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680593.5</c:v>
                </c:pt>
                <c:pt idx="1">
                  <c:v>680580.5</c:v>
                </c:pt>
                <c:pt idx="2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683595.9</c:v>
                </c:pt>
                <c:pt idx="1">
                  <c:v>670406.1</c:v>
                </c:pt>
                <c:pt idx="2">
                  <c:v>13189.8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7823744"/>
        <c:axId val="123961344"/>
        <c:axId val="0"/>
      </c:bar3DChart>
      <c:catAx>
        <c:axId val="117823744"/>
        <c:scaling>
          <c:orientation val="minMax"/>
        </c:scaling>
        <c:delete val="0"/>
        <c:axPos val="b"/>
        <c:majorTickMark val="out"/>
        <c:minorTickMark val="none"/>
        <c:tickLblPos val="nextTo"/>
        <c:crossAx val="123961344"/>
        <c:crosses val="autoZero"/>
        <c:auto val="1"/>
        <c:lblAlgn val="ctr"/>
        <c:lblOffset val="100"/>
        <c:noMultiLvlLbl val="0"/>
      </c:catAx>
      <c:valAx>
        <c:axId val="123961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823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15.6</c:v>
                </c:pt>
                <c:pt idx="1">
                  <c:v>23.1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561152"/>
        <c:axId val="22562688"/>
        <c:axId val="0"/>
      </c:bar3DChart>
      <c:catAx>
        <c:axId val="2256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562688"/>
        <c:crosses val="autoZero"/>
        <c:auto val="1"/>
        <c:lblAlgn val="ctr"/>
        <c:lblOffset val="100"/>
        <c:noMultiLvlLbl val="0"/>
      </c:catAx>
      <c:valAx>
        <c:axId val="2256268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5611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1.4</c:v>
                </c:pt>
                <c:pt idx="1">
                  <c:v>85.1</c:v>
                </c:pt>
                <c:pt idx="2">
                  <c:v>2.8</c:v>
                </c:pt>
                <c:pt idx="3">
                  <c:v>10.7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10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Административные платежи и сборы</c:v>
                </c:pt>
              </c:strCache>
            </c:strRef>
          </c:cat>
          <c:val>
            <c:numRef>
              <c:f>Лист1!$B$3:$B$9</c:f>
              <c:numCache>
                <c:formatCode>General</c:formatCode>
                <c:ptCount val="7"/>
                <c:pt idx="0">
                  <c:v>2.6</c:v>
                </c:pt>
                <c:pt idx="1">
                  <c:v>39.799999999999997</c:v>
                </c:pt>
                <c:pt idx="2">
                  <c:v>9.5</c:v>
                </c:pt>
                <c:pt idx="3">
                  <c:v>16</c:v>
                </c:pt>
                <c:pt idx="4">
                  <c:v>29.4</c:v>
                </c:pt>
                <c:pt idx="5">
                  <c:v>1.8</c:v>
                </c:pt>
                <c:pt idx="6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158.1</c:v>
                </c:pt>
                <c:pt idx="1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30248704"/>
        <c:axId val="130250624"/>
        <c:axId val="0"/>
      </c:bar3DChart>
      <c:catAx>
        <c:axId val="130248704"/>
        <c:scaling>
          <c:orientation val="minMax"/>
        </c:scaling>
        <c:delete val="1"/>
        <c:axPos val="b"/>
        <c:majorTickMark val="out"/>
        <c:minorTickMark val="none"/>
        <c:tickLblPos val="nextTo"/>
        <c:crossAx val="130250624"/>
        <c:crosses val="autoZero"/>
        <c:auto val="1"/>
        <c:lblAlgn val="ctr"/>
        <c:lblOffset val="100"/>
        <c:noMultiLvlLbl val="0"/>
      </c:catAx>
      <c:valAx>
        <c:axId val="130250624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248704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468.2</c:v>
                </c:pt>
                <c:pt idx="1">
                  <c:v>594.79999999999995</c:v>
                </c:pt>
                <c:pt idx="2">
                  <c:v>587.29999999999995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356736"/>
        <c:axId val="130358272"/>
        <c:axId val="0"/>
      </c:bar3DChart>
      <c:catAx>
        <c:axId val="13035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30358272"/>
        <c:crosses val="autoZero"/>
        <c:auto val="1"/>
        <c:lblAlgn val="ctr"/>
        <c:lblOffset val="100"/>
        <c:noMultiLvlLbl val="0"/>
      </c:catAx>
      <c:valAx>
        <c:axId val="13035827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3567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35.700000000000003</c:v>
                </c:pt>
                <c:pt idx="1">
                  <c:v>39.5</c:v>
                </c:pt>
                <c:pt idx="2">
                  <c:v>38.6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2993792"/>
        <c:axId val="132995328"/>
        <c:axId val="0"/>
      </c:bar3DChart>
      <c:catAx>
        <c:axId val="132993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2995328"/>
        <c:crosses val="autoZero"/>
        <c:auto val="1"/>
        <c:lblAlgn val="ctr"/>
        <c:lblOffset val="100"/>
        <c:noMultiLvlLbl val="0"/>
      </c:catAx>
      <c:valAx>
        <c:axId val="1329953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9937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40.700000000000003</c:v>
                </c:pt>
                <c:pt idx="1">
                  <c:v>46.3</c:v>
                </c:pt>
                <c:pt idx="2">
                  <c:v>44.5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3046272"/>
        <c:axId val="133047808"/>
        <c:axId val="0"/>
      </c:bar3DChart>
      <c:catAx>
        <c:axId val="13304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3047808"/>
        <c:crosses val="autoZero"/>
        <c:auto val="1"/>
        <c:lblAlgn val="ctr"/>
        <c:lblOffset val="100"/>
        <c:noMultiLvlLbl val="0"/>
      </c:catAx>
      <c:valAx>
        <c:axId val="1330478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04627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General</c:formatCode>
                <c:ptCount val="9"/>
                <c:pt idx="0">
                  <c:v>72.48</c:v>
                </c:pt>
                <c:pt idx="1">
                  <c:v>5.8</c:v>
                </c:pt>
                <c:pt idx="2">
                  <c:v>1.4</c:v>
                </c:pt>
                <c:pt idx="3">
                  <c:v>1.1000000000000001</c:v>
                </c:pt>
                <c:pt idx="4">
                  <c:v>7.2</c:v>
                </c:pt>
                <c:pt idx="5">
                  <c:v>7.9</c:v>
                </c:pt>
                <c:pt idx="6">
                  <c:v>0.4</c:v>
                </c:pt>
                <c:pt idx="7">
                  <c:v>0.2</c:v>
                </c:pt>
                <c:pt idx="8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376.8</c:v>
                </c:pt>
                <c:pt idx="1">
                  <c:v>492.2</c:v>
                </c:pt>
                <c:pt idx="2">
                  <c:v>485.8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33196032"/>
        <c:axId val="133214208"/>
        <c:axId val="0"/>
      </c:bar3DChart>
      <c:catAx>
        <c:axId val="13319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3214208"/>
        <c:crosses val="autoZero"/>
        <c:auto val="1"/>
        <c:lblAlgn val="ctr"/>
        <c:lblOffset val="100"/>
        <c:noMultiLvlLbl val="0"/>
      </c:catAx>
      <c:valAx>
        <c:axId val="1332142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1960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17 детских садов: 6 городских и 11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249.1</c:v>
                </c:pt>
                <c:pt idx="1">
                  <c:v>154.6</c:v>
                </c:pt>
                <c:pt idx="2">
                  <c:v>50.9</c:v>
                </c:pt>
                <c:pt idx="3">
                  <c:v>1.1000000000000001</c:v>
                </c:pt>
                <c:pt idx="4">
                  <c:v>30.1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547.4</c:v>
                </c:pt>
                <c:pt idx="1">
                  <c:v>683.6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6865920"/>
        <c:axId val="76867456"/>
        <c:axId val="0"/>
      </c:bar3DChart>
      <c:catAx>
        <c:axId val="7686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6867456"/>
        <c:crosses val="autoZero"/>
        <c:auto val="1"/>
        <c:lblAlgn val="ctr"/>
        <c:lblOffset val="100"/>
        <c:noMultiLvlLbl val="0"/>
      </c:catAx>
      <c:valAx>
        <c:axId val="768674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86592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43.6</c:v>
                </c:pt>
                <c:pt idx="1">
                  <c:v>53.6</c:v>
                </c:pt>
                <c:pt idx="2">
                  <c:v>53.2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33427968"/>
        <c:axId val="133429504"/>
        <c:axId val="0"/>
      </c:bar3DChart>
      <c:catAx>
        <c:axId val="133427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3429504"/>
        <c:crosses val="autoZero"/>
        <c:auto val="1"/>
        <c:lblAlgn val="ctr"/>
        <c:lblOffset val="100"/>
        <c:noMultiLvlLbl val="0"/>
      </c:catAx>
      <c:valAx>
        <c:axId val="13342950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4279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43,6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22.2</c:v>
                </c:pt>
                <c:pt idx="1">
                  <c:v>16.8</c:v>
                </c:pt>
                <c:pt idx="2">
                  <c:v>3.6</c:v>
                </c:pt>
                <c:pt idx="3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47.6</c:v>
                </c:pt>
                <c:pt idx="1">
                  <c:v>48.8</c:v>
                </c:pt>
                <c:pt idx="2">
                  <c:v>48.1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27353216"/>
        <c:axId val="127354752"/>
        <c:axId val="0"/>
      </c:bar3DChart>
      <c:catAx>
        <c:axId val="12735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7354752"/>
        <c:crosses val="autoZero"/>
        <c:auto val="1"/>
        <c:lblAlgn val="ctr"/>
        <c:lblOffset val="100"/>
        <c:noMultiLvlLbl val="0"/>
      </c:catAx>
      <c:valAx>
        <c:axId val="1273547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35321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668,5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668.5</c:v>
                </c:pt>
                <c:pt idx="1">
                  <c:v>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544.6</c:v>
                </c:pt>
                <c:pt idx="1">
                  <c:v>670.4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7030912"/>
        <c:axId val="77032448"/>
        <c:axId val="0"/>
      </c:bar3DChart>
      <c:catAx>
        <c:axId val="77030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7032448"/>
        <c:crosses val="autoZero"/>
        <c:auto val="1"/>
        <c:lblAlgn val="ctr"/>
        <c:lblOffset val="100"/>
        <c:noMultiLvlLbl val="0"/>
      </c:catAx>
      <c:valAx>
        <c:axId val="7703244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703091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2.8</c:v>
                </c:pt>
                <c:pt idx="1">
                  <c:v>13.2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3811200"/>
        <c:axId val="23812736"/>
        <c:axId val="0"/>
      </c:bar3DChart>
      <c:catAx>
        <c:axId val="2381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3812736"/>
        <c:crosses val="autoZero"/>
        <c:auto val="1"/>
        <c:lblAlgn val="ctr"/>
        <c:lblOffset val="100"/>
        <c:noMultiLvlLbl val="0"/>
      </c:catAx>
      <c:valAx>
        <c:axId val="2381273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8112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680.6</c:v>
                </c:pt>
                <c:pt idx="1">
                  <c:v>683.6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346368"/>
        <c:axId val="22356352"/>
        <c:axId val="0"/>
      </c:bar3DChart>
      <c:catAx>
        <c:axId val="2234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356352"/>
        <c:crosses val="autoZero"/>
        <c:auto val="1"/>
        <c:lblAlgn val="ctr"/>
        <c:lblOffset val="100"/>
        <c:noMultiLvlLbl val="0"/>
      </c:catAx>
      <c:valAx>
        <c:axId val="223563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4636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158.1</c:v>
                </c:pt>
                <c:pt idx="1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398848"/>
        <c:axId val="22400384"/>
        <c:axId val="0"/>
      </c:bar3DChart>
      <c:catAx>
        <c:axId val="2239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400384"/>
        <c:crosses val="autoZero"/>
        <c:auto val="1"/>
        <c:lblAlgn val="ctr"/>
        <c:lblOffset val="100"/>
        <c:noMultiLvlLbl val="0"/>
      </c:catAx>
      <c:valAx>
        <c:axId val="224003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988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522.5</c:v>
                </c:pt>
                <c:pt idx="1">
                  <c:v>520.6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439040"/>
        <c:axId val="22440576"/>
        <c:axId val="0"/>
      </c:bar3DChart>
      <c:catAx>
        <c:axId val="2243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440576"/>
        <c:crosses val="autoZero"/>
        <c:auto val="1"/>
        <c:lblAlgn val="ctr"/>
        <c:lblOffset val="100"/>
        <c:noMultiLvlLbl val="0"/>
      </c:catAx>
      <c:valAx>
        <c:axId val="224405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4390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20.5</c:v>
                </c:pt>
                <c:pt idx="1">
                  <c:v>3.3</c:v>
                </c:pt>
                <c:pt idx="2">
                  <c:v>76.2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123.8</c:v>
                </c:pt>
                <c:pt idx="1">
                  <c:v>139.9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30454272"/>
        <c:axId val="130455808"/>
        <c:axId val="0"/>
      </c:bar3DChart>
      <c:catAx>
        <c:axId val="13045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0455808"/>
        <c:crosses val="autoZero"/>
        <c:auto val="1"/>
        <c:lblAlgn val="ctr"/>
        <c:lblOffset val="100"/>
        <c:noMultiLvlLbl val="0"/>
      </c:catAx>
      <c:valAx>
        <c:axId val="1304558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45427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+1,2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+10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-0,4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муниципального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образования «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Почепский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район» за 2018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 «ПОЧЕПСКИЙ РАЙОН» В 2017 – 2018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5400362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125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40553708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95290440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575356,8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680593,5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683595,9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2018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683,6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139,9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23,1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520,6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2018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07442310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100,4%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354404350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103,1%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24843365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99,6%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354833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2017 - 2018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72533030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113%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511912811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148%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2018 году к уровню предыдущего года составил 113%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2018 году к уровню предыдущего года составил 148%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343467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158,1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163,0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103,1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139,9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103,4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114,6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119,0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103,8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105,4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101,3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104,8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101,1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административные платежи и сборы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102,8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497218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077371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932914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/>
              <a:t>муниципального </a:t>
            </a:r>
            <a:r>
              <a:rPr lang="ru-RU" sz="3600" i="1" dirty="0" smtClean="0"/>
              <a:t>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2018 год в доступной для граждан форме сформирован на основании проекта решения 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smtClean="0"/>
              <a:t>муниципального 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2018 год»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75320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520,6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59,7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575356,8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680580,5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670406,1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49004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97,9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91,5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95,7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err="1" smtClean="0"/>
                        <a:t>Жилишно</a:t>
                      </a:r>
                      <a:r>
                        <a:rPr lang="ru-RU" dirty="0" smtClean="0"/>
                        <a:t>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86,8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680580,5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670406,1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2017-2018ГОДЫ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28664698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+119,1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00318665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+2,9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3276078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+3,8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98412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2017 – 2018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03866976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+115,4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-6,4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975692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2018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2017 – 2018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75572529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2018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583489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2017 – 2018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93634399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2018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208028"/>
              </p:ext>
            </p:extLst>
          </p:nvPr>
        </p:nvGraphicFramePr>
        <p:xfrm>
          <a:off x="1" y="722381"/>
          <a:ext cx="9143999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41,2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единовременного пособия при всех формах устройства детей лишенных родительского попечения,</a:t>
                      </a:r>
                      <a:r>
                        <a:rPr lang="ru-RU" sz="1400" baseline="0" dirty="0" smtClean="0"/>
                        <a:t> в семью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48,1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114019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4,5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140,4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135,2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443,4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439,0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65,5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63,9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680,6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2018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47825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2018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802340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2018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2018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22417,4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22856,00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+438,6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24795,00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24795,00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21320,00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21704,00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+384,00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22047,00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22047,00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муниципального образования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«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Почепский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район»;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/>
              <a:t>МУНИЦИПАЛЬНОГО </a:t>
            </a:r>
            <a:r>
              <a:rPr lang="ru-RU" dirty="0" smtClean="0"/>
              <a:t>ОБРАЗОВАНИЯ «ПОЧЕПСКИЙ РАЙОН»</a:t>
            </a:r>
          </a:p>
          <a:p>
            <a:pPr algn="ctr"/>
            <a:r>
              <a:rPr lang="ru-RU" dirty="0" smtClean="0"/>
              <a:t> НА 2018 </a:t>
            </a:r>
          </a:p>
          <a:p>
            <a:pPr algn="ctr"/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2020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2020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26.12.2016г. №206 «О бюджете </a:t>
            </a:r>
            <a:r>
              <a:rPr lang="ru-RU" sz="1600" b="1" i="1" dirty="0"/>
              <a:t>муниципального </a:t>
            </a:r>
            <a:r>
              <a:rPr lang="ru-RU" sz="1600" b="1" i="1" dirty="0" smtClean="0"/>
              <a:t>образования «</a:t>
            </a:r>
            <a:r>
              <a:rPr lang="ru-RU" sz="1600" b="1" i="1" dirty="0" err="1" smtClean="0"/>
              <a:t>Почепский</a:t>
            </a:r>
            <a:r>
              <a:rPr lang="ru-RU" sz="1600" b="1" i="1" dirty="0" smtClean="0"/>
              <a:t> район» на 2018 год и плановый период 2019 и 2020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</a:t>
            </a:r>
            <a:r>
              <a:rPr lang="ru-RU" sz="1600" b="1" i="1"/>
              <a:t>течение </a:t>
            </a:r>
            <a:r>
              <a:rPr lang="ru-RU" sz="1600" b="1" i="1" smtClean="0"/>
              <a:t>2018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(10 </a:t>
            </a:r>
            <a:r>
              <a:rPr lang="ru-RU" sz="1600" b="1" i="1" dirty="0"/>
              <a:t>решений 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МУНИЦИПАЛЬНОГО ОБРАЗОВАНИЯ</a:t>
            </a:r>
            <a:r>
              <a:rPr lang="ru-RU" b="1" i="1" dirty="0" smtClean="0"/>
              <a:t> </a:t>
            </a:r>
            <a:r>
              <a:rPr lang="ru-RU" b="1" i="1" baseline="-25000" dirty="0" smtClean="0"/>
              <a:t> «ПОЧЕПСКИЙ РАЙОН»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2018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158445812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299446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680593,5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683595,9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+3002,4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100,4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680580,5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670406,1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-10174,4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98,5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13189,8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+13176,8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7159</TotalTime>
  <Words>1884</Words>
  <Application>Microsoft Office PowerPoint</Application>
  <PresentationFormat>Экран (4:3)</PresentationFormat>
  <Paragraphs>469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муниципального  образования «Почепский район» за 2018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201</cp:revision>
  <cp:lastPrinted>2019-03-18T11:36:58Z</cp:lastPrinted>
  <dcterms:created xsi:type="dcterms:W3CDTF">2013-08-21T19:17:07Z</dcterms:created>
  <dcterms:modified xsi:type="dcterms:W3CDTF">2019-03-18T13:51:30Z</dcterms:modified>
</cp:coreProperties>
</file>