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3.xml" ContentType="application/vnd.openxmlformats-officedocument.drawingml.chartshapes+xml"/>
  <Override PartName="/ppt/charts/chart10.xml" ContentType="application/vnd.openxmlformats-officedocument.drawingml.chart+xml"/>
  <Override PartName="/ppt/drawings/drawing4.xml" ContentType="application/vnd.openxmlformats-officedocument.drawingml.chartshape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drawings/drawing5.xml" ContentType="application/vnd.openxmlformats-officedocument.drawingml.chartshapes+xml"/>
  <Override PartName="/ppt/charts/chart15.xml" ContentType="application/vnd.openxmlformats-officedocument.drawingml.chart+xml"/>
  <Override PartName="/ppt/drawings/drawing6.xml" ContentType="application/vnd.openxmlformats-officedocument.drawingml.chartshapes+xml"/>
  <Override PartName="/ppt/charts/chart16.xml" ContentType="application/vnd.openxmlformats-officedocument.drawingml.chart+xml"/>
  <Override PartName="/ppt/drawings/drawing7.xml" ContentType="application/vnd.openxmlformats-officedocument.drawingml.chartshapes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8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9.xml" ContentType="application/vnd.openxmlformats-officedocument.drawingml.chartshapes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drawings/drawing10.xml" ContentType="application/vnd.openxmlformats-officedocument.drawingml.chartshapes+xml"/>
  <Override PartName="/ppt/charts/chart2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60" r:id="rId4"/>
    <p:sldId id="284" r:id="rId5"/>
    <p:sldId id="285" r:id="rId6"/>
    <p:sldId id="287" r:id="rId7"/>
    <p:sldId id="288" r:id="rId8"/>
    <p:sldId id="289" r:id="rId9"/>
    <p:sldId id="286" r:id="rId10"/>
    <p:sldId id="290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264" r:id="rId20"/>
    <p:sldId id="261" r:id="rId21"/>
    <p:sldId id="291" r:id="rId22"/>
    <p:sldId id="293" r:id="rId23"/>
    <p:sldId id="292" r:id="rId24"/>
    <p:sldId id="263" r:id="rId25"/>
    <p:sldId id="296" r:id="rId26"/>
    <p:sldId id="297" r:id="rId27"/>
    <p:sldId id="294" r:id="rId28"/>
    <p:sldId id="295" r:id="rId29"/>
    <p:sldId id="299" r:id="rId30"/>
    <p:sldId id="298" r:id="rId31"/>
    <p:sldId id="300" r:id="rId32"/>
    <p:sldId id="301" r:id="rId33"/>
    <p:sldId id="302" r:id="rId34"/>
    <p:sldId id="311" r:id="rId35"/>
    <p:sldId id="279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8B1C"/>
    <a:srgbClr val="FEAA02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-6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14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Excel15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_____Microsoft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_____Microsoft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1.xlsx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package" Target="../embeddings/_____Microsoft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3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 год план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Профицит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657585.69999999995</c:v>
                </c:pt>
                <c:pt idx="1">
                  <c:v>672424.9</c:v>
                </c:pt>
                <c:pt idx="2">
                  <c:v>-14839.2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 год исполнено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Профицит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653427.1</c:v>
                </c:pt>
                <c:pt idx="1">
                  <c:v>653098.19999999995</c:v>
                </c:pt>
                <c:pt idx="2">
                  <c:v>328.9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0137344"/>
        <c:axId val="90138880"/>
        <c:axId val="0"/>
      </c:bar3DChart>
      <c:catAx>
        <c:axId val="90137344"/>
        <c:scaling>
          <c:orientation val="minMax"/>
        </c:scaling>
        <c:delete val="0"/>
        <c:axPos val="b"/>
        <c:majorTickMark val="out"/>
        <c:minorTickMark val="none"/>
        <c:tickLblPos val="nextTo"/>
        <c:crossAx val="90138880"/>
        <c:crosses val="autoZero"/>
        <c:auto val="1"/>
        <c:lblAlgn val="ctr"/>
        <c:lblOffset val="100"/>
        <c:noMultiLvlLbl val="0"/>
      </c:catAx>
      <c:valAx>
        <c:axId val="901388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01373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050200773327075"/>
          <c:y val="0.29139000984251967"/>
          <c:w val="0.30042524058568065"/>
          <c:h val="0.295344980314960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baseline="0" dirty="0" smtClean="0"/>
              <a:t>НЕНАЛОГОВЫЕ ДОХОДЫ</a:t>
            </a:r>
            <a:endParaRPr lang="ru-RU" u="sng" dirty="0"/>
          </a:p>
        </c:rich>
      </c:tx>
      <c:layout>
        <c:manualLayout>
          <c:xMode val="edge"/>
          <c:yMode val="edge"/>
          <c:x val="0"/>
          <c:y val="1.5120657476834437E-3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0811332623992345"/>
                  <c:y val="-2.3670039182301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8069588260442004"/>
                  <c:y val="0.121519705750739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2018 ГОД</c:v>
                </c:pt>
                <c:pt idx="1">
                  <c:v>ЗА 2019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23.1</c:v>
                </c:pt>
                <c:pt idx="1">
                  <c:v>17.8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126030592"/>
        <c:axId val="126032128"/>
        <c:axId val="0"/>
      </c:bar3DChart>
      <c:catAx>
        <c:axId val="126030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26032128"/>
        <c:crosses val="autoZero"/>
        <c:auto val="1"/>
        <c:lblAlgn val="ctr"/>
        <c:lblOffset val="100"/>
        <c:noMultiLvlLbl val="0"/>
      </c:catAx>
      <c:valAx>
        <c:axId val="12603212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603059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1"/>
              <c:layout>
                <c:manualLayout>
                  <c:x val="0.3593322913147492"/>
                  <c:y val="-5.2866714547190035E-3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6334852778683201E-2"/>
                  <c:y val="-0.13503271017759239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0456981074973682E-3"/>
                  <c:y val="-3.1986334600513019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Лист1!$A$3:$A$6</c:f>
              <c:strCache>
                <c:ptCount val="4"/>
                <c:pt idx="0">
                  <c:v>Государственная пошлина</c:v>
                </c:pt>
                <c:pt idx="1">
                  <c:v>Налог на доходы физических лиц</c:v>
                </c:pt>
                <c:pt idx="2">
                  <c:v>Акцизы на дизтопливо и бензин</c:v>
                </c:pt>
                <c:pt idx="3">
                  <c:v>Налоги на совокупный доход (на вмененный доход, по упрощенной системе налогооблажения, патент, единый сельхоз налого)</c:v>
                </c:pt>
              </c:strCache>
            </c:str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1.7</c:v>
                </c:pt>
                <c:pt idx="1">
                  <c:v>82.1</c:v>
                </c:pt>
                <c:pt idx="2">
                  <c:v>3.7</c:v>
                </c:pt>
                <c:pt idx="3">
                  <c:v>12.5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>
        <c:manualLayout>
          <c:xMode val="edge"/>
          <c:yMode val="edge"/>
          <c:x val="0.56941747839121959"/>
          <c:y val="0"/>
          <c:w val="0.43058252160878041"/>
          <c:h val="0.99976350584318707"/>
        </c:manualLayout>
      </c:layout>
      <c:overlay val="0"/>
      <c:spPr>
        <a:effectLst>
          <a:glow>
            <a:schemeClr val="accent1"/>
          </a:glow>
        </a:effectLst>
      </c:spPr>
      <c:txPr>
        <a:bodyPr/>
        <a:lstStyle/>
        <a:p>
          <a:pPr>
            <a:defRPr sz="2400" baseline="10000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  <c:explosion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  <c:explosion val="1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1"/>
              <c:layout>
                <c:manualLayout>
                  <c:x val="5.4521283282916277E-2"/>
                  <c:y val="-0.15765362167806146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0456981074973682E-3"/>
                  <c:y val="-3.1986334600513019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Лист1!$A$3:$A$9</c:f>
              <c:strCache>
                <c:ptCount val="7"/>
                <c:pt idx="0">
                  <c:v>Доходы от оказания платных услуг</c:v>
                </c:pt>
                <c:pt idx="1">
                  <c:v>Доходы от продажи земельных участков</c:v>
                </c:pt>
                <c:pt idx="2">
                  <c:v>Плата за неготивное воздействие на окружающую среду</c:v>
                </c:pt>
                <c:pt idx="3">
                  <c:v>Штрафы</c:v>
                </c:pt>
                <c:pt idx="4">
                  <c:v>Арендная плата за земельные участки</c:v>
                </c:pt>
                <c:pt idx="5">
                  <c:v>Доходы от сдачи в аренду имущества</c:v>
                </c:pt>
                <c:pt idx="6">
                  <c:v>Прочие неналоговые доходы</c:v>
                </c:pt>
              </c:strCache>
            </c:strRef>
          </c:cat>
          <c:val>
            <c:numRef>
              <c:f>Лист1!$B$3:$B$9</c:f>
              <c:numCache>
                <c:formatCode>General</c:formatCode>
                <c:ptCount val="7"/>
                <c:pt idx="0">
                  <c:v>0.6</c:v>
                </c:pt>
                <c:pt idx="1">
                  <c:v>5.3</c:v>
                </c:pt>
                <c:pt idx="2">
                  <c:v>1.6</c:v>
                </c:pt>
                <c:pt idx="3">
                  <c:v>3</c:v>
                </c:pt>
                <c:pt idx="4">
                  <c:v>6.9</c:v>
                </c:pt>
                <c:pt idx="5">
                  <c:v>0.3</c:v>
                </c:pt>
                <c:pt idx="6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>
        <c:manualLayout>
          <c:xMode val="edge"/>
          <c:yMode val="edge"/>
          <c:x val="0.57812636433498632"/>
          <c:y val="2.3085901548991284E-3"/>
          <c:w val="0.42187363566501374"/>
          <c:h val="0.99745491568828792"/>
        </c:manualLayout>
      </c:layout>
      <c:overlay val="0"/>
      <c:spPr>
        <a:effectLst>
          <a:glow>
            <a:schemeClr val="accent1"/>
          </a:glow>
        </a:effectLst>
      </c:spPr>
      <c:txPr>
        <a:bodyPr/>
        <a:lstStyle/>
        <a:p>
          <a:pPr>
            <a:defRPr sz="2400" baseline="-25000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layout>
        <c:manualLayout>
          <c:xMode val="edge"/>
          <c:yMode val="edge"/>
          <c:x val="8.669549537230907E-2"/>
          <c:y val="1.4352082945400434E-2"/>
        </c:manualLayout>
      </c:layout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035892496231864E-2"/>
          <c:y val="5.111834209344502E-2"/>
          <c:w val="0.92295584617684479"/>
          <c:h val="0.75251145803830877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Лист1!$B$2</c:f>
              <c:strCache>
                <c:ptCount val="1"/>
                <c:pt idx="0">
                  <c:v>млн. руб.</c:v>
                </c:pt>
              </c:strCache>
            </c:strRef>
          </c:tx>
          <c:spPr>
            <a:effectLst>
              <a:innerShdw blurRad="63500" dist="508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 prstMaterial="matte"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Pt>
            <c:idx val="1"/>
            <c:invertIfNegative val="0"/>
            <c:bubble3D val="0"/>
            <c:explosion val="17"/>
            <c:spPr>
              <a:solidFill>
                <a:schemeClr val="accent1">
                  <a:lumMod val="7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Lbls>
            <c:dLbl>
              <c:idx val="0"/>
              <c:layout>
                <c:manualLayout>
                  <c:x val="-6.8084744546203044E-2"/>
                  <c:y val="-7.9130487848767059E-3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1412789307590994"/>
                  <c:y val="-0.17474427723993108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Лист1!$A$3:$A$4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146.5</c:v>
                </c:pt>
                <c:pt idx="1">
                  <c:v>150.5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125976576"/>
        <c:axId val="125978112"/>
        <c:axId val="0"/>
      </c:bar3DChart>
      <c:catAx>
        <c:axId val="125976576"/>
        <c:scaling>
          <c:orientation val="minMax"/>
        </c:scaling>
        <c:delete val="1"/>
        <c:axPos val="b"/>
        <c:majorTickMark val="out"/>
        <c:minorTickMark val="none"/>
        <c:tickLblPos val="nextTo"/>
        <c:crossAx val="125978112"/>
        <c:crosses val="autoZero"/>
        <c:auto val="1"/>
        <c:lblAlgn val="ctr"/>
        <c:lblOffset val="100"/>
        <c:noMultiLvlLbl val="0"/>
      </c:catAx>
      <c:valAx>
        <c:axId val="125978112"/>
        <c:scaling>
          <c:orientation val="minMax"/>
          <c:max val="135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5976576"/>
        <c:crosses val="autoZero"/>
        <c:crossBetween val="between"/>
        <c:majorUnit val="10"/>
        <c:minorUnit val="1"/>
      </c:valAx>
    </c:plotArea>
    <c:legend>
      <c:legendPos val="r"/>
      <c:layout>
        <c:manualLayout>
          <c:xMode val="edge"/>
          <c:yMode val="edge"/>
          <c:x val="0.24568704424068344"/>
          <c:y val="0.68893186359575076"/>
          <c:w val="0.47708008654941131"/>
          <c:h val="0.29553914979712737"/>
        </c:manualLayout>
      </c:layout>
      <c:overlay val="0"/>
      <c:txPr>
        <a:bodyPr/>
        <a:lstStyle/>
        <a:p>
          <a:pPr>
            <a:defRPr sz="2400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Социальная сфера</a:t>
            </a:r>
            <a:endParaRPr lang="ru-RU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1.5767817003225881E-2"/>
                  <c:y val="0.432046878425454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67466453870867E-2"/>
                  <c:y val="0.404899070303644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6720427540188332E-2"/>
                  <c:y val="0.403277456827837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2018 год</c:v>
                </c:pt>
                <c:pt idx="1">
                  <c:v>план на 2019 год</c:v>
                </c:pt>
                <c:pt idx="2">
                  <c:v>факт за 2019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587.29999999999995</c:v>
                </c:pt>
                <c:pt idx="1">
                  <c:v>570.29999999999995</c:v>
                </c:pt>
                <c:pt idx="2">
                  <c:v>553.1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8998784"/>
        <c:axId val="129004672"/>
        <c:axId val="0"/>
      </c:bar3DChart>
      <c:catAx>
        <c:axId val="128998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129004672"/>
        <c:crosses val="autoZero"/>
        <c:auto val="1"/>
        <c:lblAlgn val="ctr"/>
        <c:lblOffset val="100"/>
        <c:noMultiLvlLbl val="0"/>
      </c:catAx>
      <c:valAx>
        <c:axId val="12900467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899878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Органы местного самоуправления</a:t>
            </a:r>
            <a:endParaRPr lang="ru-RU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0886391746261772E-2"/>
                  <c:y val="0.332246706612968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8382227592522373E-2"/>
                  <c:y val="0.305098938039575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1565024699742597E-2"/>
                  <c:y val="0.33119937133689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2018 год</c:v>
                </c:pt>
                <c:pt idx="1">
                  <c:v>план на 2019 год</c:v>
                </c:pt>
                <c:pt idx="2">
                  <c:v>факт за 2019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38.6</c:v>
                </c:pt>
                <c:pt idx="1">
                  <c:v>44</c:v>
                </c:pt>
                <c:pt idx="2">
                  <c:v>43.3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9071744"/>
        <c:axId val="129085824"/>
        <c:axId val="0"/>
      </c:bar3DChart>
      <c:catAx>
        <c:axId val="129071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29085824"/>
        <c:crosses val="autoZero"/>
        <c:auto val="1"/>
        <c:lblAlgn val="ctr"/>
        <c:lblOffset val="100"/>
        <c:noMultiLvlLbl val="0"/>
      </c:catAx>
      <c:valAx>
        <c:axId val="12908582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907174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Прочие отрасли</a:t>
            </a:r>
            <a:endParaRPr lang="ru-RU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0886391746261772E-2"/>
                  <c:y val="0.332246706612968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8382227592522373E-2"/>
                  <c:y val="0.305098938039575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1565024699742597E-2"/>
                  <c:y val="0.33119937133689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2018 год</c:v>
                </c:pt>
                <c:pt idx="1">
                  <c:v>план на 2019 год</c:v>
                </c:pt>
                <c:pt idx="2">
                  <c:v>факт за 2019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44.5</c:v>
                </c:pt>
                <c:pt idx="1">
                  <c:v>58.1</c:v>
                </c:pt>
                <c:pt idx="2">
                  <c:v>56.7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9144704"/>
        <c:axId val="129146240"/>
        <c:axId val="0"/>
      </c:bar3DChart>
      <c:catAx>
        <c:axId val="129144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29146240"/>
        <c:crosses val="autoZero"/>
        <c:auto val="1"/>
        <c:lblAlgn val="ctr"/>
        <c:lblOffset val="100"/>
        <c:noMultiLvlLbl val="0"/>
      </c:catAx>
      <c:valAx>
        <c:axId val="12914624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914470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  <c:explosion val="3"/>
          </c:dPt>
          <c:dPt>
            <c:idx val="7"/>
            <c:bubble3D val="0"/>
            <c:explosion val="10"/>
          </c:dPt>
          <c:dPt>
            <c:idx val="8"/>
            <c:bubble3D val="0"/>
            <c:explosion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Лист1!$A$3:$A$11</c:f>
              <c:strCache>
                <c:ptCount val="9"/>
                <c:pt idx="0">
                  <c:v>Образование</c:v>
                </c:pt>
                <c:pt idx="1">
                  <c:v>Общегосударственные вопросы 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Социальная политика</c:v>
                </c:pt>
                <c:pt idx="5">
                  <c:v>Культура</c:v>
                </c:pt>
                <c:pt idx="6">
                  <c:v>Национальная безопасность</c:v>
                </c:pt>
                <c:pt idx="7">
                  <c:v>Национальная оборона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Лист1!$B$3:$B$11</c:f>
              <c:numCache>
                <c:formatCode>0.0</c:formatCode>
                <c:ptCount val="9"/>
                <c:pt idx="0">
                  <c:v>69.74429643239931</c:v>
                </c:pt>
                <c:pt idx="1">
                  <c:v>6.629918848568364</c:v>
                </c:pt>
                <c:pt idx="2">
                  <c:v>2.9245138569897406</c:v>
                </c:pt>
                <c:pt idx="3">
                  <c:v>2.9245138569897406</c:v>
                </c:pt>
                <c:pt idx="4">
                  <c:v>5.3743683968764344</c:v>
                </c:pt>
                <c:pt idx="5">
                  <c:v>8.6969836165977625</c:v>
                </c:pt>
                <c:pt idx="6">
                  <c:v>0.48997090797733878</c:v>
                </c:pt>
                <c:pt idx="7">
                  <c:v>0.26029704486296124</c:v>
                </c:pt>
                <c:pt idx="8">
                  <c:v>0.87276067983463457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3758691171018289"/>
          <c:y val="2.0077966771458555E-3"/>
          <c:w val="0.34809051389741619"/>
          <c:h val="0.93331997978929193"/>
        </c:manualLayout>
      </c:layout>
      <c:overlay val="0"/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1.6068959222660856E-2"/>
                  <c:y val="0.265980270727083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16061039255396E-2"/>
                  <c:y val="0.250846967727949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760960495722259E-2"/>
                  <c:y val="0.243765023614383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2018 год</c:v>
                </c:pt>
                <c:pt idx="1">
                  <c:v>План за 2019 год</c:v>
                </c:pt>
                <c:pt idx="2">
                  <c:v>Факт за 2019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485.8</c:v>
                </c:pt>
                <c:pt idx="1">
                  <c:v>464.2</c:v>
                </c:pt>
                <c:pt idx="2">
                  <c:v>455.5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129462656"/>
        <c:axId val="129464192"/>
        <c:axId val="0"/>
      </c:bar3DChart>
      <c:catAx>
        <c:axId val="129462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29464192"/>
        <c:crosses val="autoZero"/>
        <c:auto val="1"/>
        <c:lblAlgn val="ctr"/>
        <c:lblOffset val="100"/>
        <c:noMultiLvlLbl val="0"/>
      </c:catAx>
      <c:valAx>
        <c:axId val="12946419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946265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7.8346785866050789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  <c:spPr>
              <a:ln w="6350"/>
            </c:spPr>
          </c:dPt>
          <c:dPt>
            <c:idx val="1"/>
            <c:bubble3D val="0"/>
          </c:dPt>
          <c:dPt>
            <c:idx val="3"/>
            <c:bubble3D val="0"/>
            <c:explosion val="30"/>
          </c:dPt>
          <c:dPt>
            <c:idx val="4"/>
            <c:bubble3D val="0"/>
            <c:explosion val="0"/>
          </c:dPt>
          <c:dPt>
            <c:idx val="7"/>
            <c:bubble3D val="0"/>
            <c:explosion val="10"/>
          </c:dPt>
          <c:dPt>
            <c:idx val="8"/>
            <c:bubble3D val="0"/>
            <c:explosion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0.1168514200055682"/>
                  <c:y val="-0.118003067684599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Лист1!$A$3:$A$7</c:f>
              <c:strCache>
                <c:ptCount val="5"/>
                <c:pt idx="0">
                  <c:v>Общее образование:  Содержание сети учреждений 25 школ</c:v>
                </c:pt>
                <c:pt idx="1">
                  <c:v>Дошкольное образование: содержание 18 детских садов: 6 городских и 12 сельских</c:v>
                </c:pt>
                <c:pt idx="2">
                  <c:v>Другие вопросы в области образования - обеспечение деятельности отдела образования</c:v>
                </c:pt>
                <c:pt idx="3">
                  <c:v>Молодежная политика</c:v>
                </c:pt>
                <c:pt idx="4">
                  <c:v>Дополнительное образование детей, содержание сети учреждений: спортивная школа, школа искусств, центр детского творчества</c:v>
                </c:pt>
              </c:strCache>
            </c:strRef>
          </c:cat>
          <c:val>
            <c:numRef>
              <c:f>Лист1!$B$3:$B$7</c:f>
              <c:numCache>
                <c:formatCode>General</c:formatCode>
                <c:ptCount val="5"/>
                <c:pt idx="0">
                  <c:v>247.6</c:v>
                </c:pt>
                <c:pt idx="1">
                  <c:v>115.6</c:v>
                </c:pt>
                <c:pt idx="2">
                  <c:v>53.4</c:v>
                </c:pt>
                <c:pt idx="3">
                  <c:v>1.6</c:v>
                </c:pt>
                <c:pt idx="4">
                  <c:v>36.799999999999997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3453176137561087"/>
          <c:y val="2.0077966771458555E-3"/>
          <c:w val="0.45114566423198826"/>
          <c:h val="0.93331997978929193"/>
        </c:manualLayout>
      </c:layout>
      <c:overlay val="0"/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ДОХОДЫ всего</a:t>
            </a:r>
            <a:endParaRPr lang="ru-RU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683,6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498144383265794E-2"/>
                  <c:y val="-3.722815838332684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r>
                      <a:rPr lang="ru-RU" dirty="0" smtClean="0"/>
                      <a:t>5</a:t>
                    </a:r>
                    <a:r>
                      <a:rPr lang="en-US" dirty="0" smtClean="0"/>
                      <a:t>3,</a:t>
                    </a:r>
                    <a:r>
                      <a:rPr lang="ru-RU" dirty="0" smtClean="0"/>
                      <a:t>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2018 год</c:v>
                </c:pt>
                <c:pt idx="1">
                  <c:v>за 2019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683.6</c:v>
                </c:pt>
                <c:pt idx="1">
                  <c:v>653.4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90156032"/>
        <c:axId val="80868096"/>
        <c:axId val="0"/>
      </c:bar3DChart>
      <c:catAx>
        <c:axId val="901560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80868096"/>
        <c:crosses val="autoZero"/>
        <c:auto val="1"/>
        <c:lblAlgn val="ctr"/>
        <c:lblOffset val="100"/>
        <c:noMultiLvlLbl val="0"/>
      </c:catAx>
      <c:valAx>
        <c:axId val="8086809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015603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0358648674737414E-2"/>
                  <c:y val="0.106363277346900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021698864060642E-2"/>
                  <c:y val="0.133543845811752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238985285788023E-2"/>
                  <c:y val="0.166322996038088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2018 год</c:v>
                </c:pt>
                <c:pt idx="1">
                  <c:v>План за 2019 год</c:v>
                </c:pt>
                <c:pt idx="2">
                  <c:v>Факт за 2019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53.2</c:v>
                </c:pt>
                <c:pt idx="1">
                  <c:v>57.2</c:v>
                </c:pt>
                <c:pt idx="2">
                  <c:v>56.8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gapDepth val="130"/>
        <c:shape val="cylinder"/>
        <c:axId val="127232640"/>
        <c:axId val="127238528"/>
        <c:axId val="0"/>
      </c:bar3DChart>
      <c:catAx>
        <c:axId val="127232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27238528"/>
        <c:crosses val="autoZero"/>
        <c:auto val="1"/>
        <c:lblAlgn val="ctr"/>
        <c:lblOffset val="100"/>
        <c:noMultiLvlLbl val="0"/>
      </c:catAx>
      <c:valAx>
        <c:axId val="12723852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7232640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Всего расходов на культуру 56,8 </a:t>
            </a:r>
            <a:r>
              <a:rPr lang="ru-RU" dirty="0"/>
              <a:t>(млн. руб.)</a:t>
            </a:r>
          </a:p>
        </c:rich>
      </c:tx>
      <c:layout>
        <c:manualLayout>
          <c:xMode val="edge"/>
          <c:yMode val="edge"/>
          <c:x val="8.669549537230907E-2"/>
          <c:y val="1.4352082945400434E-2"/>
        </c:manualLayout>
      </c:layout>
      <c:overlay val="0"/>
    </c:title>
    <c:autoTitleDeleted val="0"/>
    <c:view3D>
      <c:rotX val="50"/>
      <c:rotY val="23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1226 (млн. руб.)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explosion val="17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9.5932607394735622E-2"/>
                  <c:y val="5.5921150063645696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3988128028395083"/>
                  <c:y val="-8.9859717381154156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Лист1!$A$3:$A$6</c:f>
              <c:strCache>
                <c:ptCount val="4"/>
                <c:pt idx="0">
                  <c:v>Развитие клубной системы: содержание сети учреждений клубного типа</c:v>
                </c:pt>
                <c:pt idx="1">
                  <c:v>Развитие библиотечной системы </c:v>
                </c:pt>
                <c:pt idx="2">
                  <c:v>Развитие кинематографии: содержание кинотеатра</c:v>
                </c:pt>
                <c:pt idx="3">
                  <c:v>Другие вопросы в области культуры - обеспечение деятельности централизованной бухгалтерии отдела культуры</c:v>
                </c:pt>
              </c:strCache>
            </c:str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24.9</c:v>
                </c:pt>
                <c:pt idx="1">
                  <c:v>16.8</c:v>
                </c:pt>
                <c:pt idx="2">
                  <c:v>3.4</c:v>
                </c:pt>
                <c:pt idx="3">
                  <c:v>11.7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5049805227251636"/>
          <c:y val="8.0807506009586264E-2"/>
          <c:w val="0.44243677828822159"/>
          <c:h val="0.85208920448588654"/>
        </c:manualLayout>
      </c:layout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1075946024212248E-2"/>
                  <c:y val="0.289084517888734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673488009529E-2"/>
                  <c:y val="-0.1077418454481403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</a:t>
                    </a:r>
                    <a:r>
                      <a:rPr lang="en-US" dirty="0" smtClean="0"/>
                      <a:t>8,</a:t>
                    </a:r>
                    <a:r>
                      <a:rPr lang="ru-RU" dirty="0" smtClean="0"/>
                      <a:t>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239099116491716E-2"/>
                  <c:y val="-9.60457802848097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2018 год</c:v>
                </c:pt>
                <c:pt idx="1">
                  <c:v>План за 2019 год</c:v>
                </c:pt>
                <c:pt idx="2">
                  <c:v>Факт за 2019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48.1</c:v>
                </c:pt>
                <c:pt idx="1">
                  <c:v>44.9</c:v>
                </c:pt>
                <c:pt idx="2">
                  <c:v>35.1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gapDepth val="130"/>
        <c:shape val="cylinder"/>
        <c:axId val="127449728"/>
        <c:axId val="131076480"/>
        <c:axId val="0"/>
      </c:bar3DChart>
      <c:catAx>
        <c:axId val="127449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31076480"/>
        <c:crosses val="autoZero"/>
        <c:auto val="1"/>
        <c:lblAlgn val="ctr"/>
        <c:lblOffset val="100"/>
        <c:noMultiLvlLbl val="0"/>
      </c:catAx>
      <c:valAx>
        <c:axId val="13107648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744972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50"/>
      <c:rotY val="11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0.25990080570012691"/>
          <c:w val="0.46573933412909541"/>
          <c:h val="0.74009919429987314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1226 (млн. руб.)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25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3.2067443807113488E-2"/>
                  <c:y val="-0.1674984916571271"/>
                </c:manualLayout>
              </c:layout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ru-RU" baseline="0" dirty="0" smtClean="0"/>
                      <a:t>99,7%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0940029377060932"/>
                  <c:y val="6.2886364203455836E-2"/>
                </c:manualLayout>
              </c:layout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ru-RU" dirty="0" smtClean="0"/>
                      <a:t>0,3%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Лист1!$A$3:$A$4</c:f>
              <c:strCache>
                <c:ptCount val="2"/>
                <c:pt idx="0">
                  <c:v>Муниципальные программы 668,5 (млн. руб.)</c:v>
                </c:pt>
                <c:pt idx="1">
                  <c:v>Непрограммные напрвления деятельности в т.ч. на : - обеспечение функционирования органов местного самоуправления 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651.1</c:v>
                </c:pt>
                <c:pt idx="1">
                  <c:v>1.9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5049805227251636"/>
          <c:y val="8.0807506009586264E-2"/>
          <c:w val="0.44243677828822159"/>
          <c:h val="0.85208920448588654"/>
        </c:manualLayout>
      </c:layout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dirty="0" smtClean="0"/>
              <a:t>РАСХОДЫ</a:t>
            </a:r>
            <a:r>
              <a:rPr lang="ru-RU" u="sng" baseline="0" dirty="0" smtClean="0"/>
              <a:t> всего</a:t>
            </a:r>
            <a:endParaRPr lang="ru-RU" u="sng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670,4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684749053383866E-2"/>
                  <c:y val="-0.1615556330256145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r>
                      <a:rPr lang="ru-RU" dirty="0" smtClean="0"/>
                      <a:t>53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2018 год</c:v>
                </c:pt>
                <c:pt idx="1">
                  <c:v>за 2019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670.4</c:v>
                </c:pt>
                <c:pt idx="1">
                  <c:v>653.1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9954432"/>
        <c:axId val="29955968"/>
        <c:axId val="0"/>
      </c:bar3DChart>
      <c:catAx>
        <c:axId val="29954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9955968"/>
        <c:crosses val="autoZero"/>
        <c:auto val="1"/>
        <c:lblAlgn val="ctr"/>
        <c:lblOffset val="100"/>
        <c:noMultiLvlLbl val="0"/>
      </c:catAx>
      <c:valAx>
        <c:axId val="2995596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95443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909996368891492E-2"/>
                  <c:y val="-7.635684776408359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13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69592986376927E-2"/>
                  <c:y val="0.56199547112409465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0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2018 год</c:v>
                </c:pt>
                <c:pt idx="1">
                  <c:v>за 2019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13.2</c:v>
                </c:pt>
                <c:pt idx="1">
                  <c:v>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9986816"/>
        <c:axId val="29988352"/>
        <c:axId val="0"/>
      </c:bar3DChart>
      <c:catAx>
        <c:axId val="29986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9988352"/>
        <c:crosses val="autoZero"/>
        <c:auto val="1"/>
        <c:lblAlgn val="ctr"/>
        <c:lblOffset val="100"/>
        <c:noMultiLvlLbl val="0"/>
      </c:catAx>
      <c:valAx>
        <c:axId val="2998835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98681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ДОХОДЫ всего</a:t>
            </a:r>
            <a:endParaRPr lang="ru-RU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r>
                      <a:rPr lang="ru-RU" dirty="0" smtClean="0"/>
                      <a:t>57</a:t>
                    </a:r>
                    <a:r>
                      <a:rPr lang="en-US" dirty="0" smtClean="0"/>
                      <a:t>,6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684749053383866E-2"/>
                  <c:y val="-0.1615556330256145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r>
                      <a:rPr lang="ru-RU" dirty="0" smtClean="0"/>
                      <a:t>5</a:t>
                    </a:r>
                    <a:r>
                      <a:rPr lang="en-US" dirty="0" smtClean="0"/>
                      <a:t>3,</a:t>
                    </a:r>
                    <a:r>
                      <a:rPr lang="ru-RU" dirty="0" smtClean="0"/>
                      <a:t>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657.6</c:v>
                </c:pt>
                <c:pt idx="1">
                  <c:v>653.4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88219008"/>
        <c:axId val="88220800"/>
        <c:axId val="0"/>
      </c:bar3DChart>
      <c:catAx>
        <c:axId val="88219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88220800"/>
        <c:crosses val="autoZero"/>
        <c:auto val="1"/>
        <c:lblAlgn val="ctr"/>
        <c:lblOffset val="100"/>
        <c:noMultiLvlLbl val="0"/>
      </c:catAx>
      <c:valAx>
        <c:axId val="8822080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821900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baseline="0" dirty="0" smtClean="0"/>
              <a:t>НАЛОГОВЫЕ И НЕНАЛОГОВЫЕ ДОХОДЫ</a:t>
            </a:r>
            <a:endParaRPr lang="ru-RU" u="sng" dirty="0"/>
          </a:p>
        </c:rich>
      </c:tx>
      <c:layout>
        <c:manualLayout>
          <c:xMode val="edge"/>
          <c:yMode val="edge"/>
          <c:x val="2.7863519415806951E-4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498144383265794E-2"/>
                  <c:y val="-4.7586304748807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146.5</c:v>
                </c:pt>
                <c:pt idx="1">
                  <c:v>150.5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89827200"/>
        <c:axId val="89828736"/>
        <c:axId val="0"/>
      </c:bar3DChart>
      <c:catAx>
        <c:axId val="89827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89828736"/>
        <c:crosses val="autoZero"/>
        <c:auto val="1"/>
        <c:lblAlgn val="ctr"/>
        <c:lblOffset val="100"/>
        <c:noMultiLvlLbl val="0"/>
      </c:catAx>
      <c:valAx>
        <c:axId val="8982873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9827200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260686539616018"/>
                  <c:y val="0.234361507959351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2146144661004635"/>
                  <c:y val="0.236712826729605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511.1</c:v>
                </c:pt>
                <c:pt idx="1">
                  <c:v>502.9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1886848"/>
        <c:axId val="21888384"/>
        <c:axId val="0"/>
      </c:bar3DChart>
      <c:catAx>
        <c:axId val="21886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1888384"/>
        <c:crosses val="autoZero"/>
        <c:auto val="1"/>
        <c:lblAlgn val="ctr"/>
        <c:lblOffset val="100"/>
        <c:noMultiLvlLbl val="0"/>
      </c:catAx>
      <c:valAx>
        <c:axId val="2188838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88684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Лист1!$A$3:$A$5</c:f>
              <c:strCache>
                <c:ptCount val="3"/>
                <c:pt idx="0">
                  <c:v>Неналоговые доходы</c:v>
                </c:pt>
                <c:pt idx="1">
                  <c:v>Налоговые доходы</c:v>
                </c:pt>
                <c:pt idx="2">
                  <c:v>Безвозмездные поступления в бюджет района</c:v>
                </c:pt>
              </c:strCache>
            </c:strRef>
          </c:cat>
          <c:val>
            <c:numRef>
              <c:f>Лист1!$B$3:$B$5</c:f>
              <c:numCache>
                <c:formatCode>General</c:formatCode>
                <c:ptCount val="3"/>
                <c:pt idx="0">
                  <c:v>2.7</c:v>
                </c:pt>
                <c:pt idx="1">
                  <c:v>20.3</c:v>
                </c:pt>
                <c:pt idx="2">
                  <c:v>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/>
      <c:overlay val="0"/>
      <c:spPr>
        <a:effectLst>
          <a:glow>
            <a:schemeClr val="accent1"/>
          </a:glow>
        </a:effectLst>
      </c:sp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b="1" i="0" u="sng" baseline="0" dirty="0" smtClean="0">
                <a:effectLst/>
              </a:rPr>
              <a:t>НАЛОГОВЫЕ ДОХОДЫ</a:t>
            </a:r>
            <a:endParaRPr lang="ru-RU" dirty="0">
              <a:effectLst/>
            </a:endParaRPr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2213952285548661"/>
                  <c:y val="-9.33104268677663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9805739623392604"/>
                  <c:y val="0.108019882378551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2018 ГОД</c:v>
                </c:pt>
                <c:pt idx="1">
                  <c:v>ЗА 2019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139.9</c:v>
                </c:pt>
                <c:pt idx="1">
                  <c:v>132.69999999999999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117744000"/>
        <c:axId val="117746304"/>
        <c:axId val="0"/>
      </c:bar3DChart>
      <c:catAx>
        <c:axId val="1177440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17746304"/>
        <c:crosses val="autoZero"/>
        <c:auto val="1"/>
        <c:lblAlgn val="ctr"/>
        <c:lblOffset val="100"/>
        <c:noMultiLvlLbl val="0"/>
      </c:catAx>
      <c:valAx>
        <c:axId val="11774630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7744000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0.38855</cdr:x>
      <cdr:y>0.03931</cdr:y>
    </cdr:from>
    <cdr:to>
      <cdr:x>0.74906</cdr:x>
      <cdr:y>0.15042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825359" y="162059"/>
          <a:ext cx="1693639" cy="458116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9642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0.26243</cdr:x>
      <cdr:y>0.20654</cdr:y>
    </cdr:from>
    <cdr:to>
      <cdr:x>0.61007</cdr:x>
      <cdr:y>0.2973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305418" y="11197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0.26243</cdr:x>
      <cdr:y>0.20654</cdr:y>
    </cdr:from>
    <cdr:to>
      <cdr:x>0.61007</cdr:x>
      <cdr:y>0.2973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2305418" y="11197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0.53477</cdr:x>
      <cdr:y>0.18972</cdr:y>
    </cdr:from>
    <cdr:to>
      <cdr:x>0.88241</cdr:x>
      <cdr:y>0.28048</cdr:y>
    </cdr:to>
    <cdr:sp macro="" textlink="">
      <cdr:nvSpPr>
        <cdr:cNvPr id="4" name="Выгнутая вверх стрелка 3"/>
        <cdr:cNvSpPr/>
      </cdr:nvSpPr>
      <cdr:spPr>
        <a:xfrm xmlns:a="http://schemas.openxmlformats.org/drawingml/2006/main">
          <a:off x="4697898" y="1028547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0.33196</cdr:x>
      <cdr:y>0.21981</cdr:y>
    </cdr:from>
    <cdr:to>
      <cdr:x>0.43625</cdr:x>
      <cdr:y>0.27614</cdr:y>
    </cdr:to>
    <cdr:sp macro="" textlink="">
      <cdr:nvSpPr>
        <cdr:cNvPr id="5" name="Блок-схема: процесс 4"/>
        <cdr:cNvSpPr/>
      </cdr:nvSpPr>
      <cdr:spPr>
        <a:xfrm xmlns:a="http://schemas.openxmlformats.org/drawingml/2006/main">
          <a:off x="2916238" y="11916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-3,2</a:t>
          </a:r>
          <a:endParaRPr lang="ru-RU" sz="18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0.6043</cdr:x>
      <cdr:y>0.21044</cdr:y>
    </cdr:from>
    <cdr:to>
      <cdr:x>0.70859</cdr:x>
      <cdr:y>0.26677</cdr:y>
    </cdr:to>
    <cdr:sp macro="" textlink="">
      <cdr:nvSpPr>
        <cdr:cNvPr id="6" name="Блок-схема: процесс 5"/>
        <cdr:cNvSpPr/>
      </cdr:nvSpPr>
      <cdr:spPr>
        <a:xfrm xmlns:a="http://schemas.openxmlformats.org/drawingml/2006/main">
          <a:off x="5308718" y="11408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-9,8</a:t>
          </a:r>
          <a:endParaRPr lang="ru-RU" sz="1800" dirty="0">
            <a:solidFill>
              <a:schemeClr val="tx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0.39936</cdr:x>
      <cdr:y>0.05163</cdr:y>
    </cdr:from>
    <cdr:to>
      <cdr:x>0.78012</cdr:x>
      <cdr:y>0.15042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876159" y="212859"/>
          <a:ext cx="1788761" cy="407316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9642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0.29359</cdr:x>
      <cdr:y>0.13793</cdr:y>
    </cdr:from>
    <cdr:to>
      <cdr:x>0.73731</cdr:x>
      <cdr:y>0.2921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212490" y="610820"/>
          <a:ext cx="1832460" cy="68275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0.35202</cdr:x>
      <cdr:y>0.21266</cdr:y>
    </cdr:from>
    <cdr:to>
      <cdr:x>0.74081</cdr:x>
      <cdr:y>0.36169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659195" y="974222"/>
          <a:ext cx="1832460" cy="68275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0.29715</cdr:x>
      <cdr:y>0.08219</cdr:y>
    </cdr:from>
    <cdr:to>
      <cdr:x>0.86822</cdr:x>
      <cdr:y>0.19177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32978" y="458115"/>
          <a:ext cx="1985165" cy="61082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0.22581</cdr:x>
      <cdr:y>0.15709</cdr:y>
    </cdr:from>
    <cdr:to>
      <cdr:x>0.79688</cdr:x>
      <cdr:y>0.26667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68936" y="359818"/>
          <a:ext cx="2703363" cy="251002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0.22581</cdr:x>
      <cdr:y>0.15709</cdr:y>
    </cdr:from>
    <cdr:to>
      <cdr:x>0.79688</cdr:x>
      <cdr:y>0.26667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68936" y="359818"/>
          <a:ext cx="2703363" cy="251002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0.25919</cdr:x>
      <cdr:y>0.03448</cdr:y>
    </cdr:from>
    <cdr:to>
      <cdr:x>0.60375</cdr:x>
      <cdr:y>0.14559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297358" y="152705"/>
          <a:ext cx="3054100" cy="492045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0.53484</cdr:x>
      <cdr:y>0</cdr:y>
    </cdr:from>
    <cdr:to>
      <cdr:x>0.8794</cdr:x>
      <cdr:y>0.11111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4740638" y="0"/>
          <a:ext cx="3054100" cy="492045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0.25664</cdr:x>
      <cdr:y>0.19717</cdr:y>
    </cdr:from>
    <cdr:to>
      <cdr:x>0.60429</cdr:x>
      <cdr:y>0.28793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254618" y="10689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0.51738</cdr:x>
      <cdr:y>0.18972</cdr:y>
    </cdr:from>
    <cdr:to>
      <cdr:x>0.86503</cdr:x>
      <cdr:y>0.28048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4545193" y="1028547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0.32617</cdr:x>
      <cdr:y>0.21044</cdr:y>
    </cdr:from>
    <cdr:to>
      <cdr:x>0.43047</cdr:x>
      <cdr:y>0.26677</cdr:y>
    </cdr:to>
    <cdr:sp macro="" textlink="">
      <cdr:nvSpPr>
        <cdr:cNvPr id="4" name="Блок-схема: процесс 3"/>
        <cdr:cNvSpPr/>
      </cdr:nvSpPr>
      <cdr:spPr>
        <a:xfrm xmlns:a="http://schemas.openxmlformats.org/drawingml/2006/main">
          <a:off x="2865438" y="11408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dirty="0" smtClean="0">
              <a:solidFill>
                <a:schemeClr val="tx1"/>
              </a:solidFill>
            </a:rPr>
            <a:t>+4</a:t>
          </a:r>
          <a:endParaRPr lang="ru-RU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0.6043</cdr:x>
      <cdr:y>0.20111</cdr:y>
    </cdr:from>
    <cdr:to>
      <cdr:x>0.70859</cdr:x>
      <cdr:y>0.25744</cdr:y>
    </cdr:to>
    <cdr:sp macro="" textlink="">
      <cdr:nvSpPr>
        <cdr:cNvPr id="5" name="Блок-схема: процесс 4"/>
        <cdr:cNvSpPr/>
      </cdr:nvSpPr>
      <cdr:spPr>
        <a:xfrm xmlns:a="http://schemas.openxmlformats.org/drawingml/2006/main">
          <a:off x="5308718" y="1090272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-0,4</a:t>
          </a:r>
          <a:endParaRPr lang="ru-RU" sz="1800" dirty="0">
            <a:solidFill>
              <a:schemeClr val="tx1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4039820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4884120"/>
            <a:ext cx="6400800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FFC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3842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1425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5195" y="222195"/>
            <a:ext cx="7329839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195" y="1391393"/>
            <a:ext cx="7329839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34102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97088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34102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97088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785" y="4345230"/>
            <a:ext cx="7772400" cy="859205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Отчет об исполнении бюджета </a:t>
            </a:r>
            <a:r>
              <a:rPr lang="ru-RU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муниципального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образования «</a:t>
            </a:r>
            <a:r>
              <a:rPr lang="ru-RU" sz="40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Почепский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район» за 2019 год</a:t>
            </a:r>
            <a:b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 доступной для граждан форме – «БЮДЖЕТ ДЛЯ ГРАЖДАН»</a:t>
            </a:r>
            <a:endParaRPr lang="ru-RU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635805"/>
            <a:ext cx="601670" cy="2221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ОСНОВНЫХ ПАРАМЕТРОВ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ОБРАЗОВАНИЯ  «ПОЧЕПСКИЙ РАЙОН» В 2018 – 2019 ГОДАХ  </a:t>
            </a:r>
            <a:r>
              <a:rPr lang="ru-RU" sz="2400" dirty="0"/>
              <a:t>(млн. </a:t>
            </a:r>
            <a:r>
              <a:rPr lang="ru-RU" sz="2400" dirty="0" smtClean="0"/>
              <a:t>руб./%)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4008193585"/>
              </p:ext>
            </p:extLst>
          </p:nvPr>
        </p:nvGraphicFramePr>
        <p:xfrm>
          <a:off x="-15933" y="985720"/>
          <a:ext cx="4697899" cy="412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082530" y="160589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-30,2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2933624273"/>
              </p:ext>
            </p:extLst>
          </p:nvPr>
        </p:nvGraphicFramePr>
        <p:xfrm>
          <a:off x="4724705" y="985720"/>
          <a:ext cx="4697899" cy="412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862575" y="160589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-17,3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448965" y="5719575"/>
            <a:ext cx="2748690" cy="61082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Профицит  (дефицит) бюджета</a:t>
            </a:r>
            <a:endParaRPr lang="ru-RU" b="1" u="sng" dirty="0">
              <a:solidFill>
                <a:schemeClr val="tx1"/>
              </a:solidFill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3591529355"/>
              </p:ext>
            </p:extLst>
          </p:nvPr>
        </p:nvGraphicFramePr>
        <p:xfrm>
          <a:off x="3197656" y="5261459"/>
          <a:ext cx="5766834" cy="144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35504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«ПОЧЕПСКИЙ РАЙОН» ЗА 2019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Подзаголовок 1"/>
          <p:cNvSpPr txBox="1">
            <a:spLocks/>
          </p:cNvSpPr>
          <p:nvPr/>
        </p:nvSpPr>
        <p:spPr>
          <a:xfrm>
            <a:off x="385011" y="1138426"/>
            <a:ext cx="8704185" cy="5521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Первоначально-утвержденный бюджет по доходам – 604080,7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 Уточненный план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657585,7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Кассовое исполнение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653427,1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4572000" y="258470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572000" y="411175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31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081644" y="5086533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dirty="0" smtClean="0"/>
              <a:t>ДОХОДЫ БЮДЖЕТА РАЙНА  В 2019 ГОДУ </a:t>
            </a:r>
            <a:r>
              <a:rPr lang="ru-RU" sz="1800" b="1" i="1" dirty="0" smtClean="0"/>
              <a:t>(МЛН.РУБ.)</a:t>
            </a:r>
            <a:r>
              <a:rPr lang="ru-RU" b="1" i="1" dirty="0" smtClean="0"/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9451" y="2512770"/>
            <a:ext cx="2610089" cy="22905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Налог на доходя физических лиц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Акцизы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Налоги на совокупный доход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Государственная пошлина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49875" y="2451638"/>
            <a:ext cx="2996470" cy="3115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Арендные платежи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Плата за негативное воздействие на окружающую среду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Доходы от оказания платных услуг (работ)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Доходы от продажи имущества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Штрафы, санкции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Прочие неналоговые доходы 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46889" y="6188496"/>
            <a:ext cx="3229654" cy="5197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Доходы всего – 653,4</a:t>
            </a:r>
            <a:endParaRPr lang="ru-RU" sz="24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0173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НАЛОГОВЫЕ ДОХОДЫ</a:t>
            </a:r>
            <a:endParaRPr lang="ru-RU" sz="16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47037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НЕНАЛОГОВЫЕ ДОХОДЫ</a:t>
            </a:r>
            <a:endParaRPr lang="ru-RU" sz="16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20436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БЕЗВОЗМЕЗДНЫЕ ПОСТУПЛЕНИЯ</a:t>
            </a:r>
            <a:endParaRPr lang="ru-RU" sz="16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69138" y="1971934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132,7</a:t>
            </a:r>
            <a:endParaRPr lang="ru-RU" sz="16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961180" y="2013780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17,8</a:t>
            </a:r>
            <a:endParaRPr lang="ru-RU" sz="16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920973" y="2013780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502,9</a:t>
            </a:r>
            <a:endParaRPr lang="ru-RU" sz="16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064835" y="2406536"/>
            <a:ext cx="2996470" cy="3115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Дотации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Субсидии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Субвенции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Иные поступления из бюджета области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Прочие безвозмездные поступления</a:t>
            </a:r>
            <a:endParaRPr lang="ru-RU" dirty="0"/>
          </a:p>
        </p:txBody>
      </p:sp>
      <p:sp>
        <p:nvSpPr>
          <p:cNvPr id="5" name="Выгнутая влево стрелка 4"/>
          <p:cNvSpPr/>
          <p:nvPr/>
        </p:nvSpPr>
        <p:spPr>
          <a:xfrm rot="19585995">
            <a:off x="1810894" y="4735096"/>
            <a:ext cx="485135" cy="2427073"/>
          </a:xfrm>
          <a:prstGeom prst="curvedRightArrow">
            <a:avLst>
              <a:gd name="adj1" fmla="val 25000"/>
              <a:gd name="adj2" fmla="val 157141"/>
              <a:gd name="adj3" fmla="val 47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Выгнутая влево стрелка 20"/>
          <p:cNvSpPr/>
          <p:nvPr/>
        </p:nvSpPr>
        <p:spPr>
          <a:xfrm rot="2882994" flipH="1">
            <a:off x="6658962" y="5305808"/>
            <a:ext cx="278062" cy="1926661"/>
          </a:xfrm>
          <a:prstGeom prst="curvedRightArrow">
            <a:avLst>
              <a:gd name="adj1" fmla="val 12657"/>
              <a:gd name="adj2" fmla="val 157141"/>
              <a:gd name="adj3" fmla="val 47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266589" y="5566870"/>
            <a:ext cx="458115" cy="4519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02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ДОХОДОВ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ОБРАЗОВАНИЯ «ПОЧЕПСКИЙ РАЙОН» В 2019 ГОДУ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820318424"/>
              </p:ext>
            </p:extLst>
          </p:nvPr>
        </p:nvGraphicFramePr>
        <p:xfrm>
          <a:off x="-15933" y="985721"/>
          <a:ext cx="4697899" cy="335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128720" y="1596540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99,4%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238489324"/>
              </p:ext>
            </p:extLst>
          </p:nvPr>
        </p:nvGraphicFramePr>
        <p:xfrm>
          <a:off x="4724705" y="985721"/>
          <a:ext cx="4697899" cy="335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920973" y="266547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102,7%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448965" y="5719575"/>
            <a:ext cx="2748690" cy="61082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БЕЗВОЗМЕЗДЫЕ ПОСТУПЛЕНИЯ</a:t>
            </a:r>
            <a:endParaRPr lang="ru-RU" b="1" u="sng" dirty="0">
              <a:solidFill>
                <a:schemeClr val="tx1"/>
              </a:solidFill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2553220797"/>
              </p:ext>
            </p:extLst>
          </p:nvPr>
        </p:nvGraphicFramePr>
        <p:xfrm>
          <a:off x="3197656" y="4345231"/>
          <a:ext cx="5766834" cy="2362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Блок-схема: процесс 13"/>
          <p:cNvSpPr/>
          <p:nvPr/>
        </p:nvSpPr>
        <p:spPr>
          <a:xfrm>
            <a:off x="5946345" y="449793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98,4%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1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2019 году,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844127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5415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3647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ПОСТУПЛЕНИЯ В БЮДЖЕТ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«ПОЧЕПСКИЙ РАЙОН» НАЛОГОВЫХ И НЕНАЛОГОВЫХ ДОХОДОВ ЗА 2018 - 2019 ГОДЫ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170939712"/>
              </p:ext>
            </p:extLst>
          </p:nvPr>
        </p:nvGraphicFramePr>
        <p:xfrm>
          <a:off x="0" y="1291130"/>
          <a:ext cx="4129818" cy="4428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1670605" y="2154270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-5,1%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2717246680"/>
              </p:ext>
            </p:extLst>
          </p:nvPr>
        </p:nvGraphicFramePr>
        <p:xfrm>
          <a:off x="4287150" y="1138425"/>
          <a:ext cx="4713295" cy="458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404460" y="2680509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-7,7%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5872280"/>
            <a:ext cx="4113885" cy="763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Темп роста налоговых доходов в 2019 году к уровню предыдущего года составил 94,9%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469146" y="5872280"/>
            <a:ext cx="4113885" cy="763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Темп роста неналоговых доходов в 2019 году к уровню предыдущего года составил 92,3%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101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собственных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2019 году</a:t>
            </a:r>
          </a:p>
          <a:p>
            <a:pPr algn="ctr"/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017 году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431108"/>
              </p:ext>
            </p:extLst>
          </p:nvPr>
        </p:nvGraphicFramePr>
        <p:xfrm>
          <a:off x="219908" y="1387452"/>
          <a:ext cx="8704184" cy="5493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3035"/>
                <a:gridCol w="1527050"/>
                <a:gridCol w="1527050"/>
                <a:gridCol w="1527049"/>
              </a:tblGrid>
              <a:tr h="3346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Наименование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Назначено (</a:t>
                      </a:r>
                      <a:r>
                        <a:rPr lang="ru-RU" sz="1800" dirty="0" err="1" smtClean="0"/>
                        <a:t>млн.руб</a:t>
                      </a:r>
                      <a:r>
                        <a:rPr lang="ru-RU" sz="180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Исполнено (</a:t>
                      </a:r>
                      <a:r>
                        <a:rPr lang="ru-RU" sz="1800" dirty="0" err="1" smtClean="0"/>
                        <a:t>млн.руб</a:t>
                      </a:r>
                      <a:r>
                        <a:rPr lang="ru-RU" sz="180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 исполнения</a:t>
                      </a:r>
                      <a:endParaRPr lang="ru-RU" sz="1800" dirty="0"/>
                    </a:p>
                  </a:txBody>
                  <a:tcPr/>
                </a:tc>
              </a:tr>
              <a:tr h="34234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Налоговые и неналоговые доходы, всего: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146,5,1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150,5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102,7</a:t>
                      </a:r>
                      <a:endParaRPr lang="ru-RU" sz="1600" dirty="0"/>
                    </a:p>
                  </a:txBody>
                  <a:tcPr/>
                </a:tc>
              </a:tr>
              <a:tr h="28199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Налоговые доходы, всего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129,1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132,7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102,7</a:t>
                      </a:r>
                      <a:endParaRPr lang="ru-RU" sz="1600" dirty="0"/>
                    </a:p>
                  </a:txBody>
                  <a:tcPr/>
                </a:tc>
              </a:tr>
              <a:tr h="22164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налог на доходы физических лиц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105,5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108,9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103,2</a:t>
                      </a:r>
                      <a:endParaRPr lang="ru-RU" sz="1600" dirty="0"/>
                    </a:p>
                  </a:txBody>
                  <a:tcPr/>
                </a:tc>
              </a:tr>
              <a:tr h="16129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акцизы по подакцизным товарам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4,9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4,9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налог</a:t>
                      </a:r>
                      <a:r>
                        <a:rPr lang="ru-RU" sz="1600" baseline="0" dirty="0" smtClean="0"/>
                        <a:t> на совокупный доход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16,5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16,6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100,6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государственная пошлина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104,7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Неналоговые доходы, всего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17,3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17,8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102,8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арендные платежи и прочие доходы от использования имущества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7,2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102,9</a:t>
                      </a:r>
                      <a:endParaRPr lang="ru-RU" sz="1600" dirty="0"/>
                    </a:p>
                  </a:txBody>
                  <a:tcPr/>
                </a:tc>
              </a:tr>
              <a:tr h="475731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плата за негативное воздействие</a:t>
                      </a:r>
                      <a:r>
                        <a:rPr lang="ru-RU" sz="1600" baseline="0" dirty="0" smtClean="0"/>
                        <a:t> на окружающую среду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103,0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доходы от оказания платных услуг (работ)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111,0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доходы от продажи имущества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dirty="0" smtClean="0"/>
                        <a:t>штрафы, санкции, возмещение ущерба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прочие</a:t>
                      </a:r>
                      <a:r>
                        <a:rPr lang="ru-RU" sz="1600" baseline="0" dirty="0" smtClean="0"/>
                        <a:t> неналоговые доходы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28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налоговых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за 2019 год,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4326919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8392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неналоговых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за 2019 год,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7273841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7187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809336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доходной части районного бюджета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налоговым и не налоговым доходам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1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3083885"/>
              </p:ext>
            </p:extLst>
          </p:nvPr>
        </p:nvGraphicFramePr>
        <p:xfrm>
          <a:off x="251520" y="1556792"/>
          <a:ext cx="8749684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4612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391880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i="1" dirty="0" smtClean="0"/>
              <a:t>Отчет об исполнении бюджета </a:t>
            </a:r>
            <a:r>
              <a:rPr lang="ru-RU" sz="3600" i="1" dirty="0"/>
              <a:t>муниципального </a:t>
            </a:r>
            <a:r>
              <a:rPr lang="ru-RU" sz="3600" i="1" dirty="0" smtClean="0"/>
              <a:t>образования «</a:t>
            </a:r>
            <a:r>
              <a:rPr lang="ru-RU" sz="3600" i="1" dirty="0" err="1" smtClean="0"/>
              <a:t>Почепский</a:t>
            </a:r>
            <a:r>
              <a:rPr lang="ru-RU" sz="3600" i="1" dirty="0" smtClean="0"/>
              <a:t> район» за 2019 год в доступной для граждан форме сформирован на основании проекта решения районного Совета народных депутатов «Об исполнении </a:t>
            </a:r>
            <a:r>
              <a:rPr lang="ru-RU" sz="3600" i="1" dirty="0"/>
              <a:t>бюджета </a:t>
            </a:r>
            <a:r>
              <a:rPr lang="ru-RU" sz="3600" i="1" dirty="0" smtClean="0"/>
              <a:t>муниципального образования «</a:t>
            </a:r>
            <a:r>
              <a:rPr lang="ru-RU" sz="3600" i="1" dirty="0" err="1" smtClean="0"/>
              <a:t>Почепский</a:t>
            </a:r>
            <a:r>
              <a:rPr lang="ru-RU" sz="3600" i="1" dirty="0" smtClean="0"/>
              <a:t> район» за 2019 год»</a:t>
            </a: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1874986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безвозмездным поступлениям в бюджет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2019 году и их структура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571538"/>
              </p:ext>
            </p:extLst>
          </p:nvPr>
        </p:nvGraphicFramePr>
        <p:xfrm>
          <a:off x="296260" y="1397000"/>
          <a:ext cx="8551480" cy="4931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0575"/>
                <a:gridCol w="1527050"/>
                <a:gridCol w="1527050"/>
                <a:gridCol w="1496509"/>
                <a:gridCol w="1710296"/>
              </a:tblGrid>
              <a:tr h="7265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Назначено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Исполнено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Удельный вес (%)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Безвозмездные поступления, всего: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511,1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502,9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1. Безвозмездные поступления из бюджета Брянской области, всего в </a:t>
                      </a:r>
                      <a:r>
                        <a:rPr lang="ru-RU" dirty="0" err="1" smtClean="0"/>
                        <a:t>т.ч</a:t>
                      </a:r>
                      <a:r>
                        <a:rPr lang="ru-RU" dirty="0" smtClean="0"/>
                        <a:t>.: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498,7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490,5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97,5</a:t>
                      </a:r>
                      <a:endParaRPr lang="ru-RU" dirty="0"/>
                    </a:p>
                  </a:txBody>
                  <a:tcPr/>
                </a:tc>
              </a:tr>
              <a:tr h="459043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Дотации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139,5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139,5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27,7</a:t>
                      </a:r>
                      <a:endParaRPr lang="ru-RU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Субсидии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40,7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40,3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8,0</a:t>
                      </a:r>
                      <a:endParaRPr lang="ru-RU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318,2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310,4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97,5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61,7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2.</a:t>
                      </a:r>
                      <a:r>
                        <a:rPr lang="ru-RU" baseline="0" dirty="0" smtClean="0"/>
                        <a:t> Прочие безвозмездные поступления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12,7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12,7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2,5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265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РАСХОДОВ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«ПОЧЕПСКИЙ РАЙОН» ЗА 2019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Подзаголовок 1"/>
          <p:cNvSpPr txBox="1">
            <a:spLocks/>
          </p:cNvSpPr>
          <p:nvPr/>
        </p:nvSpPr>
        <p:spPr>
          <a:xfrm>
            <a:off x="385011" y="1138426"/>
            <a:ext cx="8704185" cy="5521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Первоначально-утвержденный бюджет по расходам – 604080,7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 Уточненный план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672424,9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Кассовое исполнение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653098,2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4572000" y="258470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572000" y="411175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63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6261" y="-2440"/>
            <a:ext cx="855148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муниципального 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2019 году по разделам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196428"/>
              </p:ext>
            </p:extLst>
          </p:nvPr>
        </p:nvGraphicFramePr>
        <p:xfrm>
          <a:off x="296260" y="1339507"/>
          <a:ext cx="8551481" cy="5383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5740"/>
                <a:gridCol w="1374345"/>
                <a:gridCol w="1527050"/>
                <a:gridCol w="1374346"/>
              </a:tblGrid>
              <a:tr h="6597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Назначено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Исполнено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</a:tr>
              <a:tr h="353371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44,0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43,3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98,4</a:t>
                      </a:r>
                      <a:endParaRPr lang="ru-RU" dirty="0"/>
                    </a:p>
                  </a:txBody>
                  <a:tcPr/>
                </a:tc>
              </a:tr>
              <a:tr h="332102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41680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Национальная безопасность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415959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Национальная экономика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19,5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19,1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97,9</a:t>
                      </a:r>
                      <a:endParaRPr lang="ru-RU" dirty="0"/>
                    </a:p>
                  </a:txBody>
                  <a:tcPr/>
                </a:tc>
              </a:tr>
              <a:tr h="415959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Жилищно-коммунальное хозяйство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19,1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95,5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464,2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455,5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98,1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57,2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56,8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99,3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42,9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35,1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81,8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и 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95,0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общего характера</a:t>
                      </a:r>
                      <a:r>
                        <a:rPr lang="ru-RU" baseline="0" dirty="0" smtClean="0"/>
                        <a:t> бюджетам субъектов РФ и муниципальных образований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13,6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13,6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 РАСХОДОВ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672,4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653,1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97,1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881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4" y="-2440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«ПОЧЕПСКИЙ РАЙОН» ЗА 2018-2019ГОДЫ</a:t>
            </a: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(МЛН.РУБ.)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393447161"/>
              </p:ext>
            </p:extLst>
          </p:nvPr>
        </p:nvGraphicFramePr>
        <p:xfrm>
          <a:off x="179512" y="985720"/>
          <a:ext cx="3476258" cy="5574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1823310" y="1459059"/>
            <a:ext cx="916230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-34,2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461786410"/>
              </p:ext>
            </p:extLst>
          </p:nvPr>
        </p:nvGraphicFramePr>
        <p:xfrm>
          <a:off x="4113884" y="1138425"/>
          <a:ext cx="4733855" cy="229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099050" y="1442921"/>
            <a:ext cx="761695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+4,7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2473483348"/>
              </p:ext>
            </p:extLst>
          </p:nvPr>
        </p:nvGraphicFramePr>
        <p:xfrm>
          <a:off x="4112969" y="4039820"/>
          <a:ext cx="4733855" cy="229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Блок-схема: процесс 18"/>
          <p:cNvSpPr/>
          <p:nvPr/>
        </p:nvSpPr>
        <p:spPr>
          <a:xfrm>
            <a:off x="6099049" y="4345230"/>
            <a:ext cx="761695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+12,2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Функциональная структура расходов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2019 году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1655070"/>
              </p:ext>
            </p:extLst>
          </p:nvPr>
        </p:nvGraphicFramePr>
        <p:xfrm>
          <a:off x="197158" y="833015"/>
          <a:ext cx="8749684" cy="5876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8148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ОБРАЗОВАНИЕ ЗА 2018 – 2019 ГОДАХ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043209346"/>
              </p:ext>
            </p:extLst>
          </p:nvPr>
        </p:nvGraphicFramePr>
        <p:xfrm>
          <a:off x="-15933" y="985720"/>
          <a:ext cx="8863673" cy="4428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858799" y="1441889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-20,8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5488230" y="1274718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-8,7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98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2843994"/>
              </p:ext>
            </p:extLst>
          </p:nvPr>
        </p:nvGraphicFramePr>
        <p:xfrm>
          <a:off x="197158" y="833015"/>
          <a:ext cx="8749684" cy="5876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одзаголовок 2"/>
          <p:cNvSpPr txBox="1">
            <a:spLocks/>
          </p:cNvSpPr>
          <p:nvPr/>
        </p:nvSpPr>
        <p:spPr>
          <a:xfrm>
            <a:off x="143555" y="-2440"/>
            <a:ext cx="8704185" cy="835455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РАСХОДОВ БЮДЖЕТА РАЙОНА В 2019 ГОДУ НА ОБРАЗОВАНИЕ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367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70418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КУЛЬТУРА ЗА 2018 – 2019 ГОДЫ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(МЛН.РУБ.)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352037972"/>
              </p:ext>
            </p:extLst>
          </p:nvPr>
        </p:nvGraphicFramePr>
        <p:xfrm>
          <a:off x="179512" y="1138425"/>
          <a:ext cx="8784976" cy="5421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1044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2019 году на культуру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2837773"/>
              </p:ext>
            </p:extLst>
          </p:nvPr>
        </p:nvGraphicFramePr>
        <p:xfrm>
          <a:off x="197158" y="1138425"/>
          <a:ext cx="8749684" cy="557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3389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70418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СОЦИАЛЬНАЯ ПОЛИТИКА ЗА 2018 – 2019 ГОДЫ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(МЛН.РУБ.)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465197885"/>
              </p:ext>
            </p:extLst>
          </p:nvPr>
        </p:nvGraphicFramePr>
        <p:xfrm>
          <a:off x="179512" y="1138425"/>
          <a:ext cx="8784976" cy="5421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632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96259" y="985720"/>
            <a:ext cx="8704185" cy="4892701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Прозрачность (открытость) - один из принципов бюджетной системы Российской Федерации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Прозрачность действий власти на любом уровне очень актуальна, поскольку прозрачность - основное условие открытости решений властных структур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Бюджет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района- </a:t>
            </a:r>
            <a:r>
              <a:rPr lang="ru-RU" b="1" i="1" baseline="-25000" dirty="0">
                <a:solidFill>
                  <a:srgbClr val="002060"/>
                </a:solidFill>
              </a:rPr>
              <a:t>это довольно сложный документ. Гражданам, не имеющим специального образования, непросто разобраться в языке бюджета и его цифрах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Представление отчета об исполнении бюджета в понятной для граждан форме позволит каждому члену общества лучше понимать бюджет, видеть, на какие цели и насколько эффективно расходуются налоги, которые он платит</a:t>
            </a:r>
          </a:p>
          <a:p>
            <a:endParaRPr lang="ru-RU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222195"/>
            <a:ext cx="8229600" cy="1143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 smtClean="0">
                <a:solidFill>
                  <a:srgbClr val="002060"/>
                </a:solidFill>
              </a:rPr>
              <a:t>ОТКРЫТОСТЬ БЮДЖЕТА - ОСНОВА ДЛЯ ПОВЫШЕНИЯ ИНФОРМИРОВАННОСТИ ЦЕЛЕВЫХ АУДИТОРИЙ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0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155145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2019 году в сфере «Социальная политика»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498976"/>
              </p:ext>
            </p:extLst>
          </p:nvPr>
        </p:nvGraphicFramePr>
        <p:xfrm>
          <a:off x="1" y="722381"/>
          <a:ext cx="9143999" cy="5870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6554"/>
                <a:gridCol w="630620"/>
                <a:gridCol w="788276"/>
                <a:gridCol w="6148549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подраздела</a:t>
                      </a:r>
                      <a:endParaRPr lang="ru-RU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Исполнено</a:t>
                      </a:r>
                      <a:r>
                        <a:rPr lang="ru-RU" sz="1600" baseline="0" dirty="0" smtClean="0"/>
                        <a:t> (</a:t>
                      </a:r>
                      <a:r>
                        <a:rPr lang="ru-RU" sz="1600" baseline="0" dirty="0" err="1" smtClean="0"/>
                        <a:t>млн.руб</a:t>
                      </a:r>
                      <a:r>
                        <a:rPr lang="ru-RU" sz="1600" baseline="0" dirty="0" smtClean="0"/>
                        <a:t>.)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выплат (доплат , компенсаций)</a:t>
                      </a:r>
                      <a:endParaRPr lang="ru-RU" sz="16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Пенсионное обеспечение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Выплата пенсии за выслугу лет муниципальным</a:t>
                      </a:r>
                      <a:r>
                        <a:rPr lang="ru-RU" sz="1400" baseline="0" dirty="0" smtClean="0"/>
                        <a:t> служащим</a:t>
                      </a:r>
                      <a:endParaRPr lang="ru-RU" sz="1400" dirty="0"/>
                    </a:p>
                  </a:txBody>
                  <a:tcPr/>
                </a:tc>
              </a:tr>
              <a:tr h="21702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Социальное обеспечение населения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0,03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0,03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Сохранность жилых</a:t>
                      </a:r>
                      <a:r>
                        <a:rPr lang="ru-RU" sz="1400" baseline="0" dirty="0" smtClean="0"/>
                        <a:t> помещений детей-сирот</a:t>
                      </a:r>
                      <a:endParaRPr lang="ru-RU" sz="1400" dirty="0"/>
                    </a:p>
                  </a:txBody>
                  <a:tcPr/>
                </a:tc>
              </a:tr>
              <a:tr h="370335">
                <a:tc rowSpan="4">
                  <a:txBody>
                    <a:bodyPr/>
                    <a:lstStyle/>
                    <a:p>
                      <a:r>
                        <a:rPr lang="ru-RU" sz="1400" dirty="0" smtClean="0"/>
                        <a:t>Охрана семьи и детства</a:t>
                      </a:r>
                      <a:endParaRPr lang="ru-RU" sz="14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30,0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Выплата компенсации части родительской</a:t>
                      </a:r>
                      <a:r>
                        <a:rPr lang="ru-RU" sz="1400" baseline="0" dirty="0" smtClean="0"/>
                        <a:t> платы за содержание ребенка в детских садах 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Обеспечение</a:t>
                      </a:r>
                      <a:r>
                        <a:rPr lang="ru-RU" sz="1400" baseline="0" dirty="0" smtClean="0"/>
                        <a:t> жильем молодых семей</a:t>
                      </a:r>
                      <a:endParaRPr lang="ru-RU" sz="1400" dirty="0"/>
                    </a:p>
                  </a:txBody>
                  <a:tcPr/>
                </a:tc>
              </a:tr>
              <a:tr h="40295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Обеспечение предоставления жилых помещений детям</a:t>
                      </a:r>
                      <a:r>
                        <a:rPr lang="ru-RU" sz="1400" baseline="0" dirty="0" smtClean="0"/>
                        <a:t>-сиротам  и детей оставшимся без попечения родителей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24,5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Выплаты</a:t>
                      </a:r>
                      <a:r>
                        <a:rPr lang="ru-RU" sz="1400" baseline="0" dirty="0" smtClean="0"/>
                        <a:t> ежемесячных денежных средств на содержание и проезд ребенка, переданного  на воспитание в семью опекуна, а так же вознаграждение приемным родителям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rowSpan="3">
                  <a:txBody>
                    <a:bodyPr/>
                    <a:lstStyle/>
                    <a:p>
                      <a:r>
                        <a:rPr lang="ru-RU" sz="1400" dirty="0" smtClean="0"/>
                        <a:t>Другие вопросы социальной политики</a:t>
                      </a:r>
                      <a:endParaRPr lang="ru-RU" sz="14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0,03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Выплаты единовременной разовой материальной помощи из резервного фонда администрации района гражданам, оказавшимся в трудной жизненной ситуации</a:t>
                      </a:r>
                      <a:endParaRPr lang="ru-RU" sz="1400" dirty="0"/>
                    </a:p>
                  </a:txBody>
                  <a:tcPr/>
                </a:tc>
              </a:tr>
              <a:tr h="406915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Осуществление деятельности по профилактике безнадзорности и правонарушений несовершеннолетних</a:t>
                      </a:r>
                      <a:endParaRPr lang="ru-RU" sz="1400" dirty="0"/>
                    </a:p>
                  </a:txBody>
                  <a:tcPr/>
                </a:tc>
              </a:tr>
              <a:tr h="194165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Организация и осуществление деятельности по опеке и попечительству</a:t>
                      </a:r>
                      <a:endParaRPr lang="ru-RU" sz="1400" dirty="0"/>
                    </a:p>
                  </a:txBody>
                  <a:tcPr/>
                </a:tc>
              </a:tr>
              <a:tr h="194165"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Всего расходов на Социальную политику</a:t>
                      </a:r>
                      <a:r>
                        <a:rPr lang="ru-RU" sz="1600" b="1" baseline="0" dirty="0" smtClean="0"/>
                        <a:t> – 35,1 </a:t>
                      </a:r>
                      <a:r>
                        <a:rPr lang="ru-RU" sz="1600" b="1" baseline="0" dirty="0" err="1" smtClean="0"/>
                        <a:t>млн.руб</a:t>
                      </a:r>
                      <a:r>
                        <a:rPr lang="ru-RU" sz="1600" b="1" baseline="0" dirty="0" smtClean="0"/>
                        <a:t>.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954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155145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расходов  бюджета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2019 году по ведомствам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497109"/>
              </p:ext>
            </p:extLst>
          </p:nvPr>
        </p:nvGraphicFramePr>
        <p:xfrm>
          <a:off x="62973" y="992125"/>
          <a:ext cx="9081028" cy="5124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3928"/>
                <a:gridCol w="1342471"/>
                <a:gridCol w="1342471"/>
                <a:gridCol w="1441079"/>
                <a:gridCol w="1441079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Наименование ГРБС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Назначено (</a:t>
                      </a:r>
                      <a:r>
                        <a:rPr lang="ru-RU" sz="1800" baseline="0" dirty="0" err="1" smtClean="0"/>
                        <a:t>млн.руб</a:t>
                      </a:r>
                      <a:r>
                        <a:rPr lang="ru-RU" sz="1800" baseline="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Исполнено (</a:t>
                      </a:r>
                      <a:r>
                        <a:rPr lang="ru-RU" sz="1800" baseline="0" dirty="0" err="1" smtClean="0"/>
                        <a:t>млн.руб</a:t>
                      </a:r>
                      <a:r>
                        <a:rPr lang="ru-RU" sz="1800" baseline="0" dirty="0" smtClean="0"/>
                        <a:t>.)</a:t>
                      </a:r>
                      <a:endParaRPr lang="ru-RU" sz="1800" dirty="0" smtClean="0"/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 исполнения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Удельный вес (%)</a:t>
                      </a:r>
                      <a:endParaRPr lang="ru-RU" sz="18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Финансовое управление администрации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3,2</a:t>
                      </a:r>
                      <a:endParaRPr lang="ru-RU" sz="1800" dirty="0"/>
                    </a:p>
                  </a:txBody>
                  <a:tcPr/>
                </a:tc>
              </a:tr>
              <a:tr h="36942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Совет народных депутатов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98,9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0,1</a:t>
                      </a:r>
                      <a:endParaRPr lang="ru-RU" sz="1800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Контрольно-счетная палата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0,2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Администрация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126,3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116,0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91,8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smtClean="0"/>
                        <a:t>17,7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Отдел</a:t>
                      </a:r>
                      <a:r>
                        <a:rPr lang="ru-RU" sz="1800" baseline="0" dirty="0" smtClean="0"/>
                        <a:t> образования </a:t>
                      </a:r>
                      <a:r>
                        <a:rPr lang="ru-RU" sz="1800" baseline="0" dirty="0" err="1" smtClean="0"/>
                        <a:t>Почепского</a:t>
                      </a:r>
                      <a:r>
                        <a:rPr lang="ru-RU" sz="1800" baseline="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455,4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447,1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98,2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68,5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Отдел культуры администрации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baseline="0" dirty="0" err="1" smtClean="0"/>
                        <a:t>Почепского</a:t>
                      </a:r>
                      <a:r>
                        <a:rPr lang="ru-RU" sz="1800" baseline="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67,7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67,2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99,2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10,3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Всего расходов: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672,4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653,1</a:t>
                      </a:r>
                      <a:endParaRPr lang="ru-RU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97,1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22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-2440"/>
            <a:ext cx="9143999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за 2019 год по муниципальным программам и непрограммным направлениям деятельности 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4914512"/>
              </p:ext>
            </p:extLst>
          </p:nvPr>
        </p:nvGraphicFramePr>
        <p:xfrm>
          <a:off x="197158" y="1138425"/>
          <a:ext cx="8749684" cy="557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4311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РЕАЛИЗАЦИЯ УКАЗОВ ПРЕЗИДЕНТА РОССИЙСКОЙ ФЕДЕРАЦИИ ПО ПОВЫШЕНИЮ ЗАРАБОТНОЙ ПЛАТЫ ОТДЕЛЬНЫМ КАТЕГОРИЯМ РАБОТНИКОВ В 2019 ГОДУ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229043"/>
              </p:ext>
            </p:extLst>
          </p:nvPr>
        </p:nvGraphicFramePr>
        <p:xfrm>
          <a:off x="62973" y="1601115"/>
          <a:ext cx="9090177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3617"/>
                <a:gridCol w="1832460"/>
                <a:gridCol w="1527050"/>
                <a:gridCol w="1527050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Категория</a:t>
                      </a:r>
                      <a:r>
                        <a:rPr lang="ru-RU" sz="1800" baseline="0" dirty="0" smtClean="0"/>
                        <a:t> работников бюджетной сферы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2019 год установленный план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2019 год фактически достигнуто</a:t>
                      </a:r>
                      <a:endParaRPr lang="ru-RU" sz="1800" dirty="0" smtClean="0"/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Отклонение +,-</a:t>
                      </a:r>
                      <a:endParaRPr lang="ru-RU" sz="18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общеобразовательных</a:t>
                      </a:r>
                      <a:r>
                        <a:rPr lang="ru-RU" sz="1800" baseline="0" dirty="0" smtClean="0"/>
                        <a:t> учреждений общего образования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23695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23932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+237</a:t>
                      </a:r>
                      <a:endParaRPr lang="ru-RU" sz="1800" dirty="0"/>
                    </a:p>
                  </a:txBody>
                  <a:tcPr/>
                </a:tc>
              </a:tr>
              <a:tr h="36942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учреждений дополнительного образования детей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26332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26339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+7</a:t>
                      </a:r>
                      <a:endParaRPr lang="ru-RU" sz="1800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 дошкольных</a:t>
                      </a:r>
                      <a:r>
                        <a:rPr lang="ru-RU" sz="1800" baseline="0" dirty="0" smtClean="0"/>
                        <a:t> учреждений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23500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23507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+7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работники учреждений культуры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23701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23783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+82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003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517900" y="1138425"/>
            <a:ext cx="623966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divo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КОНТАКТНАЯ ИНФОРМАЦИЯ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096984" y="1661645"/>
            <a:ext cx="7329840" cy="1374345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Разработчиком презентации является Финансовое управление администрации </a:t>
            </a:r>
            <a:r>
              <a:rPr lang="ru-RU" sz="2800" dirty="0" err="1" smtClean="0"/>
              <a:t>Почепского</a:t>
            </a:r>
            <a:r>
              <a:rPr lang="ru-RU" sz="2800" dirty="0" smtClean="0"/>
              <a:t> района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298894"/>
              </p:ext>
            </p:extLst>
          </p:nvPr>
        </p:nvGraphicFramePr>
        <p:xfrm>
          <a:off x="448963" y="3429000"/>
          <a:ext cx="8398776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7627"/>
                <a:gridCol w="458114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Заместитель</a:t>
                      </a:r>
                      <a:r>
                        <a:rPr lang="ru-RU" baseline="0" dirty="0" smtClean="0"/>
                        <a:t> главы администрации </a:t>
                      </a:r>
                      <a:r>
                        <a:rPr lang="ru-RU" baseline="0" dirty="0" err="1" smtClean="0"/>
                        <a:t>Почепского</a:t>
                      </a:r>
                      <a:r>
                        <a:rPr lang="ru-RU" baseline="0" dirty="0" smtClean="0"/>
                        <a:t> района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Шаболдина</a:t>
                      </a:r>
                      <a:r>
                        <a:rPr lang="ru-RU" dirty="0" smtClean="0"/>
                        <a:t> Елена Дмитриевна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Адрес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243400,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г.Почеп</a:t>
                      </a:r>
                      <a:r>
                        <a:rPr lang="ru-RU" baseline="0" dirty="0" smtClean="0"/>
                        <a:t>, пл. Октябрьская д.2</a:t>
                      </a:r>
                      <a:endParaRPr lang="ru-RU" dirty="0"/>
                    </a:p>
                  </a:txBody>
                  <a:tcPr/>
                </a:tc>
              </a:tr>
              <a:tr h="516130">
                <a:tc>
                  <a:txBody>
                    <a:bodyPr/>
                    <a:lstStyle/>
                    <a:p>
                      <a:r>
                        <a:rPr lang="ru-RU" dirty="0" smtClean="0"/>
                        <a:t>Телефон, факс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(48 345) 3-03-45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8 (48 345) 3-06-72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Адрес электронной подписи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finupr777@yandex.ru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Режим</a:t>
                      </a:r>
                      <a:r>
                        <a:rPr lang="ru-RU" baseline="0" dirty="0" smtClean="0"/>
                        <a:t>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Пн.-чт. с 8 -30</a:t>
                      </a:r>
                      <a:r>
                        <a:rPr lang="ru-RU" baseline="0" dirty="0" smtClean="0"/>
                        <a:t> до 17-45, </a:t>
                      </a:r>
                      <a:r>
                        <a:rPr lang="ru-RU" baseline="0" dirty="0" err="1" smtClean="0"/>
                        <a:t>птн</a:t>
                      </a:r>
                      <a:r>
                        <a:rPr lang="ru-RU" baseline="0" dirty="0" smtClean="0"/>
                        <a:t>. с 8-30 до 16-30, обед с 13.00 до 14.00</a:t>
                      </a:r>
                    </a:p>
                    <a:p>
                      <a:r>
                        <a:rPr lang="ru-RU" baseline="0" dirty="0" smtClean="0"/>
                        <a:t>Выходные дни – суббота, воскресенье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72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14560" y="-541330"/>
            <a:ext cx="9925825" cy="7940660"/>
          </a:xfrm>
          <a:prstGeom prst="rect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74965" y="1859339"/>
            <a:ext cx="675005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divo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</a:t>
            </a:r>
          </a:p>
          <a:p>
            <a:pPr algn="ctr"/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08162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85000" lnSpcReduction="10000"/>
          </a:bodyPr>
          <a:lstStyle/>
          <a:p>
            <a:r>
              <a:rPr lang="ru-RU" b="1" i="1" u="sng" baseline="-25000" dirty="0">
                <a:solidFill>
                  <a:srgbClr val="002060"/>
                </a:solidFill>
              </a:rPr>
              <a:t>Бюджет</a:t>
            </a:r>
            <a:r>
              <a:rPr lang="ru-RU" b="1" i="1" baseline="-25000" dirty="0">
                <a:solidFill>
                  <a:srgbClr val="002060"/>
                </a:solidFill>
              </a:rPr>
              <a:t> - это форма образования и расходования денежных средств, предназначенных для финансового обеспечения задач и функций государства и органов местного самоуправления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Бюджетные </a:t>
            </a:r>
            <a:r>
              <a:rPr lang="ru-RU" b="1" i="1" u="sng" baseline="-25000" dirty="0">
                <a:solidFill>
                  <a:srgbClr val="002060"/>
                </a:solidFill>
              </a:rPr>
              <a:t>ассигнования </a:t>
            </a:r>
            <a:r>
              <a:rPr lang="ru-RU" b="1" i="1" baseline="-25000" dirty="0">
                <a:solidFill>
                  <a:srgbClr val="002060"/>
                </a:solidFill>
              </a:rPr>
              <a:t>- это денежные средства, предоставляемые законом (решением) о бюджете, направленные на различные виды расходов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Бюджетные </a:t>
            </a:r>
            <a:r>
              <a:rPr lang="ru-RU" b="1" i="1" u="sng" baseline="-25000" dirty="0">
                <a:solidFill>
                  <a:srgbClr val="002060"/>
                </a:solidFill>
              </a:rPr>
              <a:t>обязательства</a:t>
            </a:r>
            <a:r>
              <a:rPr lang="ru-RU" b="1" i="1" baseline="-25000" dirty="0">
                <a:solidFill>
                  <a:srgbClr val="002060"/>
                </a:solidFill>
              </a:rPr>
              <a:t> - обязательства, предусмотренные законом (решением) о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baseline="-25000" dirty="0">
                <a:solidFill>
                  <a:srgbClr val="002060"/>
                </a:solidFill>
              </a:rPr>
              <a:t>бюджете, подлежащие исполнению в соответствующем финансовом году </a:t>
            </a:r>
            <a:r>
              <a:rPr lang="ru-RU" baseline="-25000" dirty="0">
                <a:solidFill>
                  <a:srgbClr val="002060"/>
                </a:solidFill>
              </a:rPr>
              <a:t>	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u="sng" baseline="-25000" dirty="0">
                <a:solidFill>
                  <a:srgbClr val="002060"/>
                </a:solidFill>
              </a:rPr>
              <a:t>Бюджетная классификация </a:t>
            </a:r>
            <a:r>
              <a:rPr lang="ru-RU" b="1" i="1" baseline="-25000" dirty="0">
                <a:solidFill>
                  <a:srgbClr val="002060"/>
                </a:solidFill>
              </a:rPr>
              <a:t>- группировка доходов, расходов и источников финансирования дефицитов бюджетов всех уровней бюджетной системы РФ по различным направлениям, применяемая при составлении, исполнении бюджетов и формировании отчетности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u="sng" baseline="-25000" dirty="0">
                <a:solidFill>
                  <a:srgbClr val="002060"/>
                </a:solidFill>
              </a:rPr>
              <a:t>Главный распорядитель бюджетных средств (ГРБС) </a:t>
            </a:r>
            <a:r>
              <a:rPr lang="ru-RU" b="1" i="1" baseline="-25000" dirty="0">
                <a:solidFill>
                  <a:srgbClr val="002060"/>
                </a:solidFill>
              </a:rPr>
              <a:t>- орган государственной власти (местного самоуправления), орган местной администрации, или наиболее значимое учреждение науки, образования, культуры и здравоохранения, напрямую получающий (ее) средства из бюджета и наделенный правом распределять их между ^подведомственными распорядителями и получателями бюджетных средств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Отчет об исполнении 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является формой контроля за исполнением бюджета с указанием общего объема доходов, расходов и дефицита (профицита) бюджета. Отчет об исполнении бюджета составляется финансовыми органами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222195"/>
            <a:ext cx="8551480" cy="1143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ПОНЯТИЯ,</a:t>
            </a:r>
            <a:endParaRPr lang="ru-RU" dirty="0"/>
          </a:p>
          <a:p>
            <a:pPr algn="ctr"/>
            <a:r>
              <a:rPr lang="ru-RU" b="1" i="1" baseline="-25000" dirty="0"/>
              <a:t>ПРИМЕНЯЕМЫЕ В РАМКАХ НАСТОЯЩЕГО «БЮДЖЕТА ДЛЯ ГРАЖДАН»</a:t>
            </a:r>
            <a:endParaRPr lang="ru-RU" dirty="0"/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35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92500" lnSpcReduction="20000"/>
          </a:bodyPr>
          <a:lstStyle/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Доходы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это поступающие в бюджет денежные средства в виде налогов, сборов, иных платежей и средства финансовой помощи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Расходы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это выплачиваемые из бюджета денежные средства в целях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baseline="-25000" dirty="0">
                <a:solidFill>
                  <a:srgbClr val="002060"/>
                </a:solidFill>
              </a:rPr>
              <a:t>обеспечения задач и функций государства и органов местного самоуправления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Дефицит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превышение расходов бюджета над его доходами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Профицит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превышение доходов бюджета над его расходами </a:t>
            </a:r>
            <a:r>
              <a:rPr lang="ru-RU" baseline="-25000" dirty="0">
                <a:solidFill>
                  <a:srgbClr val="002060"/>
                </a:solidFill>
              </a:rPr>
              <a:t>	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Дотации</a:t>
            </a:r>
            <a:r>
              <a:rPr lang="ru-RU" b="1" i="1" baseline="-25000" dirty="0">
                <a:solidFill>
                  <a:srgbClr val="002060"/>
                </a:solidFill>
              </a:rPr>
              <a:t> - денежные средства, предоставляемые на безвозмездной и безвозвратной основе для поддержки региональных и местных бюджетов при недостаточности их собственных доходов без установления направлений и (или) условий их использования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Субсидии</a:t>
            </a:r>
            <a:r>
              <a:rPr lang="ru-RU" b="1" i="1" baseline="-25000" dirty="0">
                <a:solidFill>
                  <a:srgbClr val="002060"/>
                </a:solidFill>
              </a:rPr>
              <a:t> - средства, предоставляемые из бюджета одного уровня бюджету другого уровня на </a:t>
            </a:r>
            <a:r>
              <a:rPr lang="ru-RU" b="1" i="1" baseline="-25000" dirty="0" err="1">
                <a:solidFill>
                  <a:srgbClr val="002060"/>
                </a:solidFill>
              </a:rPr>
              <a:t>софинансирование</a:t>
            </a:r>
            <a:r>
              <a:rPr lang="ru-RU" b="1" i="1" baseline="-25000" dirty="0">
                <a:solidFill>
                  <a:srgbClr val="002060"/>
                </a:solidFill>
              </a:rPr>
              <a:t> расходных обязательств органов государственной власти, органов местного самоуправления, возникающих при выполнении ими своих полномочий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Субвенции</a:t>
            </a:r>
            <a:r>
              <a:rPr lang="ru-RU" b="1" i="1" baseline="-25000" dirty="0" smtClean="0">
                <a:solidFill>
                  <a:srgbClr val="002060"/>
                </a:solidFill>
              </a:rPr>
              <a:t> </a:t>
            </a:r>
            <a:r>
              <a:rPr lang="ru-RU" b="1" i="1" baseline="-25000" dirty="0">
                <a:solidFill>
                  <a:srgbClr val="002060"/>
                </a:solidFill>
              </a:rPr>
              <a:t>- средства, предоставляемые из федерального либо регионального бюджета на исполнение переданных государственных полномочий соответствующим органам местного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самоуправления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ПОНЯТИЯ,</a:t>
            </a:r>
            <a:endParaRPr lang="ru-RU" dirty="0"/>
          </a:p>
          <a:p>
            <a:pPr algn="ctr"/>
            <a:r>
              <a:rPr lang="ru-RU" b="1" i="1" baseline="-25000" dirty="0"/>
              <a:t>ПРИМЕНЯЕМЫЕ В РАМКАХ НАСТОЯЩЕГО «БЮДЖЕТА ДЛЯ ГРАЖДАН»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40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 smtClean="0">
                <a:solidFill>
                  <a:srgbClr val="002060"/>
                </a:solidFill>
              </a:rPr>
              <a:t>Бюджетный </a:t>
            </a:r>
            <a:r>
              <a:rPr lang="ru-RU" b="1" i="1" baseline="-25000" dirty="0">
                <a:solidFill>
                  <a:srgbClr val="002060"/>
                </a:solidFill>
              </a:rPr>
              <a:t>кодекс Российской Федерации;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Федеральный закон от 06.10.2003 №131-ФЗ «Об общих принципах организации местного самоуправления в Российской Федерации»;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Федеральный закон от 08.05.2010 №83-ФЗ «О внесении изменений в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отдельные законодательные </a:t>
            </a:r>
            <a:r>
              <a:rPr lang="ru-RU" b="1" i="1" baseline="-25000" dirty="0">
                <a:solidFill>
                  <a:srgbClr val="002060"/>
                </a:solidFill>
              </a:rPr>
              <a:t>акты Российской Федерации в связи с совершенствованием правового положения государственных (муниципальных) учреждений»;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Устав </a:t>
            </a:r>
            <a:r>
              <a:rPr lang="ru-RU" b="1" i="1" baseline="-25000" dirty="0" err="1" smtClean="0">
                <a:solidFill>
                  <a:srgbClr val="002060"/>
                </a:solidFill>
              </a:rPr>
              <a:t>Почепского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муниципального района Брянской области (со всеми изменениями);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Иные нормативные правовые акты Российской Федерации,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Брянской </a:t>
            </a:r>
            <a:r>
              <a:rPr lang="ru-RU" b="1" i="1" baseline="-25000" dirty="0">
                <a:solidFill>
                  <a:srgbClr val="002060"/>
                </a:solidFill>
              </a:rPr>
              <a:t>области, Министерства Финансов Российской Федерации, а также муниципальные правовые акты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b="1" i="1" baseline="-25000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НОРМАТИВНАЯ ПРАВОВАЯ БАЗА,</a:t>
            </a:r>
            <a:endParaRPr lang="ru-RU" dirty="0"/>
          </a:p>
          <a:p>
            <a:pPr algn="ctr"/>
            <a:r>
              <a:rPr lang="ru-RU" b="1" i="1" baseline="-25000" dirty="0"/>
              <a:t>РЕГУЛИРУЮЩАЯ ИСПОЛНЕНИЕ БЮДЖЕТА </a:t>
            </a:r>
            <a:r>
              <a:rPr lang="ru-RU" sz="3200" b="1" i="1" baseline="-25000" dirty="0"/>
              <a:t>МУНИЦИПАЛЬНОГО </a:t>
            </a:r>
            <a:r>
              <a:rPr lang="ru-RU" sz="3200" b="1" i="1" baseline="-25000" dirty="0" smtClean="0"/>
              <a:t> ОБРАЗОВАНИЯ</a:t>
            </a:r>
            <a:r>
              <a:rPr lang="ru-RU" sz="3200" b="1" i="1" dirty="0" smtClean="0"/>
              <a:t> «</a:t>
            </a:r>
            <a:r>
              <a:rPr lang="ru-RU" sz="3200" b="1" i="1" baseline="-25000" dirty="0" smtClean="0"/>
              <a:t>ПОЧЕПСКИЙ РАЙОН»</a:t>
            </a: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88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ПРАВОВОЕ РЕГУЛИРОВАНИЕ ИСПОЛНЕНИЯ БЮДЖЕТА </a:t>
            </a:r>
            <a:r>
              <a:rPr lang="ru-RU" b="1" i="1" baseline="-25000" dirty="0" smtClean="0"/>
              <a:t>РАЙОНА</a:t>
            </a:r>
            <a:endParaRPr lang="ru-RU" dirty="0" smtClean="0"/>
          </a:p>
          <a:p>
            <a:pPr algn="ctr"/>
            <a:r>
              <a:rPr lang="ru-RU" b="1" i="1" baseline="-25000" dirty="0" smtClean="0"/>
              <a:t>НА МУНИЦИПАЛЬНОМ УРОВНЕ</a:t>
            </a:r>
            <a:endParaRPr lang="ru-RU" dirty="0" smtClean="0"/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3555" y="2512770"/>
            <a:ext cx="2901395" cy="18324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</a:t>
            </a:r>
            <a:r>
              <a:rPr lang="ru-RU" dirty="0"/>
              <a:t>МУНИЦИПАЛЬНОГО </a:t>
            </a:r>
            <a:r>
              <a:rPr lang="ru-RU" dirty="0" smtClean="0"/>
              <a:t>ОБРАЗОВАНИЯ «ПОЧЕПСКИЙ РАЙОН»</a:t>
            </a:r>
          </a:p>
          <a:p>
            <a:pPr algn="ctr"/>
            <a:r>
              <a:rPr lang="ru-RU" dirty="0" smtClean="0"/>
              <a:t> НА 2019 </a:t>
            </a:r>
          </a:p>
          <a:p>
            <a:pPr algn="ctr"/>
            <a:r>
              <a:rPr lang="ru-RU" dirty="0" smtClean="0"/>
              <a:t>ГОД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77189" y="974275"/>
            <a:ext cx="5795817" cy="169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i="1" baseline="-25000" dirty="0"/>
              <a:t>был сформирован и исполнялся на основании:</a:t>
            </a:r>
            <a:endParaRPr lang="ru-RU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i="1" dirty="0"/>
              <a:t>основных направлений бюджетной политики </a:t>
            </a:r>
            <a:r>
              <a:rPr lang="ru-RU" sz="1600" b="1" i="1" dirty="0" err="1" smtClean="0"/>
              <a:t>Почепского</a:t>
            </a:r>
            <a:r>
              <a:rPr lang="ru-RU" sz="1600" b="1" i="1" dirty="0" smtClean="0"/>
              <a:t> района </a:t>
            </a:r>
            <a:r>
              <a:rPr lang="ru-RU" sz="1600" b="1" i="1" dirty="0"/>
              <a:t>на </a:t>
            </a:r>
            <a:r>
              <a:rPr lang="ru-RU" sz="1600" b="1" i="1" dirty="0" smtClean="0"/>
              <a:t>2019 </a:t>
            </a:r>
            <a:r>
              <a:rPr lang="ru-RU" sz="1600" b="1" i="1" dirty="0"/>
              <a:t>год и на плановый период </a:t>
            </a:r>
            <a:r>
              <a:rPr lang="ru-RU" sz="1600" b="1" i="1" dirty="0" smtClean="0"/>
              <a:t>2020 </a:t>
            </a:r>
            <a:r>
              <a:rPr lang="ru-RU" sz="1600" b="1" i="1" dirty="0"/>
              <a:t>и </a:t>
            </a:r>
            <a:r>
              <a:rPr lang="ru-RU" sz="1600" b="1" i="1" dirty="0" smtClean="0"/>
              <a:t>2021 </a:t>
            </a:r>
            <a:r>
              <a:rPr lang="ru-RU" sz="1600" b="1" i="1" dirty="0"/>
              <a:t>годов;</a:t>
            </a:r>
          </a:p>
          <a:p>
            <a:pPr indent="-285750">
              <a:buFont typeface="Arial" pitchFamily="34" charset="0"/>
              <a:buChar char="•"/>
            </a:pPr>
            <a:r>
              <a:rPr lang="ru-RU" sz="1600" b="1" i="1" dirty="0"/>
              <a:t>основных направлений налоговой политики </a:t>
            </a:r>
            <a:r>
              <a:rPr lang="ru-RU" sz="1600" b="1" i="1" dirty="0" err="1" smtClean="0"/>
              <a:t>Почепского</a:t>
            </a:r>
            <a:r>
              <a:rPr lang="ru-RU" sz="1600" b="1" i="1" dirty="0" smtClean="0"/>
              <a:t> района </a:t>
            </a:r>
            <a:r>
              <a:rPr lang="ru-RU" sz="1600" b="1" i="1" dirty="0"/>
              <a:t>на </a:t>
            </a:r>
            <a:r>
              <a:rPr lang="ru-RU" sz="1600" b="1" i="1" dirty="0" smtClean="0"/>
              <a:t>2019 </a:t>
            </a:r>
            <a:r>
              <a:rPr lang="ru-RU" sz="1600" b="1" i="1" dirty="0"/>
              <a:t>год и на плановый период </a:t>
            </a:r>
            <a:r>
              <a:rPr lang="ru-RU" sz="1600" b="1" i="1" dirty="0" smtClean="0"/>
              <a:t>2020 и 2021 годов</a:t>
            </a:r>
            <a:endParaRPr lang="ru-RU" sz="16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77189" y="3360440"/>
            <a:ext cx="5795817" cy="14482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/>
              <a:t>был </a:t>
            </a:r>
            <a:r>
              <a:rPr lang="ru-RU" sz="1600" b="1" i="1" dirty="0" smtClean="0"/>
              <a:t>утвержден:</a:t>
            </a:r>
          </a:p>
          <a:p>
            <a:r>
              <a:rPr lang="ru-RU" sz="1600" b="1" i="1" dirty="0" smtClean="0"/>
              <a:t>Решением районного Совета народных депутатов от 25.12.2018г. №405 «О бюджете </a:t>
            </a:r>
            <a:r>
              <a:rPr lang="ru-RU" sz="1600" b="1" i="1" dirty="0"/>
              <a:t>муниципального </a:t>
            </a:r>
            <a:r>
              <a:rPr lang="ru-RU" sz="1600" b="1" i="1" dirty="0" smtClean="0"/>
              <a:t>образования «</a:t>
            </a:r>
            <a:r>
              <a:rPr lang="ru-RU" sz="1600" b="1" i="1" dirty="0" err="1" smtClean="0"/>
              <a:t>Почепский</a:t>
            </a:r>
            <a:r>
              <a:rPr lang="ru-RU" sz="1600" b="1" i="1" dirty="0" smtClean="0"/>
              <a:t> район» на 2019 год и плановый период 2020 и 2021 годов»</a:t>
            </a:r>
            <a:endParaRPr lang="ru-RU" sz="16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9280" y="5154310"/>
            <a:ext cx="8568460" cy="14482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/>
              <a:t>В течение </a:t>
            </a:r>
            <a:r>
              <a:rPr lang="ru-RU" sz="1600" b="1" i="1" dirty="0" smtClean="0"/>
              <a:t>2019 года </a:t>
            </a:r>
            <a:r>
              <a:rPr lang="ru-RU" sz="1600" b="1" i="1" dirty="0"/>
              <a:t>при наличии соответствующих оснований решениями </a:t>
            </a:r>
            <a:r>
              <a:rPr lang="ru-RU" sz="1600" b="1" i="1" dirty="0" smtClean="0"/>
              <a:t>районного Совета народных депутатов в </a:t>
            </a:r>
            <a:r>
              <a:rPr lang="ru-RU" sz="1600" b="1" i="1" dirty="0"/>
              <a:t>первоначально утвержденный бюджет </a:t>
            </a:r>
            <a:r>
              <a:rPr lang="ru-RU" sz="1600" b="1" i="1" dirty="0" smtClean="0"/>
              <a:t>района </a:t>
            </a:r>
            <a:r>
              <a:rPr lang="ru-RU" sz="1600" b="1" i="1" dirty="0"/>
              <a:t>вносились изменения в соответствии </a:t>
            </a:r>
            <a:r>
              <a:rPr lang="ru-RU" sz="1600" b="1" i="1" dirty="0" smtClean="0"/>
              <a:t>с нормами </a:t>
            </a:r>
            <a:r>
              <a:rPr lang="ru-RU" sz="1600" b="1" i="1" dirty="0"/>
              <a:t>бюджетного законодательства </a:t>
            </a:r>
            <a:r>
              <a:rPr lang="ru-RU" sz="1600" b="1" i="1" dirty="0" smtClean="0"/>
              <a:t>(13 решений </a:t>
            </a:r>
            <a:r>
              <a:rPr lang="ru-RU" sz="1600" b="1" i="1" dirty="0"/>
              <a:t>о внесении изменений в первоначальное решение о бюджете)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7820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ЦЕЛИ, УСЛОВИЯ И ОСОБЕННОСТИ ИСПОЛНЕНИЯ БЮДЖЕТА </a:t>
            </a:r>
            <a:r>
              <a:rPr lang="ru-RU" b="1" i="1" baseline="-25000" dirty="0" smtClean="0"/>
              <a:t>МУНИЦИПАЛЬНОГО ОБРАЗОВАНИЯ</a:t>
            </a:r>
            <a:r>
              <a:rPr lang="ru-RU" b="1" i="1" dirty="0" smtClean="0"/>
              <a:t> </a:t>
            </a:r>
            <a:r>
              <a:rPr lang="ru-RU" b="1" i="1" baseline="-25000" dirty="0" smtClean="0"/>
              <a:t> «ПОЧЕПСКИЙ РАЙОН» </a:t>
            </a:r>
            <a:r>
              <a:rPr lang="ru-RU" b="1" i="1" baseline="-25000" dirty="0"/>
              <a:t>В </a:t>
            </a:r>
            <a:r>
              <a:rPr lang="ru-RU" b="1" i="1" baseline="-25000" dirty="0" smtClean="0"/>
              <a:t>2019 </a:t>
            </a:r>
            <a:r>
              <a:rPr lang="ru-RU" b="1" i="1" baseline="-25000" dirty="0"/>
              <a:t>ГОДУ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 smtClean="0">
                <a:solidFill>
                  <a:srgbClr val="002060"/>
                </a:solidFill>
              </a:rPr>
              <a:t>Соблюдение </a:t>
            </a:r>
            <a:r>
              <a:rPr lang="ru-RU" sz="2600" b="1" i="1" dirty="0">
                <a:solidFill>
                  <a:srgbClr val="002060"/>
                </a:solidFill>
              </a:rPr>
              <a:t>принципа безусловного исполнения действующих расходных обязательств;</a:t>
            </a:r>
            <a:endParaRPr lang="ru-RU" sz="2600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Исполнение бюджета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 </a:t>
            </a:r>
            <a:r>
              <a:rPr lang="ru-RU" sz="2600" b="1" i="1" dirty="0">
                <a:solidFill>
                  <a:srgbClr val="002060"/>
                </a:solidFill>
              </a:rPr>
              <a:t>в «программном» формате, что обеспечивает увязку бюджетных ассигнований и конкретных мероприятий, направленных на достижение приоритетных целей социально-экономического развития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Оптимизация и повышение эффективности использования бюджетных средств, при соблюдении и повышении уровня эффективности оказания муниципальных услуг, в том числе за счет оптимизации численности работников муниципальных учреждений и муниципальных служащих </a:t>
            </a:r>
            <a:r>
              <a:rPr lang="ru-RU" sz="2600" b="1" i="1" dirty="0" smtClean="0">
                <a:solidFill>
                  <a:srgbClr val="002060"/>
                </a:solidFill>
              </a:rPr>
              <a:t>органов местного самоуправления;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Увеличение заработной платы работников бюджетной сферы с учетом достижения целевых значений «дорожных карт» по Указам Президента Российской Федерации от 2012 года;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Обеспечение сбалансированности бюджета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Обеспечение открытости бюджетного процесса с применением различных форм.</a:t>
            </a:r>
          </a:p>
          <a:p>
            <a:pPr marL="457200" indent="-457200">
              <a:buFont typeface="Arial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96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основных параметров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за 2019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922794371"/>
              </p:ext>
            </p:extLst>
          </p:nvPr>
        </p:nvGraphicFramePr>
        <p:xfrm>
          <a:off x="296260" y="1138425"/>
          <a:ext cx="8398775" cy="2748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410733"/>
              </p:ext>
            </p:extLst>
          </p:nvPr>
        </p:nvGraphicFramePr>
        <p:xfrm>
          <a:off x="372612" y="4039820"/>
          <a:ext cx="8398775" cy="2399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9755"/>
                <a:gridCol w="1679755"/>
                <a:gridCol w="1679755"/>
                <a:gridCol w="1679755"/>
                <a:gridCol w="1679755"/>
              </a:tblGrid>
              <a:tr h="5235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 год план 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 год исполнено 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Отклонение  (+,-)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</a:t>
                      </a:r>
                    </a:p>
                    <a:p>
                      <a:pPr algn="ctr"/>
                      <a:r>
                        <a:rPr lang="ru-RU" dirty="0" smtClean="0"/>
                        <a:t>Исполнения</a:t>
                      </a:r>
                      <a:endParaRPr lang="ru-RU" dirty="0"/>
                    </a:p>
                  </a:txBody>
                  <a:tcPr/>
                </a:tc>
              </a:tr>
              <a:tr h="356120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657585,7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653427,1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-4413,6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99,4</a:t>
                      </a:r>
                      <a:endParaRPr lang="ru-RU" dirty="0"/>
                    </a:p>
                  </a:txBody>
                  <a:tcPr/>
                </a:tc>
              </a:tr>
              <a:tr h="295770">
                <a:tc>
                  <a:txBody>
                    <a:bodyPr/>
                    <a:lstStyle/>
                    <a:p>
                      <a:r>
                        <a:rPr lang="ru-RU" dirty="0" smtClean="0"/>
                        <a:t>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672424,9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653098,2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-19326,7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97,1</a:t>
                      </a:r>
                      <a:endParaRPr lang="ru-RU" dirty="0"/>
                    </a:p>
                  </a:txBody>
                  <a:tcPr/>
                </a:tc>
              </a:tr>
              <a:tr h="388125">
                <a:tc>
                  <a:txBody>
                    <a:bodyPr/>
                    <a:lstStyle/>
                    <a:p>
                      <a:r>
                        <a:rPr lang="ru-RU" dirty="0" smtClean="0"/>
                        <a:t>Профицит (+)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328,9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</a:tr>
              <a:tr h="305410">
                <a:tc>
                  <a:txBody>
                    <a:bodyPr/>
                    <a:lstStyle/>
                    <a:p>
                      <a:r>
                        <a:rPr lang="ru-RU" dirty="0" smtClean="0"/>
                        <a:t>Дефицит (-)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-14839,2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652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11143</TotalTime>
  <Words>1917</Words>
  <Application>Microsoft Office PowerPoint</Application>
  <PresentationFormat>Экран (4:3)</PresentationFormat>
  <Paragraphs>482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Office Theme</vt:lpstr>
      <vt:lpstr>Отчет об исполнении бюджета муниципального  образования «Почепский район» за 2019 год в доступной для граждан форме – «БЮДЖЕТ ДЛЯ ГРАЖДАН»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ChinkarevaSM</cp:lastModifiedBy>
  <cp:revision>240</cp:revision>
  <cp:lastPrinted>2020-02-28T14:09:18Z</cp:lastPrinted>
  <dcterms:created xsi:type="dcterms:W3CDTF">2013-08-21T19:17:07Z</dcterms:created>
  <dcterms:modified xsi:type="dcterms:W3CDTF">2020-03-06T07:45:03Z</dcterms:modified>
</cp:coreProperties>
</file>