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657585.69999999995</c:v>
                </c:pt>
                <c:pt idx="1">
                  <c:v>672424.9</c:v>
                </c:pt>
                <c:pt idx="2">
                  <c:v>-14839.2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653427.1</c:v>
                </c:pt>
                <c:pt idx="1">
                  <c:v>653098.19999999995</c:v>
                </c:pt>
                <c:pt idx="2">
                  <c:v>328.9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3919104"/>
        <c:axId val="113920640"/>
        <c:axId val="0"/>
      </c:bar3DChart>
      <c:catAx>
        <c:axId val="113919104"/>
        <c:scaling>
          <c:orientation val="minMax"/>
        </c:scaling>
        <c:delete val="0"/>
        <c:axPos val="b"/>
        <c:majorTickMark val="out"/>
        <c:minorTickMark val="none"/>
        <c:tickLblPos val="nextTo"/>
        <c:crossAx val="113920640"/>
        <c:crosses val="autoZero"/>
        <c:auto val="1"/>
        <c:lblAlgn val="ctr"/>
        <c:lblOffset val="100"/>
        <c:noMultiLvlLbl val="0"/>
      </c:catAx>
      <c:valAx>
        <c:axId val="113920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39191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23.1</c:v>
                </c:pt>
                <c:pt idx="1">
                  <c:v>17.8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58741888"/>
        <c:axId val="58743424"/>
        <c:axId val="0"/>
      </c:bar3DChart>
      <c:catAx>
        <c:axId val="58741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743424"/>
        <c:crosses val="autoZero"/>
        <c:auto val="1"/>
        <c:lblAlgn val="ctr"/>
        <c:lblOffset val="100"/>
        <c:noMultiLvlLbl val="0"/>
      </c:catAx>
      <c:valAx>
        <c:axId val="587434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7418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1.7</c:v>
                </c:pt>
                <c:pt idx="1">
                  <c:v>82.1</c:v>
                </c:pt>
                <c:pt idx="2">
                  <c:v>3.7</c:v>
                </c:pt>
                <c:pt idx="3">
                  <c:v>12.5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10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5.4521283282916277E-2"/>
                  <c:y val="-0.15765362167806146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неготивное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Лист1!$B$3:$B$9</c:f>
              <c:numCache>
                <c:formatCode>General</c:formatCode>
                <c:ptCount val="7"/>
                <c:pt idx="0">
                  <c:v>0.6</c:v>
                </c:pt>
                <c:pt idx="1">
                  <c:v>5.3</c:v>
                </c:pt>
                <c:pt idx="2">
                  <c:v>1.6</c:v>
                </c:pt>
                <c:pt idx="3">
                  <c:v>3</c:v>
                </c:pt>
                <c:pt idx="4">
                  <c:v>6.9</c:v>
                </c:pt>
                <c:pt idx="5">
                  <c:v>0.3</c:v>
                </c:pt>
                <c:pt idx="6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146.5</c:v>
                </c:pt>
                <c:pt idx="1">
                  <c:v>150.5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9432064"/>
        <c:axId val="29433856"/>
        <c:axId val="0"/>
      </c:bar3DChart>
      <c:catAx>
        <c:axId val="29432064"/>
        <c:scaling>
          <c:orientation val="minMax"/>
        </c:scaling>
        <c:delete val="1"/>
        <c:axPos val="b"/>
        <c:majorTickMark val="out"/>
        <c:minorTickMark val="none"/>
        <c:tickLblPos val="nextTo"/>
        <c:crossAx val="29433856"/>
        <c:crosses val="autoZero"/>
        <c:auto val="1"/>
        <c:lblAlgn val="ctr"/>
        <c:lblOffset val="100"/>
        <c:noMultiLvlLbl val="0"/>
      </c:catAx>
      <c:valAx>
        <c:axId val="29433856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432064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587.29999999999995</c:v>
                </c:pt>
                <c:pt idx="1">
                  <c:v>570.29999999999995</c:v>
                </c:pt>
                <c:pt idx="2">
                  <c:v>553.1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5127808"/>
        <c:axId val="135129344"/>
        <c:axId val="0"/>
      </c:bar3DChart>
      <c:catAx>
        <c:axId val="13512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35129344"/>
        <c:crosses val="autoZero"/>
        <c:auto val="1"/>
        <c:lblAlgn val="ctr"/>
        <c:lblOffset val="100"/>
        <c:noMultiLvlLbl val="0"/>
      </c:catAx>
      <c:valAx>
        <c:axId val="1351293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12780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38.6</c:v>
                </c:pt>
                <c:pt idx="1">
                  <c:v>44</c:v>
                </c:pt>
                <c:pt idx="2">
                  <c:v>43.3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9833344"/>
        <c:axId val="139834880"/>
        <c:axId val="0"/>
      </c:bar3DChart>
      <c:catAx>
        <c:axId val="139833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39834880"/>
        <c:crosses val="autoZero"/>
        <c:auto val="1"/>
        <c:lblAlgn val="ctr"/>
        <c:lblOffset val="100"/>
        <c:noMultiLvlLbl val="0"/>
      </c:catAx>
      <c:valAx>
        <c:axId val="1398348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98333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на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44.5</c:v>
                </c:pt>
                <c:pt idx="1">
                  <c:v>58.1</c:v>
                </c:pt>
                <c:pt idx="2">
                  <c:v>56.7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0212864"/>
        <c:axId val="140218752"/>
        <c:axId val="0"/>
      </c:bar3DChart>
      <c:catAx>
        <c:axId val="14021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40218752"/>
        <c:crosses val="autoZero"/>
        <c:auto val="1"/>
        <c:lblAlgn val="ctr"/>
        <c:lblOffset val="100"/>
        <c:noMultiLvlLbl val="0"/>
      </c:catAx>
      <c:valAx>
        <c:axId val="14021875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02128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0.0</c:formatCode>
                <c:ptCount val="9"/>
                <c:pt idx="0">
                  <c:v>69.74429643239931</c:v>
                </c:pt>
                <c:pt idx="1">
                  <c:v>6.629918848568364</c:v>
                </c:pt>
                <c:pt idx="2">
                  <c:v>2.9245138569897406</c:v>
                </c:pt>
                <c:pt idx="3">
                  <c:v>2.9245138569897406</c:v>
                </c:pt>
                <c:pt idx="4">
                  <c:v>5.3743683968764344</c:v>
                </c:pt>
                <c:pt idx="5">
                  <c:v>8.6969836165977625</c:v>
                </c:pt>
                <c:pt idx="6">
                  <c:v>0.48997090797733878</c:v>
                </c:pt>
                <c:pt idx="7">
                  <c:v>0.26029704486296124</c:v>
                </c:pt>
                <c:pt idx="8">
                  <c:v>0.87276067983463457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485.8</c:v>
                </c:pt>
                <c:pt idx="1">
                  <c:v>464.2</c:v>
                </c:pt>
                <c:pt idx="2">
                  <c:v>455.5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27902848"/>
        <c:axId val="127904384"/>
        <c:axId val="0"/>
      </c:bar3DChart>
      <c:catAx>
        <c:axId val="12790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7904384"/>
        <c:crosses val="autoZero"/>
        <c:auto val="1"/>
        <c:lblAlgn val="ctr"/>
        <c:lblOffset val="100"/>
        <c:noMultiLvlLbl val="0"/>
      </c:catAx>
      <c:valAx>
        <c:axId val="1279043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9028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25 школ</c:v>
                </c:pt>
                <c:pt idx="1">
                  <c:v>Дошкольное образование: содержание 18 детских садов: 6 городских и 12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247.6</c:v>
                </c:pt>
                <c:pt idx="1">
                  <c:v>115.6</c:v>
                </c:pt>
                <c:pt idx="2">
                  <c:v>53.4</c:v>
                </c:pt>
                <c:pt idx="3">
                  <c:v>1.6</c:v>
                </c:pt>
                <c:pt idx="4">
                  <c:v>36.799999999999997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683,6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3,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683.6</c:v>
                </c:pt>
                <c:pt idx="1">
                  <c:v>653.4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206144"/>
        <c:axId val="21207680"/>
        <c:axId val="0"/>
      </c:bar3DChart>
      <c:catAx>
        <c:axId val="21206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207680"/>
        <c:crosses val="autoZero"/>
        <c:auto val="1"/>
        <c:lblAlgn val="ctr"/>
        <c:lblOffset val="100"/>
        <c:noMultiLvlLbl val="0"/>
      </c:catAx>
      <c:valAx>
        <c:axId val="2120768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20614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53.2</c:v>
                </c:pt>
                <c:pt idx="1">
                  <c:v>57.2</c:v>
                </c:pt>
                <c:pt idx="2">
                  <c:v>56.8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40725632"/>
        <c:axId val="140727424"/>
        <c:axId val="0"/>
      </c:bar3DChart>
      <c:catAx>
        <c:axId val="14072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40727424"/>
        <c:crosses val="autoZero"/>
        <c:auto val="1"/>
        <c:lblAlgn val="ctr"/>
        <c:lblOffset val="100"/>
        <c:noMultiLvlLbl val="0"/>
      </c:catAx>
      <c:valAx>
        <c:axId val="1407274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072563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56,8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24.9</c:v>
                </c:pt>
                <c:pt idx="1">
                  <c:v>16.8</c:v>
                </c:pt>
                <c:pt idx="2">
                  <c:v>3.4</c:v>
                </c:pt>
                <c:pt idx="3">
                  <c:v>11.7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1075946024212248E-2"/>
                  <c:y val="0.289084517888734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3488009529E-2"/>
                  <c:y val="-0.1077418454481403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9099116491716E-2"/>
                  <c:y val="-9.60457802848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2018 год</c:v>
                </c:pt>
                <c:pt idx="1">
                  <c:v>План за 2019 год</c:v>
                </c:pt>
                <c:pt idx="2">
                  <c:v>Факт за 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48.1</c:v>
                </c:pt>
                <c:pt idx="1">
                  <c:v>44.9</c:v>
                </c:pt>
                <c:pt idx="2">
                  <c:v>35.1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132942848"/>
        <c:axId val="133378816"/>
        <c:axId val="0"/>
      </c:bar3DChart>
      <c:catAx>
        <c:axId val="13294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33378816"/>
        <c:crosses val="autoZero"/>
        <c:auto val="1"/>
        <c:lblAlgn val="ctr"/>
        <c:lblOffset val="100"/>
        <c:noMultiLvlLbl val="0"/>
      </c:catAx>
      <c:valAx>
        <c:axId val="13337881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29428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668,5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651.1</c:v>
                </c:pt>
                <c:pt idx="1">
                  <c:v>1.9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670,4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670.4</c:v>
                </c:pt>
                <c:pt idx="1">
                  <c:v>653.1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653184"/>
        <c:axId val="22659072"/>
        <c:axId val="0"/>
      </c:bar3DChart>
      <c:catAx>
        <c:axId val="2265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659072"/>
        <c:crosses val="autoZero"/>
        <c:auto val="1"/>
        <c:lblAlgn val="ctr"/>
        <c:lblOffset val="100"/>
        <c:noMultiLvlLbl val="0"/>
      </c:catAx>
      <c:valAx>
        <c:axId val="22659072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531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909996368891492E-2"/>
                  <c:y val="-7.63568477640835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69592986376927E-2"/>
                  <c:y val="0.5619954711240946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13.2</c:v>
                </c:pt>
                <c:pt idx="1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693760"/>
        <c:axId val="22695296"/>
        <c:axId val="0"/>
      </c:bar3DChart>
      <c:catAx>
        <c:axId val="22693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695296"/>
        <c:crosses val="autoZero"/>
        <c:auto val="1"/>
        <c:lblAlgn val="ctr"/>
        <c:lblOffset val="100"/>
        <c:noMultiLvlLbl val="0"/>
      </c:catAx>
      <c:valAx>
        <c:axId val="2269529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9376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57</a:t>
                    </a:r>
                    <a:r>
                      <a:rPr lang="en-US" dirty="0" smtClean="0"/>
                      <a:t>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</a:t>
                    </a:r>
                    <a:r>
                      <a:rPr lang="en-US" dirty="0" smtClean="0"/>
                      <a:t>3,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657.6</c:v>
                </c:pt>
                <c:pt idx="1">
                  <c:v>653.4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78206464"/>
        <c:axId val="78208000"/>
        <c:axId val="0"/>
      </c:bar3DChart>
      <c:catAx>
        <c:axId val="7820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8208000"/>
        <c:crosses val="autoZero"/>
        <c:auto val="1"/>
        <c:lblAlgn val="ctr"/>
        <c:lblOffset val="100"/>
        <c:noMultiLvlLbl val="0"/>
      </c:catAx>
      <c:valAx>
        <c:axId val="782080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2064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146.5</c:v>
                </c:pt>
                <c:pt idx="1">
                  <c:v>150.5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1027840"/>
        <c:axId val="81029376"/>
        <c:axId val="0"/>
      </c:bar3DChart>
      <c:catAx>
        <c:axId val="8102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1029376"/>
        <c:crosses val="autoZero"/>
        <c:auto val="1"/>
        <c:lblAlgn val="ctr"/>
        <c:lblOffset val="100"/>
        <c:noMultiLvlLbl val="0"/>
      </c:catAx>
      <c:valAx>
        <c:axId val="810293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02784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511.1</c:v>
                </c:pt>
                <c:pt idx="1">
                  <c:v>502.9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1174528"/>
        <c:axId val="81176064"/>
        <c:axId val="0"/>
      </c:bar3DChart>
      <c:catAx>
        <c:axId val="8117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1176064"/>
        <c:crosses val="autoZero"/>
        <c:auto val="1"/>
        <c:lblAlgn val="ctr"/>
        <c:lblOffset val="100"/>
        <c:noMultiLvlLbl val="0"/>
      </c:catAx>
      <c:valAx>
        <c:axId val="8117606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17452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2.7</c:v>
                </c:pt>
                <c:pt idx="1">
                  <c:v>20.3</c:v>
                </c:pt>
                <c:pt idx="2">
                  <c:v>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2018 ГОД</c:v>
                </c:pt>
                <c:pt idx="1">
                  <c:v>ЗА 2019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139.9</c:v>
                </c:pt>
                <c:pt idx="1">
                  <c:v>132.69999999999999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2373888"/>
        <c:axId val="22375424"/>
        <c:axId val="0"/>
      </c:bar3DChart>
      <c:catAx>
        <c:axId val="22373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2375424"/>
        <c:crosses val="autoZero"/>
        <c:auto val="1"/>
        <c:lblAlgn val="ctr"/>
        <c:lblOffset val="100"/>
        <c:noMultiLvlLbl val="0"/>
      </c:catAx>
      <c:valAx>
        <c:axId val="2237542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37388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-3,2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-9,8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+4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-0,4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муниципального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образования «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Почепский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район» за 2019 год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 «ПОЧЕПСКИЙ РАЙОН» В 2018 – 2019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0819358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-30,2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933624273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-17,3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3591529355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604080,7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657585,7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653427,1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2019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653,4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132,7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17,8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502,9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2019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820318424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99,4%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38489324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102,7%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553220797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98,4%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44127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2018 - 2019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170939712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-5,1%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717246680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-7,7%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2019 году к уровню предыдущего года составил 94,9%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2019 году к уровню предыдущего года составил 92,3%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31108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146,5,1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102,7</a:t>
                      </a:r>
                      <a:endParaRPr lang="ru-RU" sz="1600" dirty="0"/>
                    </a:p>
                  </a:txBody>
                  <a:tcPr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129,1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102,7</a:t>
                      </a:r>
                      <a:endParaRPr lang="ru-RU" sz="1600" dirty="0"/>
                    </a:p>
                  </a:txBody>
                  <a:tcPr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105,5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108,9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103,2</a:t>
                      </a:r>
                      <a:endParaRPr lang="ru-RU" sz="1600" dirty="0"/>
                    </a:p>
                  </a:txBody>
                  <a:tcPr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4,9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16,6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100,6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104,7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102,8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102,9</a:t>
                      </a:r>
                      <a:endParaRPr lang="ru-RU" sz="1600" dirty="0"/>
                    </a:p>
                  </a:txBody>
                  <a:tcPr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103,0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111,0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прочие</a:t>
                      </a:r>
                      <a:r>
                        <a:rPr lang="ru-RU" sz="1600" baseline="0" dirty="0" smtClean="0"/>
                        <a:t> неналоговые доходы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100,0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326919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273841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083885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39188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/>
              <a:t>муниципального </a:t>
            </a:r>
            <a:r>
              <a:rPr lang="ru-RU" sz="3600" i="1" dirty="0" smtClean="0"/>
              <a:t>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2019 год в доступной для граждан форме сформирован на основании </a:t>
            </a:r>
            <a:r>
              <a:rPr lang="ru-RU" sz="3600" i="1" dirty="0" smtClean="0"/>
              <a:t>решения </a:t>
            </a:r>
            <a:r>
              <a:rPr lang="ru-RU" sz="3600" i="1" dirty="0" smtClean="0"/>
              <a:t>районного Совета народных </a:t>
            </a:r>
            <a:r>
              <a:rPr lang="ru-RU" sz="3600" i="1" dirty="0" smtClean="0"/>
              <a:t>депутатов от </a:t>
            </a:r>
            <a:r>
              <a:rPr lang="ru-RU" sz="3600" i="1" smtClean="0"/>
              <a:t>30.06.2020 года № 83 </a:t>
            </a:r>
            <a:r>
              <a:rPr lang="ru-RU" sz="3600" i="1" dirty="0" smtClean="0"/>
              <a:t>«Об исполнении </a:t>
            </a:r>
            <a:r>
              <a:rPr lang="ru-RU" sz="3600" i="1" dirty="0"/>
              <a:t>бюджета </a:t>
            </a:r>
            <a:r>
              <a:rPr lang="ru-RU" sz="3600" i="1" dirty="0" smtClean="0"/>
              <a:t>муниципального образования «</a:t>
            </a:r>
            <a:r>
              <a:rPr lang="ru-RU" sz="3600" i="1" dirty="0" err="1" smtClean="0"/>
              <a:t>Почепский</a:t>
            </a:r>
            <a:r>
              <a:rPr lang="ru-RU" sz="3600" i="1" dirty="0" smtClean="0"/>
              <a:t> район» за 2019 год»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571538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511,1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502,9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498,7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490,5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139,5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27,7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8,0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61,7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604080,7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672424,9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653098,2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196428"/>
              </p:ext>
            </p:extLst>
          </p:nvPr>
        </p:nvGraphicFramePr>
        <p:xfrm>
          <a:off x="296260" y="1339507"/>
          <a:ext cx="8551481" cy="5383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43,3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98,4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97,9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464,2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455,5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98,1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81,8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ЗА 2018-2019ГОДЫ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93447161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-34,2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461786410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+4,7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473483348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+12,2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655070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2018 – 2019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043209346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-20,8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843994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2019 ГОДУ НА ОБРАЗОВАНИЕ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2018 – 2019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52037972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2019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83777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2018 – 2019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65197885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2019 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98976"/>
              </p:ext>
            </p:extLst>
          </p:nvPr>
        </p:nvGraphicFramePr>
        <p:xfrm>
          <a:off x="1" y="722381"/>
          <a:ext cx="9143999" cy="5870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 единовременной разовой материальной помощи из резервного фонда администрации района гражданам, оказавшимся в трудной жизненной ситуации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35,1 </a:t>
                      </a:r>
                      <a:r>
                        <a:rPr lang="ru-RU" sz="1600" b="1" baseline="0" dirty="0" err="1" smtClean="0"/>
                        <a:t>млн.руб</a:t>
                      </a:r>
                      <a:r>
                        <a:rPr lang="ru-RU" sz="1600" b="1" baseline="0" dirty="0" smtClean="0"/>
                        <a:t>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2019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497109"/>
              </p:ext>
            </p:extLst>
          </p:nvPr>
        </p:nvGraphicFramePr>
        <p:xfrm>
          <a:off x="62973" y="992125"/>
          <a:ext cx="9081028" cy="512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3,2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126,3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116,0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91,8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smtClean="0"/>
                        <a:t>17,7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455,4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447,1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68,5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99,2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10,3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672,4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653,1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97,1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2019 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914512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2019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229043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2019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2019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23695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23932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+237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26332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26339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+7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23500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23507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+7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23701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23783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+82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/>
              <a:t>МУНИЦИПАЛЬНОГО </a:t>
            </a:r>
            <a:r>
              <a:rPr lang="ru-RU" dirty="0" smtClean="0"/>
              <a:t>ОБРАЗОВАНИЯ «ПОЧЕПСКИЙ РАЙОН»</a:t>
            </a:r>
          </a:p>
          <a:p>
            <a:pPr algn="ctr"/>
            <a:r>
              <a:rPr lang="ru-RU" dirty="0" smtClean="0"/>
              <a:t> НА 2019 </a:t>
            </a:r>
          </a:p>
          <a:p>
            <a:pPr algn="ctr"/>
            <a:r>
              <a:rPr lang="ru-RU" dirty="0" smtClean="0"/>
              <a:t>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2020 </a:t>
            </a:r>
            <a:r>
              <a:rPr lang="ru-RU" sz="1600" b="1" i="1" dirty="0"/>
              <a:t>и </a:t>
            </a:r>
            <a:r>
              <a:rPr lang="ru-RU" sz="1600" b="1" i="1" dirty="0" smtClean="0"/>
              <a:t>2021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2019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2020 и 2021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25.12.2018г. №405 «О бюджете </a:t>
            </a:r>
            <a:r>
              <a:rPr lang="ru-RU" sz="1600" b="1" i="1" dirty="0"/>
              <a:t>муниципального </a:t>
            </a:r>
            <a:r>
              <a:rPr lang="ru-RU" sz="1600" b="1" i="1" dirty="0" smtClean="0"/>
              <a:t>образования «</a:t>
            </a:r>
            <a:r>
              <a:rPr lang="ru-RU" sz="1600" b="1" i="1" dirty="0" err="1" smtClean="0"/>
              <a:t>Почепский</a:t>
            </a:r>
            <a:r>
              <a:rPr lang="ru-RU" sz="1600" b="1" i="1" dirty="0" smtClean="0"/>
              <a:t> район» на 2019 год и плановый период 2020 и 2021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2019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(13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smtClean="0"/>
              <a:t>МУНИЦИПАЛЬНОГО ОБРАЗОВАНИЯ</a:t>
            </a:r>
            <a:r>
              <a:rPr lang="ru-RU" b="1" i="1" dirty="0" smtClean="0"/>
              <a:t> </a:t>
            </a:r>
            <a:r>
              <a:rPr lang="ru-RU" b="1" i="1" baseline="-25000" dirty="0" smtClean="0"/>
              <a:t> «ПОЧЕПСКИЙ РАЙОН» </a:t>
            </a:r>
            <a:r>
              <a:rPr lang="ru-RU" b="1" i="1" baseline="-25000" dirty="0"/>
              <a:t>В </a:t>
            </a:r>
            <a:r>
              <a:rPr lang="ru-RU" b="1" i="1" baseline="-25000" dirty="0" smtClean="0"/>
              <a:t>2019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2019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22794371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410733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 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657585,7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653427,1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-4413,6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99,4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672424,9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653098,2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-19326,7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97,1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328,9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-14839,2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11144</TotalTime>
  <Words>1888</Words>
  <Application>Microsoft Office PowerPoint</Application>
  <PresentationFormat>Экран (4:3)</PresentationFormat>
  <Paragraphs>451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муниципального  образования «Почепский район» за 2019 год в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241</cp:revision>
  <cp:lastPrinted>2020-02-28T14:09:18Z</cp:lastPrinted>
  <dcterms:created xsi:type="dcterms:W3CDTF">2013-08-21T19:17:07Z</dcterms:created>
  <dcterms:modified xsi:type="dcterms:W3CDTF">2020-07-08T06:37:29Z</dcterms:modified>
</cp:coreProperties>
</file>