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1.xml" ContentType="application/vnd.openxmlformats-officedocument.presentationml.notesSlide+xml"/>
  <Override PartName="/ppt/charts/chart7.xml" ContentType="application/vnd.openxmlformats-officedocument.drawingml.chart+xml"/>
  <Override PartName="/ppt/drawings/drawing2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0"/>
  </p:notesMasterIdLst>
  <p:sldIdLst>
    <p:sldId id="258" r:id="rId2"/>
    <p:sldId id="307" r:id="rId3"/>
    <p:sldId id="419" r:id="rId4"/>
    <p:sldId id="420" r:id="rId5"/>
    <p:sldId id="421" r:id="rId6"/>
    <p:sldId id="422" r:id="rId7"/>
    <p:sldId id="423" r:id="rId8"/>
    <p:sldId id="424" r:id="rId9"/>
    <p:sldId id="425" r:id="rId10"/>
    <p:sldId id="426" r:id="rId11"/>
    <p:sldId id="427" r:id="rId12"/>
    <p:sldId id="428" r:id="rId13"/>
    <p:sldId id="429" r:id="rId14"/>
    <p:sldId id="431" r:id="rId15"/>
    <p:sldId id="432" r:id="rId16"/>
    <p:sldId id="433" r:id="rId17"/>
    <p:sldId id="434" r:id="rId18"/>
    <p:sldId id="435" r:id="rId19"/>
    <p:sldId id="436" r:id="rId20"/>
    <p:sldId id="437" r:id="rId21"/>
    <p:sldId id="438" r:id="rId22"/>
    <p:sldId id="458" r:id="rId23"/>
    <p:sldId id="442" r:id="rId24"/>
    <p:sldId id="443" r:id="rId25"/>
    <p:sldId id="444" r:id="rId26"/>
    <p:sldId id="445" r:id="rId27"/>
    <p:sldId id="446" r:id="rId28"/>
    <p:sldId id="447" r:id="rId29"/>
    <p:sldId id="448" r:id="rId30"/>
    <p:sldId id="449" r:id="rId31"/>
    <p:sldId id="450" r:id="rId32"/>
    <p:sldId id="451" r:id="rId33"/>
    <p:sldId id="453" r:id="rId34"/>
    <p:sldId id="452" r:id="rId35"/>
    <p:sldId id="455" r:id="rId36"/>
    <p:sldId id="456" r:id="rId37"/>
    <p:sldId id="454" r:id="rId38"/>
    <p:sldId id="457" r:id="rId39"/>
  </p:sldIdLst>
  <p:sldSz cx="9144000" cy="6858000" type="screen4x3"/>
  <p:notesSz cx="6788150" cy="99171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290"/>
    <a:srgbClr val="3498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8681" autoAdjust="0"/>
    <p:restoredTop sz="78289" autoAdjust="0"/>
  </p:normalViewPr>
  <p:slideViewPr>
    <p:cSldViewPr snapToGrid="0">
      <p:cViewPr>
        <p:scale>
          <a:sx n="76" d="100"/>
          <a:sy n="76" d="100"/>
        </p:scale>
        <p:origin x="-714" y="-10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1.6561394523951785E-2"/>
                  <c:y val="-1.86989264865323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-5400000"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2020 год</c:v>
                </c:pt>
                <c:pt idx="1">
                  <c:v>2021 год</c:v>
                </c:pt>
                <c:pt idx="2">
                  <c:v>2022 год</c:v>
                </c:pt>
                <c:pt idx="3">
                  <c:v>2023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960.2</c:v>
                </c:pt>
                <c:pt idx="1">
                  <c:v>877.8</c:v>
                </c:pt>
                <c:pt idx="2">
                  <c:v>669.9</c:v>
                </c:pt>
                <c:pt idx="3">
                  <c:v>680.4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1.6561394523951785E-2"/>
                  <c:y val="-2.33754985536858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-5400000" vert="horz"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2020 год</c:v>
                </c:pt>
                <c:pt idx="1">
                  <c:v>2021 год</c:v>
                </c:pt>
                <c:pt idx="2">
                  <c:v>2022 год</c:v>
                </c:pt>
                <c:pt idx="3">
                  <c:v>2023 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982.8</c:v>
                </c:pt>
                <c:pt idx="1">
                  <c:v>877.8</c:v>
                </c:pt>
                <c:pt idx="2">
                  <c:v>669.9</c:v>
                </c:pt>
                <c:pt idx="3">
                  <c:v>680.4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Дефицит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0111626407185087E-2"/>
                  <c:y val="-4.44099504055145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550231883233222E-2"/>
                  <c:y val="-2.8048389729798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561394523951785E-2"/>
                  <c:y val="-2.10362922973489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2020 год</c:v>
                </c:pt>
                <c:pt idx="1">
                  <c:v>2021 год</c:v>
                </c:pt>
                <c:pt idx="2">
                  <c:v>2022 год</c:v>
                </c:pt>
                <c:pt idx="3">
                  <c:v>2023 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-22.599999999999909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3011328"/>
        <c:axId val="23012864"/>
        <c:axId val="0"/>
      </c:bar3DChart>
      <c:catAx>
        <c:axId val="23011328"/>
        <c:scaling>
          <c:orientation val="minMax"/>
        </c:scaling>
        <c:delete val="0"/>
        <c:axPos val="b"/>
        <c:majorTickMark val="out"/>
        <c:minorTickMark val="none"/>
        <c:tickLblPos val="nextTo"/>
        <c:crossAx val="23012864"/>
        <c:crosses val="autoZero"/>
        <c:auto val="1"/>
        <c:lblAlgn val="ctr"/>
        <c:lblOffset val="100"/>
        <c:noMultiLvlLbl val="0"/>
      </c:catAx>
      <c:valAx>
        <c:axId val="230128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301132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65"/>
      <c:rotY val="5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4004966942423336"/>
          <c:y val="1.3679662784481777E-2"/>
          <c:w val="0.78463935678926211"/>
          <c:h val="0.84615384615384615"/>
        </c:manualLayout>
      </c:layout>
      <c:bar3D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23453696"/>
        <c:axId val="23455232"/>
        <c:axId val="0"/>
      </c:bar3DChart>
      <c:catAx>
        <c:axId val="234536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29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658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234552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3455232"/>
        <c:scaling>
          <c:orientation val="minMax"/>
          <c:max val="2000000"/>
        </c:scaling>
        <c:delete val="1"/>
        <c:axPos val="l"/>
        <c:numFmt formatCode="General" sourceLinked="1"/>
        <c:majorTickMark val="out"/>
        <c:minorTickMark val="none"/>
        <c:tickLblPos val="nextTo"/>
        <c:crossAx val="23453696"/>
        <c:crosses val="autoZero"/>
        <c:crossBetween val="between"/>
      </c:valAx>
      <c:spPr>
        <a:noFill/>
        <a:ln w="2632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91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65"/>
      <c:rotY val="5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6.6840949787818585E-2"/>
          <c:y val="4.3024106436047527E-4"/>
          <c:w val="0.78463935678926211"/>
          <c:h val="0.84615384615384615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rgbClr val="92D050"/>
            </a:solidFill>
            <a:ln w="13160">
              <a:noFill/>
              <a:prstDash val="solid"/>
            </a:ln>
            <a:scene3d>
              <a:camera prst="orthographicFront"/>
              <a:lightRig rig="threePt" dir="t"/>
            </a:scene3d>
            <a:sp3d>
              <a:bevelT prst="angle"/>
            </a:sp3d>
          </c:spPr>
          <c:invertIfNegative val="0"/>
          <c:dLbls>
            <c:dLbl>
              <c:idx val="0"/>
              <c:layout>
                <c:manualLayout>
                  <c:x val="2.4844972649446857E-2"/>
                  <c:y val="6.0947339912557991E-2"/>
                </c:manualLayout>
              </c:layout>
              <c:spPr>
                <a:noFill/>
                <a:ln w="26320">
                  <a:noFill/>
                </a:ln>
              </c:spPr>
              <c:txPr>
                <a:bodyPr/>
                <a:lstStyle/>
                <a:p>
                  <a:pPr>
                    <a:defRPr sz="1451" b="0" i="0" u="none" strike="noStrike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D76B-4812-A4C3-1BF5829F7A84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8154021635146072E-2"/>
                  <c:y val="0.10599537376097042"/>
                </c:manualLayout>
              </c:layout>
              <c:spPr>
                <a:noFill/>
                <a:ln w="26320">
                  <a:noFill/>
                </a:ln>
              </c:spPr>
              <c:txPr>
                <a:bodyPr/>
                <a:lstStyle/>
                <a:p>
                  <a:pPr>
                    <a:defRPr sz="1451" b="0" i="0" u="none" strike="noStrike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76B-4812-A4C3-1BF5829F7A84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7445360217823182E-2"/>
                  <c:y val="0.13779398588926153"/>
                </c:manualLayout>
              </c:layout>
              <c:spPr>
                <a:noFill/>
                <a:ln w="26320">
                  <a:noFill/>
                </a:ln>
              </c:spPr>
              <c:txPr>
                <a:bodyPr/>
                <a:lstStyle/>
                <a:p>
                  <a:pPr>
                    <a:defRPr sz="1451" b="0" i="0" u="none" strike="noStrike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D76B-4812-A4C3-1BF5829F7A84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5415532170628089E-2"/>
                  <c:y val="9.009606769682485E-2"/>
                </c:manualLayout>
              </c:layout>
              <c:spPr>
                <a:noFill/>
                <a:ln w="26320">
                  <a:noFill/>
                </a:ln>
              </c:spPr>
              <c:txPr>
                <a:bodyPr/>
                <a:lstStyle/>
                <a:p>
                  <a:pPr>
                    <a:defRPr sz="1451" b="0" i="0" u="none" strike="noStrike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76B-4812-A4C3-1BF5829F7A8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632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51" b="0" i="0" u="none" strike="noStrike" baseline="0">
                    <a:solidFill>
                      <a:schemeClr val="tx1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Sheet1!$A$1:$D$1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Sheet1!$A$2:$D$2</c:f>
              <c:numCache>
                <c:formatCode>#,##0.00</c:formatCode>
                <c:ptCount val="4"/>
                <c:pt idx="0" formatCode="General">
                  <c:v>960200</c:v>
                </c:pt>
                <c:pt idx="1">
                  <c:v>877800</c:v>
                </c:pt>
                <c:pt idx="2">
                  <c:v>669900</c:v>
                </c:pt>
                <c:pt idx="3">
                  <c:v>680400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76B-4812-A4C3-1BF5829F7A84}"/>
            </c:ext>
            <c:ext xmlns:c15="http://schemas.microsoft.com/office/drawing/2012/chart" uri="{02D57815-91ED-43cb-92C2-25804820EDAC}">
              <c15:filteredSeriesTitle>
                <c15:tx>
                  <c:strRef>
                    <c:extLst xmlns:c16="http://schemas.microsoft.com/office/drawing/2014/chart" xmlns:c16r2="http://schemas.microsoft.com/office/drawing/2015/06/chart">
                      <c:ext uri="{02D57815-91ED-43cb-92C2-25804820EDAC}">
                        <c15:formulaRef>
                          <c15:sqref>Sheet1!#REF!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15:tx>
              </c15:filteredSeriesTitle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23581824"/>
        <c:axId val="23583360"/>
        <c:axId val="0"/>
      </c:bar3DChart>
      <c:catAx>
        <c:axId val="23581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29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658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235833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3583360"/>
        <c:scaling>
          <c:orientation val="minMax"/>
          <c:max val="2000000"/>
        </c:scaling>
        <c:delete val="1"/>
        <c:axPos val="l"/>
        <c:numFmt formatCode="General" sourceLinked="1"/>
        <c:majorTickMark val="out"/>
        <c:minorTickMark val="none"/>
        <c:tickLblPos val="nextTo"/>
        <c:crossAx val="23581824"/>
        <c:crosses val="autoZero"/>
        <c:crossBetween val="between"/>
      </c:valAx>
      <c:spPr>
        <a:noFill/>
        <a:ln w="2632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91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6102119179547E-3"/>
          <c:y val="6.4209923968561886E-2"/>
          <c:w val="0.63993924370564792"/>
          <c:h val="0.8854635809696358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explosion val="20"/>
          <c:dLbls>
            <c:dLbl>
              <c:idx val="0"/>
              <c:layout>
                <c:manualLayout>
                  <c:x val="-0.37329181576575698"/>
                  <c:y val="3.00537787468059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Лист1!$A$2:$A$7</c:f>
              <c:strCache>
                <c:ptCount val="6"/>
                <c:pt idx="0">
                  <c:v>Налог на доходы физических лиц</c:v>
                </c:pt>
                <c:pt idx="1">
                  <c:v>Акцизы на нефтепродукты
</c:v>
                </c:pt>
                <c:pt idx="2">
                  <c:v>Единый налог на вмененный доход</c:v>
                </c:pt>
                <c:pt idx="3">
                  <c:v>Госпошлина</c:v>
                </c:pt>
                <c:pt idx="4">
                  <c:v>Единый сельскохозяйственный налог</c:v>
                </c:pt>
                <c:pt idx="5">
                  <c:v>Налог, взимаемый с применением патентной системы налогооблажения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135829</c:v>
                </c:pt>
                <c:pt idx="1">
                  <c:v>11350</c:v>
                </c:pt>
                <c:pt idx="2">
                  <c:v>2972</c:v>
                </c:pt>
                <c:pt idx="3">
                  <c:v>2154</c:v>
                </c:pt>
                <c:pt idx="4">
                  <c:v>1287</c:v>
                </c:pt>
                <c:pt idx="5">
                  <c:v>7960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.62167127612295736"/>
          <c:y val="6.2045883790689926E-2"/>
          <c:w val="0.37832872387704258"/>
          <c:h val="0.86394393678480164"/>
        </c:manualLayout>
      </c:layout>
      <c:overlay val="1"/>
      <c:txPr>
        <a:bodyPr/>
        <a:lstStyle/>
        <a:p>
          <a:pPr>
            <a:defRPr sz="14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65"/>
      <c:rotY val="5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4285714285714285E-2"/>
          <c:y val="2.1634615384615384E-2"/>
          <c:w val="0.96984126984126984"/>
          <c:h val="0.84615384615384615"/>
        </c:manualLayout>
      </c:layout>
      <c:bar3D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102824960"/>
        <c:axId val="103494400"/>
        <c:axId val="0"/>
      </c:bar3DChart>
      <c:catAx>
        <c:axId val="102824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57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1034944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3494400"/>
        <c:scaling>
          <c:orientation val="minMax"/>
          <c:max val="2000000"/>
          <c:min val="1000"/>
        </c:scaling>
        <c:delete val="1"/>
        <c:axPos val="l"/>
        <c:numFmt formatCode="General" sourceLinked="1"/>
        <c:majorTickMark val="out"/>
        <c:minorTickMark val="none"/>
        <c:tickLblPos val="nextTo"/>
        <c:crossAx val="102824960"/>
        <c:crosses val="autoZero"/>
        <c:crossBetween val="between"/>
      </c:valAx>
      <c:spPr>
        <a:noFill/>
        <a:ln w="28576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053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65"/>
      <c:rotY val="5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4285714285714285E-2"/>
          <c:y val="2.1634615384615384E-2"/>
          <c:w val="0.96984126984126984"/>
          <c:h val="0.8461538461538461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FFC000"/>
            </a:solidFill>
            <a:ln w="14288">
              <a:noFill/>
              <a:prstDash val="solid"/>
            </a:ln>
            <a:scene3d>
              <a:camera prst="orthographicFront"/>
              <a:lightRig rig="threePt" dir="t"/>
            </a:scene3d>
            <a:sp3d>
              <a:bevelT prst="slope"/>
            </a:sp3d>
          </c:spPr>
          <c:invertIfNegative val="0"/>
          <c:dLbls>
            <c:dLbl>
              <c:idx val="0"/>
              <c:layout>
                <c:manualLayout>
                  <c:x val="4.3419578979867812E-2"/>
                  <c:y val="9.8528919272230744E-2"/>
                </c:manualLayout>
              </c:layout>
              <c:spPr>
                <a:noFill/>
                <a:ln w="28576">
                  <a:noFill/>
                </a:ln>
              </c:spPr>
              <c:txPr>
                <a:bodyPr/>
                <a:lstStyle/>
                <a:p>
                  <a:pPr>
                    <a:defRPr sz="1575" b="0" i="0" u="none" strike="noStrike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9FA5-4185-8E5A-7FBCE5A8A466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4161984808771653E-2"/>
                  <c:y val="0.1806363519990897"/>
                </c:manualLayout>
              </c:layout>
              <c:spPr>
                <a:noFill/>
                <a:ln w="28576">
                  <a:noFill/>
                </a:ln>
              </c:spPr>
              <c:txPr>
                <a:bodyPr/>
                <a:lstStyle/>
                <a:p>
                  <a:pPr>
                    <a:defRPr sz="1575" b="0" i="0" u="none" strike="noStrike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FA5-4185-8E5A-7FBCE5A8A466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6224326005613275E-2"/>
                  <c:y val="0.14779337890834612"/>
                </c:manualLayout>
              </c:layout>
              <c:spPr>
                <a:noFill/>
                <a:ln w="28576">
                  <a:noFill/>
                </a:ln>
              </c:spPr>
              <c:txPr>
                <a:bodyPr/>
                <a:lstStyle/>
                <a:p>
                  <a:pPr>
                    <a:defRPr sz="1575" b="0" i="0" u="none" strike="noStrike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9FA5-4185-8E5A-7FBCE5A8A466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9122023432896724E-2"/>
                  <c:y val="0.11495040581760255"/>
                </c:manualLayout>
              </c:layout>
              <c:spPr>
                <a:noFill/>
                <a:ln w="28576">
                  <a:noFill/>
                </a:ln>
              </c:spPr>
              <c:txPr>
                <a:bodyPr/>
                <a:lstStyle/>
                <a:p>
                  <a:pPr>
                    <a:defRPr sz="1575" b="0" i="0" u="none" strike="noStrike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9FA5-4185-8E5A-7FBCE5A8A466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8576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575" b="0" i="0" u="none" strike="noStrike" baseline="0">
                    <a:solidFill>
                      <a:schemeClr val="tx1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Sheet1!$B$2:$E$2</c:f>
              <c:numCache>
                <c:formatCode>General</c:formatCode>
                <c:ptCount val="4"/>
                <c:pt idx="0">
                  <c:v>982800</c:v>
                </c:pt>
                <c:pt idx="1">
                  <c:v>877800</c:v>
                </c:pt>
                <c:pt idx="2">
                  <c:v>669900</c:v>
                </c:pt>
                <c:pt idx="3">
                  <c:v>680400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FA5-4185-8E5A-7FBCE5A8A46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103539072"/>
        <c:axId val="103540608"/>
        <c:axId val="0"/>
      </c:bar3DChart>
      <c:catAx>
        <c:axId val="103539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57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1035406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3540608"/>
        <c:scaling>
          <c:orientation val="minMax"/>
          <c:max val="2000000"/>
          <c:min val="1000"/>
        </c:scaling>
        <c:delete val="1"/>
        <c:axPos val="l"/>
        <c:numFmt formatCode="General" sourceLinked="1"/>
        <c:majorTickMark val="out"/>
        <c:minorTickMark val="none"/>
        <c:tickLblPos val="nextTo"/>
        <c:crossAx val="103539072"/>
        <c:crosses val="autoZero"/>
        <c:crossBetween val="between"/>
      </c:valAx>
      <c:spPr>
        <a:noFill/>
        <a:ln w="28576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053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4788912343073052E-2"/>
          <c:y val="2.5273387345147402E-2"/>
          <c:w val="0.71190993486925269"/>
          <c:h val="0.96101611072749948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116947160698146"/>
          <c:y val="8.9980156916460732E-2"/>
          <c:w val="0.28049171676735385"/>
          <c:h val="0.7664006038710186"/>
        </c:manualLayout>
      </c:layout>
      <c:overlay val="0"/>
      <c:txPr>
        <a:bodyPr/>
        <a:lstStyle/>
        <a:p>
          <a:pPr>
            <a:defRPr sz="1200" b="0" baseline="0">
              <a:solidFill>
                <a:schemeClr val="bg1"/>
              </a:solidFill>
              <a:latin typeface="Book Antiqua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B22A5F-7C50-45A9-A128-EAF707AD7DA0}" type="doc">
      <dgm:prSet loTypeId="urn:microsoft.com/office/officeart/2005/8/layout/vProcess5" loCatId="process" qsTypeId="urn:microsoft.com/office/officeart/2005/8/quickstyle/3d2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1CC65711-61E0-44E5-B472-F7D3EDAD62BD}">
      <dgm:prSet phldrT="[Текст]" custT="1"/>
      <dgm:spPr>
        <a:solidFill>
          <a:srgbClr val="0066FF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just"/>
          <a:r>
            <a:rPr lang="ru-RU" sz="2000" b="1" u="sng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Дотации</a:t>
          </a:r>
          <a:r>
            <a:rPr lang="ru-RU" sz="2000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 – денежная помощь со стороны бюджета другого уровня, предоставляемая на безвозмездной и безвозвратной основе</a:t>
          </a:r>
          <a:endParaRPr lang="ru-RU" sz="2000" dirty="0">
            <a:solidFill>
              <a:schemeClr val="tx2">
                <a:lumMod val="10000"/>
              </a:schemeClr>
            </a:solidFill>
            <a:latin typeface="Book Antiqua" pitchFamily="18" charset="0"/>
          </a:endParaRPr>
        </a:p>
      </dgm:t>
    </dgm:pt>
    <dgm:pt modelId="{71E4292C-E05B-49D3-B55A-571E8E1CEC16}" type="parTrans" cxnId="{95897406-EE23-449A-B86A-B999A9CAC77E}">
      <dgm:prSet/>
      <dgm:spPr/>
      <dgm:t>
        <a:bodyPr/>
        <a:lstStyle/>
        <a:p>
          <a:endParaRPr lang="ru-RU"/>
        </a:p>
      </dgm:t>
    </dgm:pt>
    <dgm:pt modelId="{52337DFF-E383-461B-9334-D92F990D56D9}" type="sibTrans" cxnId="{95897406-EE23-449A-B86A-B999A9CAC77E}">
      <dgm:prSet/>
      <dgm:spPr>
        <a:solidFill>
          <a:srgbClr val="0099CC">
            <a:alpha val="89804"/>
          </a:srgbClr>
        </a:solidFill>
        <a:ln>
          <a:solidFill>
            <a:srgbClr val="3399FF">
              <a:alpha val="89804"/>
            </a:srgbClr>
          </a:solidFill>
        </a:ln>
      </dgm:spPr>
      <dgm:t>
        <a:bodyPr/>
        <a:lstStyle/>
        <a:p>
          <a:endParaRPr lang="ru-RU"/>
        </a:p>
      </dgm:t>
    </dgm:pt>
    <dgm:pt modelId="{F449EDBA-C359-483E-92A1-10F66E4A60B2}">
      <dgm:prSet phldrT="[Текст]" custT="1"/>
      <dgm:spPr>
        <a:solidFill>
          <a:srgbClr val="6699FF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endParaRPr lang="ru-RU" sz="1200" dirty="0" smtClean="0">
            <a:latin typeface="Book Antiqua" pitchFamily="18" charset="0"/>
          </a:endParaRPr>
        </a:p>
        <a:p>
          <a:pPr algn="just"/>
          <a:r>
            <a:rPr lang="ru-RU" sz="2000" b="1" i="0" u="sng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Субсидии</a:t>
          </a:r>
          <a:r>
            <a:rPr lang="ru-RU" sz="2000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  - межбюджетные трансферты, предоставляемые бюджету другого уровня на условиях долевого финансирования расходов</a:t>
          </a:r>
        </a:p>
        <a:p>
          <a:pPr algn="l"/>
          <a:r>
            <a:rPr lang="ru-RU" sz="1800" dirty="0" smtClean="0"/>
            <a:t> </a:t>
          </a:r>
          <a:endParaRPr lang="ru-RU" sz="1800" dirty="0"/>
        </a:p>
      </dgm:t>
    </dgm:pt>
    <dgm:pt modelId="{C774A548-0B12-46A8-8B8A-0192C12C399B}" type="parTrans" cxnId="{50E5A926-146A-43EE-A29F-A5D039A9F039}">
      <dgm:prSet/>
      <dgm:spPr/>
      <dgm:t>
        <a:bodyPr/>
        <a:lstStyle/>
        <a:p>
          <a:endParaRPr lang="ru-RU"/>
        </a:p>
      </dgm:t>
    </dgm:pt>
    <dgm:pt modelId="{64540C70-5236-4909-88F2-F8D02EAF99A1}" type="sibTrans" cxnId="{50E5A926-146A-43EE-A29F-A5D039A9F039}">
      <dgm:prSet/>
      <dgm:spPr>
        <a:solidFill>
          <a:srgbClr val="0099CC">
            <a:alpha val="90000"/>
          </a:srgbClr>
        </a:solidFill>
        <a:ln>
          <a:solidFill>
            <a:srgbClr val="6666FF">
              <a:alpha val="89804"/>
            </a:srgbClr>
          </a:solidFill>
        </a:ln>
      </dgm:spPr>
      <dgm:t>
        <a:bodyPr/>
        <a:lstStyle/>
        <a:p>
          <a:endParaRPr lang="ru-RU"/>
        </a:p>
      </dgm:t>
    </dgm:pt>
    <dgm:pt modelId="{2D7DE91B-796A-4177-A0FB-3A646E902107}">
      <dgm:prSet custT="1"/>
      <dgm:spPr>
        <a:solidFill>
          <a:srgbClr val="CC99FF"/>
        </a:solidFill>
      </dgm:spPr>
      <dgm:t>
        <a:bodyPr/>
        <a:lstStyle/>
        <a:p>
          <a:pPr algn="just"/>
          <a:r>
            <a:rPr lang="ru-RU" sz="2000" b="1" u="sng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Субвенции</a:t>
          </a:r>
          <a:r>
            <a:rPr lang="ru-RU" sz="2000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 – межбюджетные трансферты, предоставляемые местным бюджетам на исполнение переданных государственных полномочий </a:t>
          </a:r>
          <a:endParaRPr lang="ru-RU" sz="2000" dirty="0">
            <a:solidFill>
              <a:schemeClr val="tx2">
                <a:lumMod val="10000"/>
              </a:schemeClr>
            </a:solidFill>
            <a:latin typeface="Book Antiqua" pitchFamily="18" charset="0"/>
          </a:endParaRPr>
        </a:p>
      </dgm:t>
    </dgm:pt>
    <dgm:pt modelId="{87A3EC28-D257-4C28-BC1D-A7FE7569CA24}" type="parTrans" cxnId="{A401B4C0-0E94-43F5-9D03-59CBA193F521}">
      <dgm:prSet/>
      <dgm:spPr/>
      <dgm:t>
        <a:bodyPr/>
        <a:lstStyle/>
        <a:p>
          <a:endParaRPr lang="ru-RU"/>
        </a:p>
      </dgm:t>
    </dgm:pt>
    <dgm:pt modelId="{A01088EC-3308-47C5-9A55-C4769DE66AA1}" type="sibTrans" cxnId="{A401B4C0-0E94-43F5-9D03-59CBA193F521}">
      <dgm:prSet/>
      <dgm:spPr>
        <a:solidFill>
          <a:srgbClr val="0099CC">
            <a:alpha val="90000"/>
          </a:srgbClr>
        </a:solidFill>
        <a:ln>
          <a:solidFill>
            <a:srgbClr val="FF66FF">
              <a:alpha val="89804"/>
            </a:srgbClr>
          </a:solidFill>
        </a:ln>
      </dgm:spPr>
      <dgm:t>
        <a:bodyPr/>
        <a:lstStyle/>
        <a:p>
          <a:endParaRPr lang="ru-RU"/>
        </a:p>
      </dgm:t>
    </dgm:pt>
    <dgm:pt modelId="{21E5C3DA-5115-440E-B56E-5DCA8F93B1BB}">
      <dgm:prSet custT="1"/>
      <dgm:spPr>
        <a:solidFill>
          <a:srgbClr val="FF99CC"/>
        </a:solidFill>
      </dgm:spPr>
      <dgm:t>
        <a:bodyPr/>
        <a:lstStyle/>
        <a:p>
          <a:r>
            <a:rPr lang="ru-RU" sz="2000" b="1" u="sng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Иные межбюджетные трансферты</a:t>
          </a:r>
          <a:endParaRPr lang="ru-RU" sz="2000" b="1" u="sng" dirty="0">
            <a:solidFill>
              <a:schemeClr val="tx2">
                <a:lumMod val="10000"/>
              </a:schemeClr>
            </a:solidFill>
            <a:latin typeface="Book Antiqua" pitchFamily="18" charset="0"/>
          </a:endParaRPr>
        </a:p>
      </dgm:t>
    </dgm:pt>
    <dgm:pt modelId="{706114FB-E472-431C-81C9-C5DCC060E5B0}" type="parTrans" cxnId="{7D1F8A23-F819-449C-9545-7CFECED4525C}">
      <dgm:prSet/>
      <dgm:spPr/>
      <dgm:t>
        <a:bodyPr/>
        <a:lstStyle/>
        <a:p>
          <a:endParaRPr lang="ru-RU"/>
        </a:p>
      </dgm:t>
    </dgm:pt>
    <dgm:pt modelId="{563442B4-77BC-4A16-89BD-E62999AAA117}" type="sibTrans" cxnId="{7D1F8A23-F819-449C-9545-7CFECED4525C}">
      <dgm:prSet/>
      <dgm:spPr/>
      <dgm:t>
        <a:bodyPr/>
        <a:lstStyle/>
        <a:p>
          <a:endParaRPr lang="ru-RU"/>
        </a:p>
      </dgm:t>
    </dgm:pt>
    <dgm:pt modelId="{F7DB0BF1-2966-4912-8D39-B0022291816C}" type="pres">
      <dgm:prSet presAssocID="{92B22A5F-7C50-45A9-A128-EAF707AD7DA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57C7D7A-E713-45EB-B900-268290840730}" type="pres">
      <dgm:prSet presAssocID="{92B22A5F-7C50-45A9-A128-EAF707AD7DA0}" presName="dummyMaxCanvas" presStyleCnt="0">
        <dgm:presLayoutVars/>
      </dgm:prSet>
      <dgm:spPr/>
    </dgm:pt>
    <dgm:pt modelId="{3C023A05-0CA6-4B1C-9C90-98508B193786}" type="pres">
      <dgm:prSet presAssocID="{92B22A5F-7C50-45A9-A128-EAF707AD7DA0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7415BA-DC97-43E2-AE7E-CB1E89BDB6C4}" type="pres">
      <dgm:prSet presAssocID="{92B22A5F-7C50-45A9-A128-EAF707AD7DA0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CD9B4C-DA78-46C7-9E8E-1E5C23521922}" type="pres">
      <dgm:prSet presAssocID="{92B22A5F-7C50-45A9-A128-EAF707AD7DA0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AFC14A-0294-454A-9D8E-0DEDF513300C}" type="pres">
      <dgm:prSet presAssocID="{92B22A5F-7C50-45A9-A128-EAF707AD7DA0}" presName="FourNodes_4" presStyleLbl="node1" presStyleIdx="3" presStyleCnt="4" custScaleY="55093" custLinFactNeighborX="-28" custLinFactNeighborY="-227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1735EF-571B-421D-B69C-575E32C59B3D}" type="pres">
      <dgm:prSet presAssocID="{92B22A5F-7C50-45A9-A128-EAF707AD7DA0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9D2155-7612-468E-A3DC-8E1D47EBEE5B}" type="pres">
      <dgm:prSet presAssocID="{92B22A5F-7C50-45A9-A128-EAF707AD7DA0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7A71E0-8E04-4158-8B58-BB3714727D7B}" type="pres">
      <dgm:prSet presAssocID="{92B22A5F-7C50-45A9-A128-EAF707AD7DA0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7F054D-0001-4AB9-89D8-68A07030852D}" type="pres">
      <dgm:prSet presAssocID="{92B22A5F-7C50-45A9-A128-EAF707AD7DA0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FE6E65-588E-4D34-80FF-15BC2F55240A}" type="pres">
      <dgm:prSet presAssocID="{92B22A5F-7C50-45A9-A128-EAF707AD7DA0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8EF898-A196-4E17-8A67-4D9319F3A9FA}" type="pres">
      <dgm:prSet presAssocID="{92B22A5F-7C50-45A9-A128-EAF707AD7DA0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86F31D-B268-4DC9-AA02-B68777929D4F}" type="pres">
      <dgm:prSet presAssocID="{92B22A5F-7C50-45A9-A128-EAF707AD7DA0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1F8A23-F819-449C-9545-7CFECED4525C}" srcId="{92B22A5F-7C50-45A9-A128-EAF707AD7DA0}" destId="{21E5C3DA-5115-440E-B56E-5DCA8F93B1BB}" srcOrd="3" destOrd="0" parTransId="{706114FB-E472-431C-81C9-C5DCC060E5B0}" sibTransId="{563442B4-77BC-4A16-89BD-E62999AAA117}"/>
    <dgm:cxn modelId="{9025C6F4-913C-45C1-A1D6-4E4549008BD0}" type="presOf" srcId="{A01088EC-3308-47C5-9A55-C4769DE66AA1}" destId="{2C7A71E0-8E04-4158-8B58-BB3714727D7B}" srcOrd="0" destOrd="0" presId="urn:microsoft.com/office/officeart/2005/8/layout/vProcess5"/>
    <dgm:cxn modelId="{0B05E0DC-98CD-4617-A76D-E569D8B380B3}" type="presOf" srcId="{1CC65711-61E0-44E5-B472-F7D3EDAD62BD}" destId="{3C023A05-0CA6-4B1C-9C90-98508B193786}" srcOrd="0" destOrd="0" presId="urn:microsoft.com/office/officeart/2005/8/layout/vProcess5"/>
    <dgm:cxn modelId="{216D6FBC-5F44-4E15-88AC-0668129CF889}" type="presOf" srcId="{52337DFF-E383-461B-9334-D92F990D56D9}" destId="{C21735EF-571B-421D-B69C-575E32C59B3D}" srcOrd="0" destOrd="0" presId="urn:microsoft.com/office/officeart/2005/8/layout/vProcess5"/>
    <dgm:cxn modelId="{3C31FD9D-BE2D-49C1-8DEC-7A861E118DC8}" type="presOf" srcId="{F449EDBA-C359-483E-92A1-10F66E4A60B2}" destId="{347415BA-DC97-43E2-AE7E-CB1E89BDB6C4}" srcOrd="0" destOrd="0" presId="urn:microsoft.com/office/officeart/2005/8/layout/vProcess5"/>
    <dgm:cxn modelId="{6777ED6C-AF46-4465-985E-6CBC86411BA9}" type="presOf" srcId="{21E5C3DA-5115-440E-B56E-5DCA8F93B1BB}" destId="{98AFC14A-0294-454A-9D8E-0DEDF513300C}" srcOrd="0" destOrd="0" presId="urn:microsoft.com/office/officeart/2005/8/layout/vProcess5"/>
    <dgm:cxn modelId="{6D0ED894-1FE1-469E-8116-653EF4B8A360}" type="presOf" srcId="{2D7DE91B-796A-4177-A0FB-3A646E902107}" destId="{808EF898-A196-4E17-8A67-4D9319F3A9FA}" srcOrd="1" destOrd="0" presId="urn:microsoft.com/office/officeart/2005/8/layout/vProcess5"/>
    <dgm:cxn modelId="{50E5A926-146A-43EE-A29F-A5D039A9F039}" srcId="{92B22A5F-7C50-45A9-A128-EAF707AD7DA0}" destId="{F449EDBA-C359-483E-92A1-10F66E4A60B2}" srcOrd="1" destOrd="0" parTransId="{C774A548-0B12-46A8-8B8A-0192C12C399B}" sibTransId="{64540C70-5236-4909-88F2-F8D02EAF99A1}"/>
    <dgm:cxn modelId="{E341BDC0-E1D1-4196-A98D-CFAE00B64BBF}" type="presOf" srcId="{F449EDBA-C359-483E-92A1-10F66E4A60B2}" destId="{D7FE6E65-588E-4D34-80FF-15BC2F55240A}" srcOrd="1" destOrd="0" presId="urn:microsoft.com/office/officeart/2005/8/layout/vProcess5"/>
    <dgm:cxn modelId="{BF1450D7-A96E-483E-A015-6C89CB10C036}" type="presOf" srcId="{92B22A5F-7C50-45A9-A128-EAF707AD7DA0}" destId="{F7DB0BF1-2966-4912-8D39-B0022291816C}" srcOrd="0" destOrd="0" presId="urn:microsoft.com/office/officeart/2005/8/layout/vProcess5"/>
    <dgm:cxn modelId="{A401B4C0-0E94-43F5-9D03-59CBA193F521}" srcId="{92B22A5F-7C50-45A9-A128-EAF707AD7DA0}" destId="{2D7DE91B-796A-4177-A0FB-3A646E902107}" srcOrd="2" destOrd="0" parTransId="{87A3EC28-D257-4C28-BC1D-A7FE7569CA24}" sibTransId="{A01088EC-3308-47C5-9A55-C4769DE66AA1}"/>
    <dgm:cxn modelId="{402C5870-8669-491C-80B2-DD6E6A85C1C7}" type="presOf" srcId="{1CC65711-61E0-44E5-B472-F7D3EDAD62BD}" destId="{1B7F054D-0001-4AB9-89D8-68A07030852D}" srcOrd="1" destOrd="0" presId="urn:microsoft.com/office/officeart/2005/8/layout/vProcess5"/>
    <dgm:cxn modelId="{A2AE2EA5-8B21-4571-8BA2-0558B9A03722}" type="presOf" srcId="{21E5C3DA-5115-440E-B56E-5DCA8F93B1BB}" destId="{E786F31D-B268-4DC9-AA02-B68777929D4F}" srcOrd="1" destOrd="0" presId="urn:microsoft.com/office/officeart/2005/8/layout/vProcess5"/>
    <dgm:cxn modelId="{95897406-EE23-449A-B86A-B999A9CAC77E}" srcId="{92B22A5F-7C50-45A9-A128-EAF707AD7DA0}" destId="{1CC65711-61E0-44E5-B472-F7D3EDAD62BD}" srcOrd="0" destOrd="0" parTransId="{71E4292C-E05B-49D3-B55A-571E8E1CEC16}" sibTransId="{52337DFF-E383-461B-9334-D92F990D56D9}"/>
    <dgm:cxn modelId="{20B7E8F2-1C3F-42BF-B45E-B971A8801EC0}" type="presOf" srcId="{64540C70-5236-4909-88F2-F8D02EAF99A1}" destId="{A19D2155-7612-468E-A3DC-8E1D47EBEE5B}" srcOrd="0" destOrd="0" presId="urn:microsoft.com/office/officeart/2005/8/layout/vProcess5"/>
    <dgm:cxn modelId="{7227429A-8ED5-4CA4-9BE5-9C8D481F39D2}" type="presOf" srcId="{2D7DE91B-796A-4177-A0FB-3A646E902107}" destId="{EFCD9B4C-DA78-46C7-9E8E-1E5C23521922}" srcOrd="0" destOrd="0" presId="urn:microsoft.com/office/officeart/2005/8/layout/vProcess5"/>
    <dgm:cxn modelId="{1023C689-8914-49AE-BF2D-BBB4711B04C6}" type="presParOf" srcId="{F7DB0BF1-2966-4912-8D39-B0022291816C}" destId="{A57C7D7A-E713-45EB-B900-268290840730}" srcOrd="0" destOrd="0" presId="urn:microsoft.com/office/officeart/2005/8/layout/vProcess5"/>
    <dgm:cxn modelId="{499FAA93-0BF5-4467-91D7-0F69532D0BA5}" type="presParOf" srcId="{F7DB0BF1-2966-4912-8D39-B0022291816C}" destId="{3C023A05-0CA6-4B1C-9C90-98508B193786}" srcOrd="1" destOrd="0" presId="urn:microsoft.com/office/officeart/2005/8/layout/vProcess5"/>
    <dgm:cxn modelId="{A6CE5BFF-1271-493F-AABC-95085FE2ED0A}" type="presParOf" srcId="{F7DB0BF1-2966-4912-8D39-B0022291816C}" destId="{347415BA-DC97-43E2-AE7E-CB1E89BDB6C4}" srcOrd="2" destOrd="0" presId="urn:microsoft.com/office/officeart/2005/8/layout/vProcess5"/>
    <dgm:cxn modelId="{3DE6FE2B-C5B9-4607-B106-FC5FAEE92B57}" type="presParOf" srcId="{F7DB0BF1-2966-4912-8D39-B0022291816C}" destId="{EFCD9B4C-DA78-46C7-9E8E-1E5C23521922}" srcOrd="3" destOrd="0" presId="urn:microsoft.com/office/officeart/2005/8/layout/vProcess5"/>
    <dgm:cxn modelId="{F1FD2962-9962-45A3-88AB-7ECEB3C1CB9E}" type="presParOf" srcId="{F7DB0BF1-2966-4912-8D39-B0022291816C}" destId="{98AFC14A-0294-454A-9D8E-0DEDF513300C}" srcOrd="4" destOrd="0" presId="urn:microsoft.com/office/officeart/2005/8/layout/vProcess5"/>
    <dgm:cxn modelId="{802FBF10-EEEF-405E-96B8-0BAEC635A929}" type="presParOf" srcId="{F7DB0BF1-2966-4912-8D39-B0022291816C}" destId="{C21735EF-571B-421D-B69C-575E32C59B3D}" srcOrd="5" destOrd="0" presId="urn:microsoft.com/office/officeart/2005/8/layout/vProcess5"/>
    <dgm:cxn modelId="{AA1FA8C2-0CFC-40C6-890B-F8A398DBA09D}" type="presParOf" srcId="{F7DB0BF1-2966-4912-8D39-B0022291816C}" destId="{A19D2155-7612-468E-A3DC-8E1D47EBEE5B}" srcOrd="6" destOrd="0" presId="urn:microsoft.com/office/officeart/2005/8/layout/vProcess5"/>
    <dgm:cxn modelId="{149D3F03-E662-4BF0-AD51-45918FF8C101}" type="presParOf" srcId="{F7DB0BF1-2966-4912-8D39-B0022291816C}" destId="{2C7A71E0-8E04-4158-8B58-BB3714727D7B}" srcOrd="7" destOrd="0" presId="urn:microsoft.com/office/officeart/2005/8/layout/vProcess5"/>
    <dgm:cxn modelId="{DB5CAB74-64D1-42D9-9275-0AE582F4D4F0}" type="presParOf" srcId="{F7DB0BF1-2966-4912-8D39-B0022291816C}" destId="{1B7F054D-0001-4AB9-89D8-68A07030852D}" srcOrd="8" destOrd="0" presId="urn:microsoft.com/office/officeart/2005/8/layout/vProcess5"/>
    <dgm:cxn modelId="{F686A0AB-032B-444E-9551-FB0EE25B5CCE}" type="presParOf" srcId="{F7DB0BF1-2966-4912-8D39-B0022291816C}" destId="{D7FE6E65-588E-4D34-80FF-15BC2F55240A}" srcOrd="9" destOrd="0" presId="urn:microsoft.com/office/officeart/2005/8/layout/vProcess5"/>
    <dgm:cxn modelId="{847111C9-9F8A-4D62-AB38-208E5E45EDB1}" type="presParOf" srcId="{F7DB0BF1-2966-4912-8D39-B0022291816C}" destId="{808EF898-A196-4E17-8A67-4D9319F3A9FA}" srcOrd="10" destOrd="0" presId="urn:microsoft.com/office/officeart/2005/8/layout/vProcess5"/>
    <dgm:cxn modelId="{CBE5045B-FBE1-4289-890A-6959A036872C}" type="presParOf" srcId="{F7DB0BF1-2966-4912-8D39-B0022291816C}" destId="{E786F31D-B268-4DC9-AA02-B68777929D4F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EEE582-A747-4BC4-8CA3-6FE5D8ABD5E3}" type="doc">
      <dgm:prSet loTypeId="urn:microsoft.com/office/officeart/2005/8/layout/hierarchy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E12CF8-3855-4BAF-9AD3-C82C54CD71E9}">
      <dgm:prSet phldrT="[Текст]" custT="1"/>
      <dgm:spPr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2700000" scaled="1"/>
          <a:tileRect/>
        </a:gradFill>
      </dgm:spPr>
      <dgm:t>
        <a:bodyPr/>
        <a:lstStyle/>
        <a:p>
          <a:r>
            <a:rPr lang="ru-RU" sz="2000" b="1" dirty="0" smtClean="0">
              <a:latin typeface="Book Antiqua" pitchFamily="18" charset="0"/>
            </a:rPr>
            <a:t>Источники финансирования дефицита бюджета района</a:t>
          </a:r>
          <a:endParaRPr lang="ru-RU" sz="2000" b="1" dirty="0">
            <a:latin typeface="Book Antiqua" pitchFamily="18" charset="0"/>
          </a:endParaRPr>
        </a:p>
      </dgm:t>
    </dgm:pt>
    <dgm:pt modelId="{DD4DF22C-D730-40D7-A64C-7085F04EE03D}" type="parTrans" cxnId="{2FBF9693-12DD-4028-B1E6-94CC001A9FFC}">
      <dgm:prSet/>
      <dgm:spPr/>
      <dgm:t>
        <a:bodyPr/>
        <a:lstStyle/>
        <a:p>
          <a:endParaRPr lang="ru-RU"/>
        </a:p>
      </dgm:t>
    </dgm:pt>
    <dgm:pt modelId="{EE05D184-2F4A-4A19-9D55-59FA6BAA3357}" type="sibTrans" cxnId="{2FBF9693-12DD-4028-B1E6-94CC001A9FFC}">
      <dgm:prSet/>
      <dgm:spPr/>
      <dgm:t>
        <a:bodyPr/>
        <a:lstStyle/>
        <a:p>
          <a:endParaRPr lang="ru-RU"/>
        </a:p>
      </dgm:t>
    </dgm:pt>
    <dgm:pt modelId="{7ADBBAC8-8652-4BF8-9C62-389165BDCFDA}">
      <dgm:prSet phldrT="[Текст]" custT="1"/>
      <dgm:spPr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16200000" scaled="1"/>
          <a:tileRect/>
        </a:gradFill>
      </dgm:spPr>
      <dgm:t>
        <a:bodyPr/>
        <a:lstStyle/>
        <a:p>
          <a:r>
            <a:rPr lang="ru-RU" sz="1800" dirty="0" smtClean="0">
              <a:latin typeface="Book Antiqua" pitchFamily="18" charset="0"/>
            </a:rPr>
            <a:t>Муниципальные займы путем выпуска ценных бумаг</a:t>
          </a:r>
          <a:endParaRPr lang="ru-RU" sz="1800" dirty="0">
            <a:latin typeface="Book Antiqua" pitchFamily="18" charset="0"/>
          </a:endParaRPr>
        </a:p>
      </dgm:t>
    </dgm:pt>
    <dgm:pt modelId="{43C3B665-44A8-433C-88CA-AF83DD1C71C9}" type="parTrans" cxnId="{C8A1F8D3-FD55-41FB-BC87-AF1A05CC4D7C}">
      <dgm:prSet/>
      <dgm:spPr>
        <a:ln>
          <a:solidFill>
            <a:srgbClr val="008000"/>
          </a:solidFill>
        </a:ln>
      </dgm:spPr>
      <dgm:t>
        <a:bodyPr/>
        <a:lstStyle/>
        <a:p>
          <a:endParaRPr lang="ru-RU"/>
        </a:p>
      </dgm:t>
    </dgm:pt>
    <dgm:pt modelId="{121CEF7E-A279-4061-9A36-A186F65BBB4D}" type="sibTrans" cxnId="{C8A1F8D3-FD55-41FB-BC87-AF1A05CC4D7C}">
      <dgm:prSet/>
      <dgm:spPr/>
      <dgm:t>
        <a:bodyPr/>
        <a:lstStyle/>
        <a:p>
          <a:endParaRPr lang="ru-RU"/>
        </a:p>
      </dgm:t>
    </dgm:pt>
    <dgm:pt modelId="{45158426-7332-49F9-8D98-22FC36567507}">
      <dgm:prSet phldrT="[Текст]" custT="1"/>
      <dgm:spPr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16200000" scaled="1"/>
          <a:tileRect/>
        </a:gradFill>
      </dgm:spPr>
      <dgm:t>
        <a:bodyPr/>
        <a:lstStyle/>
        <a:p>
          <a:r>
            <a:rPr lang="ru-RU" sz="1800" dirty="0" smtClean="0">
              <a:latin typeface="Book Antiqua" pitchFamily="18" charset="0"/>
            </a:rPr>
            <a:t>Бюджетные кредиты от других бюджетов</a:t>
          </a:r>
          <a:endParaRPr lang="ru-RU" sz="1800" dirty="0">
            <a:latin typeface="Book Antiqua" pitchFamily="18" charset="0"/>
          </a:endParaRPr>
        </a:p>
      </dgm:t>
    </dgm:pt>
    <dgm:pt modelId="{DBDCF10D-687E-4126-8F81-71BE901B744D}" type="parTrans" cxnId="{FB8BE048-EBB9-4D29-9E0F-84D7134BA91B}">
      <dgm:prSet/>
      <dgm:spPr/>
      <dgm:t>
        <a:bodyPr/>
        <a:lstStyle/>
        <a:p>
          <a:endParaRPr lang="ru-RU"/>
        </a:p>
      </dgm:t>
    </dgm:pt>
    <dgm:pt modelId="{BEEE1EB9-601F-470C-89E7-B41CAB1AE878}" type="sibTrans" cxnId="{FB8BE048-EBB9-4D29-9E0F-84D7134BA91B}">
      <dgm:prSet/>
      <dgm:spPr/>
      <dgm:t>
        <a:bodyPr/>
        <a:lstStyle/>
        <a:p>
          <a:endParaRPr lang="ru-RU"/>
        </a:p>
      </dgm:t>
    </dgm:pt>
    <dgm:pt modelId="{2423BDBD-032F-415B-925E-232C48B18643}">
      <dgm:prSet custT="1"/>
      <dgm:spPr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16200000" scaled="1"/>
          <a:tileRect/>
        </a:gradFill>
      </dgm:spPr>
      <dgm:t>
        <a:bodyPr/>
        <a:lstStyle/>
        <a:p>
          <a:r>
            <a:rPr lang="ru-RU" sz="1800" dirty="0" smtClean="0">
              <a:latin typeface="Book Antiqua" pitchFamily="18" charset="0"/>
            </a:rPr>
            <a:t>Кредиты кредитных организаций</a:t>
          </a:r>
          <a:endParaRPr lang="ru-RU" sz="1800" dirty="0">
            <a:latin typeface="Book Antiqua" pitchFamily="18" charset="0"/>
          </a:endParaRPr>
        </a:p>
      </dgm:t>
    </dgm:pt>
    <dgm:pt modelId="{DC89E0A6-0BA4-446A-92EE-102C0C4FC97B}" type="parTrans" cxnId="{7CDDE366-9786-4F04-B02A-DBF48BD19DF2}">
      <dgm:prSet/>
      <dgm:spPr/>
      <dgm:t>
        <a:bodyPr/>
        <a:lstStyle/>
        <a:p>
          <a:endParaRPr lang="ru-RU"/>
        </a:p>
      </dgm:t>
    </dgm:pt>
    <dgm:pt modelId="{DC1DDAAC-C7B8-4B7C-B281-6AE5AE46912F}" type="sibTrans" cxnId="{7CDDE366-9786-4F04-B02A-DBF48BD19DF2}">
      <dgm:prSet/>
      <dgm:spPr/>
      <dgm:t>
        <a:bodyPr/>
        <a:lstStyle/>
        <a:p>
          <a:endParaRPr lang="ru-RU"/>
        </a:p>
      </dgm:t>
    </dgm:pt>
    <dgm:pt modelId="{F361F448-F39F-4BFD-84DB-7B8AFE965198}">
      <dgm:prSet custT="1"/>
      <dgm:spPr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16200000" scaled="1"/>
          <a:tileRect/>
        </a:gradFill>
      </dgm:spPr>
      <dgm:t>
        <a:bodyPr/>
        <a:lstStyle/>
        <a:p>
          <a:r>
            <a:rPr lang="ru-RU" sz="1800" dirty="0" smtClean="0">
              <a:latin typeface="Book Antiqua" pitchFamily="18" charset="0"/>
            </a:rPr>
            <a:t>Изменение остатков средств на счетах бюджета</a:t>
          </a:r>
          <a:endParaRPr lang="ru-RU" sz="1800" dirty="0">
            <a:latin typeface="Book Antiqua" pitchFamily="18" charset="0"/>
          </a:endParaRPr>
        </a:p>
      </dgm:t>
    </dgm:pt>
    <dgm:pt modelId="{B2653C99-419F-4177-B20A-CF54DCB4FA37}" type="parTrans" cxnId="{F1993DF2-C099-4D24-9705-2B56C2340280}">
      <dgm:prSet/>
      <dgm:spPr>
        <a:ln>
          <a:solidFill>
            <a:srgbClr val="008000"/>
          </a:solidFill>
        </a:ln>
      </dgm:spPr>
      <dgm:t>
        <a:bodyPr/>
        <a:lstStyle/>
        <a:p>
          <a:endParaRPr lang="ru-RU"/>
        </a:p>
      </dgm:t>
    </dgm:pt>
    <dgm:pt modelId="{69A35185-2BC7-4412-89F4-E2502FA2194A}" type="sibTrans" cxnId="{F1993DF2-C099-4D24-9705-2B56C2340280}">
      <dgm:prSet/>
      <dgm:spPr/>
      <dgm:t>
        <a:bodyPr/>
        <a:lstStyle/>
        <a:p>
          <a:endParaRPr lang="ru-RU"/>
        </a:p>
      </dgm:t>
    </dgm:pt>
    <dgm:pt modelId="{581C7A87-AA2E-4630-A2F5-93135E0A51E5}" type="pres">
      <dgm:prSet presAssocID="{EDEEE582-A747-4BC4-8CA3-6FE5D8ABD5E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88EAD33-1F6C-46A1-B686-51A2EAD8C629}" type="pres">
      <dgm:prSet presAssocID="{4CE12CF8-3855-4BAF-9AD3-C82C54CD71E9}" presName="hierRoot1" presStyleCnt="0"/>
      <dgm:spPr/>
    </dgm:pt>
    <dgm:pt modelId="{5F3C9E0E-4251-4C85-85DC-9A17FDE39C45}" type="pres">
      <dgm:prSet presAssocID="{4CE12CF8-3855-4BAF-9AD3-C82C54CD71E9}" presName="composite" presStyleCnt="0"/>
      <dgm:spPr/>
    </dgm:pt>
    <dgm:pt modelId="{A62991EE-3C95-433A-9FB5-BF1582C52170}" type="pres">
      <dgm:prSet presAssocID="{4CE12CF8-3855-4BAF-9AD3-C82C54CD71E9}" presName="background" presStyleLbl="node0" presStyleIdx="0" presStyleCnt="1"/>
      <dgm:spPr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</dgm:spPr>
    </dgm:pt>
    <dgm:pt modelId="{8264CA85-A230-4816-BE77-A85E8CA91020}" type="pres">
      <dgm:prSet presAssocID="{4CE12CF8-3855-4BAF-9AD3-C82C54CD71E9}" presName="text" presStyleLbl="fgAcc0" presStyleIdx="0" presStyleCnt="1" custScaleX="287675" custScaleY="839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4121856-00F4-4676-9292-B3B265D914E1}" type="pres">
      <dgm:prSet presAssocID="{4CE12CF8-3855-4BAF-9AD3-C82C54CD71E9}" presName="hierChild2" presStyleCnt="0"/>
      <dgm:spPr/>
    </dgm:pt>
    <dgm:pt modelId="{4E98CD35-2B8E-45FE-9DBD-91358EAC7DBE}" type="pres">
      <dgm:prSet presAssocID="{43C3B665-44A8-433C-88CA-AF83DD1C71C9}" presName="Name10" presStyleLbl="parChTrans1D2" presStyleIdx="0" presStyleCnt="4"/>
      <dgm:spPr/>
      <dgm:t>
        <a:bodyPr/>
        <a:lstStyle/>
        <a:p>
          <a:endParaRPr lang="ru-RU"/>
        </a:p>
      </dgm:t>
    </dgm:pt>
    <dgm:pt modelId="{C5B6F883-D9A6-478F-A100-1081B4B5C861}" type="pres">
      <dgm:prSet presAssocID="{7ADBBAC8-8652-4BF8-9C62-389165BDCFDA}" presName="hierRoot2" presStyleCnt="0"/>
      <dgm:spPr/>
    </dgm:pt>
    <dgm:pt modelId="{D874B27C-62DB-4BD3-908E-196E01B73152}" type="pres">
      <dgm:prSet presAssocID="{7ADBBAC8-8652-4BF8-9C62-389165BDCFDA}" presName="composite2" presStyleCnt="0"/>
      <dgm:spPr/>
    </dgm:pt>
    <dgm:pt modelId="{C2A688C8-81C0-45A8-8F64-EB168A993200}" type="pres">
      <dgm:prSet presAssocID="{7ADBBAC8-8652-4BF8-9C62-389165BDCFDA}" presName="background2" presStyleLbl="node2" presStyleIdx="0" presStyleCnt="4"/>
      <dgm:spPr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</dgm:spPr>
    </dgm:pt>
    <dgm:pt modelId="{DBC8DD1F-FC31-4F63-BA99-E1E3BAE1F1E6}" type="pres">
      <dgm:prSet presAssocID="{7ADBBAC8-8652-4BF8-9C62-389165BDCFDA}" presName="text2" presStyleLbl="fgAcc2" presStyleIdx="0" presStyleCnt="4" custScaleY="1411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E6B5B65-2F65-4C9A-B670-830CD08BDE62}" type="pres">
      <dgm:prSet presAssocID="{7ADBBAC8-8652-4BF8-9C62-389165BDCFDA}" presName="hierChild3" presStyleCnt="0"/>
      <dgm:spPr/>
    </dgm:pt>
    <dgm:pt modelId="{995C5E4B-30C6-4340-AFEE-35D8013109E8}" type="pres">
      <dgm:prSet presAssocID="{DBDCF10D-687E-4126-8F81-71BE901B744D}" presName="Name10" presStyleLbl="parChTrans1D2" presStyleIdx="1" presStyleCnt="4"/>
      <dgm:spPr/>
      <dgm:t>
        <a:bodyPr/>
        <a:lstStyle/>
        <a:p>
          <a:endParaRPr lang="ru-RU"/>
        </a:p>
      </dgm:t>
    </dgm:pt>
    <dgm:pt modelId="{823FF785-26A0-4B4D-8C1A-4D2EC449F9AB}" type="pres">
      <dgm:prSet presAssocID="{45158426-7332-49F9-8D98-22FC36567507}" presName="hierRoot2" presStyleCnt="0"/>
      <dgm:spPr/>
    </dgm:pt>
    <dgm:pt modelId="{60F3B9A6-5637-4B3E-AF2F-B46D3EA31342}" type="pres">
      <dgm:prSet presAssocID="{45158426-7332-49F9-8D98-22FC36567507}" presName="composite2" presStyleCnt="0"/>
      <dgm:spPr/>
    </dgm:pt>
    <dgm:pt modelId="{F8F6B5AE-F04A-4EA3-9B05-E85FC9A1111E}" type="pres">
      <dgm:prSet presAssocID="{45158426-7332-49F9-8D98-22FC36567507}" presName="background2" presStyleLbl="node2" presStyleIdx="1" presStyleCnt="4"/>
      <dgm:spPr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</dgm:spPr>
    </dgm:pt>
    <dgm:pt modelId="{553E935A-3DC4-499E-A1DF-94F608605169}" type="pres">
      <dgm:prSet presAssocID="{45158426-7332-49F9-8D98-22FC36567507}" presName="text2" presStyleLbl="fgAcc2" presStyleIdx="1" presStyleCnt="4" custScaleY="1411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C23FDF3-14C6-4061-9767-280BBC46B472}" type="pres">
      <dgm:prSet presAssocID="{45158426-7332-49F9-8D98-22FC36567507}" presName="hierChild3" presStyleCnt="0"/>
      <dgm:spPr/>
    </dgm:pt>
    <dgm:pt modelId="{DD9C2BB2-324B-49C3-9782-E518402E7200}" type="pres">
      <dgm:prSet presAssocID="{DC89E0A6-0BA4-446A-92EE-102C0C4FC97B}" presName="Name10" presStyleLbl="parChTrans1D2" presStyleIdx="2" presStyleCnt="4"/>
      <dgm:spPr/>
      <dgm:t>
        <a:bodyPr/>
        <a:lstStyle/>
        <a:p>
          <a:endParaRPr lang="ru-RU"/>
        </a:p>
      </dgm:t>
    </dgm:pt>
    <dgm:pt modelId="{BCECB31D-29DA-4DD9-ABC2-385440C67012}" type="pres">
      <dgm:prSet presAssocID="{2423BDBD-032F-415B-925E-232C48B18643}" presName="hierRoot2" presStyleCnt="0"/>
      <dgm:spPr/>
    </dgm:pt>
    <dgm:pt modelId="{9B2306EA-A71F-4F5D-8500-3926F1E0DA1E}" type="pres">
      <dgm:prSet presAssocID="{2423BDBD-032F-415B-925E-232C48B18643}" presName="composite2" presStyleCnt="0"/>
      <dgm:spPr/>
    </dgm:pt>
    <dgm:pt modelId="{144DDBE8-4D64-4EF2-865E-68FB9145B966}" type="pres">
      <dgm:prSet presAssocID="{2423BDBD-032F-415B-925E-232C48B18643}" presName="background2" presStyleLbl="node2" presStyleIdx="2" presStyleCnt="4"/>
      <dgm:spPr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</dgm:spPr>
    </dgm:pt>
    <dgm:pt modelId="{A2BF4968-96BF-4E2E-88F3-5A823C0D2A3E}" type="pres">
      <dgm:prSet presAssocID="{2423BDBD-032F-415B-925E-232C48B18643}" presName="text2" presStyleLbl="fgAcc2" presStyleIdx="2" presStyleCnt="4" custScaleY="1411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B68B770-46C3-457D-B9AD-1A6C0F217209}" type="pres">
      <dgm:prSet presAssocID="{2423BDBD-032F-415B-925E-232C48B18643}" presName="hierChild3" presStyleCnt="0"/>
      <dgm:spPr/>
    </dgm:pt>
    <dgm:pt modelId="{257A4E65-A9CE-46B5-BDEA-54DAC89DB9AE}" type="pres">
      <dgm:prSet presAssocID="{B2653C99-419F-4177-B20A-CF54DCB4FA37}" presName="Name10" presStyleLbl="parChTrans1D2" presStyleIdx="3" presStyleCnt="4"/>
      <dgm:spPr/>
      <dgm:t>
        <a:bodyPr/>
        <a:lstStyle/>
        <a:p>
          <a:endParaRPr lang="ru-RU"/>
        </a:p>
      </dgm:t>
    </dgm:pt>
    <dgm:pt modelId="{7235747C-C2D5-4D21-96E5-EAE125B72389}" type="pres">
      <dgm:prSet presAssocID="{F361F448-F39F-4BFD-84DB-7B8AFE965198}" presName="hierRoot2" presStyleCnt="0"/>
      <dgm:spPr/>
    </dgm:pt>
    <dgm:pt modelId="{2E1AF3FB-4FF7-4522-BEA4-58ECAA0FC1F9}" type="pres">
      <dgm:prSet presAssocID="{F361F448-F39F-4BFD-84DB-7B8AFE965198}" presName="composite2" presStyleCnt="0"/>
      <dgm:spPr/>
    </dgm:pt>
    <dgm:pt modelId="{05FAE529-C6EB-4300-8B1B-9FEB3432CC55}" type="pres">
      <dgm:prSet presAssocID="{F361F448-F39F-4BFD-84DB-7B8AFE965198}" presName="background2" presStyleLbl="node2" presStyleIdx="3" presStyleCnt="4"/>
      <dgm:spPr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</dgm:spPr>
    </dgm:pt>
    <dgm:pt modelId="{55C1F176-8B35-4D99-89AE-1B0A7C68BAA3}" type="pres">
      <dgm:prSet presAssocID="{F361F448-F39F-4BFD-84DB-7B8AFE965198}" presName="text2" presStyleLbl="fgAcc2" presStyleIdx="3" presStyleCnt="4" custScaleY="14586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88214D-2473-4968-A726-B325CB9CFD0A}" type="pres">
      <dgm:prSet presAssocID="{F361F448-F39F-4BFD-84DB-7B8AFE965198}" presName="hierChild3" presStyleCnt="0"/>
      <dgm:spPr/>
    </dgm:pt>
  </dgm:ptLst>
  <dgm:cxnLst>
    <dgm:cxn modelId="{00CBD355-CB83-4CF7-A545-8CDE81EA5BE8}" type="presOf" srcId="{2423BDBD-032F-415B-925E-232C48B18643}" destId="{A2BF4968-96BF-4E2E-88F3-5A823C0D2A3E}" srcOrd="0" destOrd="0" presId="urn:microsoft.com/office/officeart/2005/8/layout/hierarchy1"/>
    <dgm:cxn modelId="{49886345-E80A-4095-AD38-1B31981AE398}" type="presOf" srcId="{DBDCF10D-687E-4126-8F81-71BE901B744D}" destId="{995C5E4B-30C6-4340-AFEE-35D8013109E8}" srcOrd="0" destOrd="0" presId="urn:microsoft.com/office/officeart/2005/8/layout/hierarchy1"/>
    <dgm:cxn modelId="{C8A1F8D3-FD55-41FB-BC87-AF1A05CC4D7C}" srcId="{4CE12CF8-3855-4BAF-9AD3-C82C54CD71E9}" destId="{7ADBBAC8-8652-4BF8-9C62-389165BDCFDA}" srcOrd="0" destOrd="0" parTransId="{43C3B665-44A8-433C-88CA-AF83DD1C71C9}" sibTransId="{121CEF7E-A279-4061-9A36-A186F65BBB4D}"/>
    <dgm:cxn modelId="{A73BC629-5C25-4AE1-A9B6-D54C8C1C7C6D}" type="presOf" srcId="{45158426-7332-49F9-8D98-22FC36567507}" destId="{553E935A-3DC4-499E-A1DF-94F608605169}" srcOrd="0" destOrd="0" presId="urn:microsoft.com/office/officeart/2005/8/layout/hierarchy1"/>
    <dgm:cxn modelId="{B6404B19-363F-4D56-8D6A-C7B96D79612C}" type="presOf" srcId="{EDEEE582-A747-4BC4-8CA3-6FE5D8ABD5E3}" destId="{581C7A87-AA2E-4630-A2F5-93135E0A51E5}" srcOrd="0" destOrd="0" presId="urn:microsoft.com/office/officeart/2005/8/layout/hierarchy1"/>
    <dgm:cxn modelId="{F1993DF2-C099-4D24-9705-2B56C2340280}" srcId="{4CE12CF8-3855-4BAF-9AD3-C82C54CD71E9}" destId="{F361F448-F39F-4BFD-84DB-7B8AFE965198}" srcOrd="3" destOrd="0" parTransId="{B2653C99-419F-4177-B20A-CF54DCB4FA37}" sibTransId="{69A35185-2BC7-4412-89F4-E2502FA2194A}"/>
    <dgm:cxn modelId="{2A383793-5EB6-4B74-843B-F9F46A6DC1B9}" type="presOf" srcId="{B2653C99-419F-4177-B20A-CF54DCB4FA37}" destId="{257A4E65-A9CE-46B5-BDEA-54DAC89DB9AE}" srcOrd="0" destOrd="0" presId="urn:microsoft.com/office/officeart/2005/8/layout/hierarchy1"/>
    <dgm:cxn modelId="{7CDDE366-9786-4F04-B02A-DBF48BD19DF2}" srcId="{4CE12CF8-3855-4BAF-9AD3-C82C54CD71E9}" destId="{2423BDBD-032F-415B-925E-232C48B18643}" srcOrd="2" destOrd="0" parTransId="{DC89E0A6-0BA4-446A-92EE-102C0C4FC97B}" sibTransId="{DC1DDAAC-C7B8-4B7C-B281-6AE5AE46912F}"/>
    <dgm:cxn modelId="{2FBF9693-12DD-4028-B1E6-94CC001A9FFC}" srcId="{EDEEE582-A747-4BC4-8CA3-6FE5D8ABD5E3}" destId="{4CE12CF8-3855-4BAF-9AD3-C82C54CD71E9}" srcOrd="0" destOrd="0" parTransId="{DD4DF22C-D730-40D7-A64C-7085F04EE03D}" sibTransId="{EE05D184-2F4A-4A19-9D55-59FA6BAA3357}"/>
    <dgm:cxn modelId="{FB8BE048-EBB9-4D29-9E0F-84D7134BA91B}" srcId="{4CE12CF8-3855-4BAF-9AD3-C82C54CD71E9}" destId="{45158426-7332-49F9-8D98-22FC36567507}" srcOrd="1" destOrd="0" parTransId="{DBDCF10D-687E-4126-8F81-71BE901B744D}" sibTransId="{BEEE1EB9-601F-470C-89E7-B41CAB1AE878}"/>
    <dgm:cxn modelId="{237F92DA-1B2D-4425-AD18-C834A2173DA3}" type="presOf" srcId="{F361F448-F39F-4BFD-84DB-7B8AFE965198}" destId="{55C1F176-8B35-4D99-89AE-1B0A7C68BAA3}" srcOrd="0" destOrd="0" presId="urn:microsoft.com/office/officeart/2005/8/layout/hierarchy1"/>
    <dgm:cxn modelId="{6048987E-E8D4-4AF4-A425-0C7CE507D043}" type="presOf" srcId="{7ADBBAC8-8652-4BF8-9C62-389165BDCFDA}" destId="{DBC8DD1F-FC31-4F63-BA99-E1E3BAE1F1E6}" srcOrd="0" destOrd="0" presId="urn:microsoft.com/office/officeart/2005/8/layout/hierarchy1"/>
    <dgm:cxn modelId="{3B8F3E8D-BFD2-4DF9-997C-7B7FD4EE2879}" type="presOf" srcId="{4CE12CF8-3855-4BAF-9AD3-C82C54CD71E9}" destId="{8264CA85-A230-4816-BE77-A85E8CA91020}" srcOrd="0" destOrd="0" presId="urn:microsoft.com/office/officeart/2005/8/layout/hierarchy1"/>
    <dgm:cxn modelId="{225C2FF7-A4E0-427F-B1B0-1A0EA014A6B8}" type="presOf" srcId="{43C3B665-44A8-433C-88CA-AF83DD1C71C9}" destId="{4E98CD35-2B8E-45FE-9DBD-91358EAC7DBE}" srcOrd="0" destOrd="0" presId="urn:microsoft.com/office/officeart/2005/8/layout/hierarchy1"/>
    <dgm:cxn modelId="{3D8F2198-2F67-4E28-9226-7C625F9C5FB8}" type="presOf" srcId="{DC89E0A6-0BA4-446A-92EE-102C0C4FC97B}" destId="{DD9C2BB2-324B-49C3-9782-E518402E7200}" srcOrd="0" destOrd="0" presId="urn:microsoft.com/office/officeart/2005/8/layout/hierarchy1"/>
    <dgm:cxn modelId="{4F4645DE-7B76-41CD-A2B5-D2C9A8C04480}" type="presParOf" srcId="{581C7A87-AA2E-4630-A2F5-93135E0A51E5}" destId="{888EAD33-1F6C-46A1-B686-51A2EAD8C629}" srcOrd="0" destOrd="0" presId="urn:microsoft.com/office/officeart/2005/8/layout/hierarchy1"/>
    <dgm:cxn modelId="{FF7E27BD-E1DC-4777-B842-F86AF8ABD094}" type="presParOf" srcId="{888EAD33-1F6C-46A1-B686-51A2EAD8C629}" destId="{5F3C9E0E-4251-4C85-85DC-9A17FDE39C45}" srcOrd="0" destOrd="0" presId="urn:microsoft.com/office/officeart/2005/8/layout/hierarchy1"/>
    <dgm:cxn modelId="{7759A7D1-DBFA-4AE6-8F17-8C57E675673B}" type="presParOf" srcId="{5F3C9E0E-4251-4C85-85DC-9A17FDE39C45}" destId="{A62991EE-3C95-433A-9FB5-BF1582C52170}" srcOrd="0" destOrd="0" presId="urn:microsoft.com/office/officeart/2005/8/layout/hierarchy1"/>
    <dgm:cxn modelId="{A768BB9E-55CC-4567-9311-6F2774CA610D}" type="presParOf" srcId="{5F3C9E0E-4251-4C85-85DC-9A17FDE39C45}" destId="{8264CA85-A230-4816-BE77-A85E8CA91020}" srcOrd="1" destOrd="0" presId="urn:microsoft.com/office/officeart/2005/8/layout/hierarchy1"/>
    <dgm:cxn modelId="{6058B9B2-33E7-407C-A6F1-B0C638BB5CD4}" type="presParOf" srcId="{888EAD33-1F6C-46A1-B686-51A2EAD8C629}" destId="{84121856-00F4-4676-9292-B3B265D914E1}" srcOrd="1" destOrd="0" presId="urn:microsoft.com/office/officeart/2005/8/layout/hierarchy1"/>
    <dgm:cxn modelId="{4DA82193-F48B-44BB-9131-9840690F201A}" type="presParOf" srcId="{84121856-00F4-4676-9292-B3B265D914E1}" destId="{4E98CD35-2B8E-45FE-9DBD-91358EAC7DBE}" srcOrd="0" destOrd="0" presId="urn:microsoft.com/office/officeart/2005/8/layout/hierarchy1"/>
    <dgm:cxn modelId="{94984150-D19C-4E18-92FA-F47ABF6AE1EA}" type="presParOf" srcId="{84121856-00F4-4676-9292-B3B265D914E1}" destId="{C5B6F883-D9A6-478F-A100-1081B4B5C861}" srcOrd="1" destOrd="0" presId="urn:microsoft.com/office/officeart/2005/8/layout/hierarchy1"/>
    <dgm:cxn modelId="{0955805D-D5B9-404F-B585-FB7D5F819427}" type="presParOf" srcId="{C5B6F883-D9A6-478F-A100-1081B4B5C861}" destId="{D874B27C-62DB-4BD3-908E-196E01B73152}" srcOrd="0" destOrd="0" presId="urn:microsoft.com/office/officeart/2005/8/layout/hierarchy1"/>
    <dgm:cxn modelId="{D6D9E42E-ED1C-42A0-BD76-AD0E189403A4}" type="presParOf" srcId="{D874B27C-62DB-4BD3-908E-196E01B73152}" destId="{C2A688C8-81C0-45A8-8F64-EB168A993200}" srcOrd="0" destOrd="0" presId="urn:microsoft.com/office/officeart/2005/8/layout/hierarchy1"/>
    <dgm:cxn modelId="{26D1CD99-973F-41CA-B50D-7ACC4CB11379}" type="presParOf" srcId="{D874B27C-62DB-4BD3-908E-196E01B73152}" destId="{DBC8DD1F-FC31-4F63-BA99-E1E3BAE1F1E6}" srcOrd="1" destOrd="0" presId="urn:microsoft.com/office/officeart/2005/8/layout/hierarchy1"/>
    <dgm:cxn modelId="{1ED5D53F-94C2-47D6-8673-21D2D9511A57}" type="presParOf" srcId="{C5B6F883-D9A6-478F-A100-1081B4B5C861}" destId="{8E6B5B65-2F65-4C9A-B670-830CD08BDE62}" srcOrd="1" destOrd="0" presId="urn:microsoft.com/office/officeart/2005/8/layout/hierarchy1"/>
    <dgm:cxn modelId="{DB91E0D6-A264-4AC1-978A-7DA71419B9A9}" type="presParOf" srcId="{84121856-00F4-4676-9292-B3B265D914E1}" destId="{995C5E4B-30C6-4340-AFEE-35D8013109E8}" srcOrd="2" destOrd="0" presId="urn:microsoft.com/office/officeart/2005/8/layout/hierarchy1"/>
    <dgm:cxn modelId="{29A1AB68-9B14-48F5-9600-146183DF27B6}" type="presParOf" srcId="{84121856-00F4-4676-9292-B3B265D914E1}" destId="{823FF785-26A0-4B4D-8C1A-4D2EC449F9AB}" srcOrd="3" destOrd="0" presId="urn:microsoft.com/office/officeart/2005/8/layout/hierarchy1"/>
    <dgm:cxn modelId="{052B9A09-B0AD-434F-8746-1ABD6FE01430}" type="presParOf" srcId="{823FF785-26A0-4B4D-8C1A-4D2EC449F9AB}" destId="{60F3B9A6-5637-4B3E-AF2F-B46D3EA31342}" srcOrd="0" destOrd="0" presId="urn:microsoft.com/office/officeart/2005/8/layout/hierarchy1"/>
    <dgm:cxn modelId="{C771D468-E916-4F85-9EBF-980A4B022A46}" type="presParOf" srcId="{60F3B9A6-5637-4B3E-AF2F-B46D3EA31342}" destId="{F8F6B5AE-F04A-4EA3-9B05-E85FC9A1111E}" srcOrd="0" destOrd="0" presId="urn:microsoft.com/office/officeart/2005/8/layout/hierarchy1"/>
    <dgm:cxn modelId="{7C0351A9-5A65-4C63-B16A-C3BF4F69872C}" type="presParOf" srcId="{60F3B9A6-5637-4B3E-AF2F-B46D3EA31342}" destId="{553E935A-3DC4-499E-A1DF-94F608605169}" srcOrd="1" destOrd="0" presId="urn:microsoft.com/office/officeart/2005/8/layout/hierarchy1"/>
    <dgm:cxn modelId="{36292F5E-624F-4043-A5B9-B9E561957092}" type="presParOf" srcId="{823FF785-26A0-4B4D-8C1A-4D2EC449F9AB}" destId="{7C23FDF3-14C6-4061-9767-280BBC46B472}" srcOrd="1" destOrd="0" presId="urn:microsoft.com/office/officeart/2005/8/layout/hierarchy1"/>
    <dgm:cxn modelId="{D19B95C0-E33B-4973-A6F6-DDA1F8B35684}" type="presParOf" srcId="{84121856-00F4-4676-9292-B3B265D914E1}" destId="{DD9C2BB2-324B-49C3-9782-E518402E7200}" srcOrd="4" destOrd="0" presId="urn:microsoft.com/office/officeart/2005/8/layout/hierarchy1"/>
    <dgm:cxn modelId="{AE1D251A-3C5D-47C3-ACE2-18E0B6610BA8}" type="presParOf" srcId="{84121856-00F4-4676-9292-B3B265D914E1}" destId="{BCECB31D-29DA-4DD9-ABC2-385440C67012}" srcOrd="5" destOrd="0" presId="urn:microsoft.com/office/officeart/2005/8/layout/hierarchy1"/>
    <dgm:cxn modelId="{09E114A9-12A5-4408-977F-6DB5453468E3}" type="presParOf" srcId="{BCECB31D-29DA-4DD9-ABC2-385440C67012}" destId="{9B2306EA-A71F-4F5D-8500-3926F1E0DA1E}" srcOrd="0" destOrd="0" presId="urn:microsoft.com/office/officeart/2005/8/layout/hierarchy1"/>
    <dgm:cxn modelId="{85109BF8-2E33-4A02-8B0A-9C3306EB973B}" type="presParOf" srcId="{9B2306EA-A71F-4F5D-8500-3926F1E0DA1E}" destId="{144DDBE8-4D64-4EF2-865E-68FB9145B966}" srcOrd="0" destOrd="0" presId="urn:microsoft.com/office/officeart/2005/8/layout/hierarchy1"/>
    <dgm:cxn modelId="{C1D358C0-C4AE-4519-9408-09983057DC48}" type="presParOf" srcId="{9B2306EA-A71F-4F5D-8500-3926F1E0DA1E}" destId="{A2BF4968-96BF-4E2E-88F3-5A823C0D2A3E}" srcOrd="1" destOrd="0" presId="urn:microsoft.com/office/officeart/2005/8/layout/hierarchy1"/>
    <dgm:cxn modelId="{744962C6-B179-4AA6-B7A8-7AABF12FEAD6}" type="presParOf" srcId="{BCECB31D-29DA-4DD9-ABC2-385440C67012}" destId="{8B68B770-46C3-457D-B9AD-1A6C0F217209}" srcOrd="1" destOrd="0" presId="urn:microsoft.com/office/officeart/2005/8/layout/hierarchy1"/>
    <dgm:cxn modelId="{68A93576-B21C-4B97-B363-2B58F1593720}" type="presParOf" srcId="{84121856-00F4-4676-9292-B3B265D914E1}" destId="{257A4E65-A9CE-46B5-BDEA-54DAC89DB9AE}" srcOrd="6" destOrd="0" presId="urn:microsoft.com/office/officeart/2005/8/layout/hierarchy1"/>
    <dgm:cxn modelId="{19FD1733-FFCA-4AFC-A951-58CEFFCE8607}" type="presParOf" srcId="{84121856-00F4-4676-9292-B3B265D914E1}" destId="{7235747C-C2D5-4D21-96E5-EAE125B72389}" srcOrd="7" destOrd="0" presId="urn:microsoft.com/office/officeart/2005/8/layout/hierarchy1"/>
    <dgm:cxn modelId="{CB361BD4-9DED-4469-A6FE-7EE64C9CC0EA}" type="presParOf" srcId="{7235747C-C2D5-4D21-96E5-EAE125B72389}" destId="{2E1AF3FB-4FF7-4522-BEA4-58ECAA0FC1F9}" srcOrd="0" destOrd="0" presId="urn:microsoft.com/office/officeart/2005/8/layout/hierarchy1"/>
    <dgm:cxn modelId="{096E547F-AA03-4A04-A2A1-0EDDA25072A6}" type="presParOf" srcId="{2E1AF3FB-4FF7-4522-BEA4-58ECAA0FC1F9}" destId="{05FAE529-C6EB-4300-8B1B-9FEB3432CC55}" srcOrd="0" destOrd="0" presId="urn:microsoft.com/office/officeart/2005/8/layout/hierarchy1"/>
    <dgm:cxn modelId="{071002E8-51F6-4A13-B6C4-0CC57B657259}" type="presParOf" srcId="{2E1AF3FB-4FF7-4522-BEA4-58ECAA0FC1F9}" destId="{55C1F176-8B35-4D99-89AE-1B0A7C68BAA3}" srcOrd="1" destOrd="0" presId="urn:microsoft.com/office/officeart/2005/8/layout/hierarchy1"/>
    <dgm:cxn modelId="{C4C97FB2-0985-42E9-AD26-DA1A086C6B2E}" type="presParOf" srcId="{7235747C-C2D5-4D21-96E5-EAE125B72389}" destId="{C688214D-2473-4968-A726-B325CB9CFD0A}" srcOrd="1" destOrd="0" presId="urn:microsoft.com/office/officeart/2005/8/layout/hierarchy1"/>
  </dgm:cxnLst>
  <dgm:bg/>
  <dgm:whole>
    <a:ln>
      <a:solidFill>
        <a:srgbClr val="008000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0.62439</cdr:x>
      <cdr:y>0.03976</cdr:y>
    </cdr:from>
    <cdr:to>
      <cdr:x>1</cdr:x>
      <cdr:y>0.11927</cdr:y>
    </cdr:to>
    <cdr:sp macro="" textlink="">
      <cdr:nvSpPr>
        <cdr:cNvPr id="2" name="Заголовок 1"/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5266928" y="216024"/>
          <a:ext cx="3168352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lIns="91440" tIns="45720" rIns="91440" bIns="45720" rtlCol="0" anchor="b">
          <a:noAutofit/>
        </a:bodyPr>
        <a:lstStyle xmlns:a="http://schemas.openxmlformats.org/drawingml/2006/main">
          <a:lvl1pPr algn="ctr" defTabSz="914400" rtl="0" eaLnBrk="1" latinLnBrk="0" hangingPunct="1">
            <a:lnSpc>
              <a:spcPts val="5800"/>
            </a:lnSpc>
            <a:spcBef>
              <a:spcPct val="0"/>
            </a:spcBef>
            <a:buNone/>
            <a:defRPr sz="5400" kern="120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+mn-lt"/>
              <a:ea typeface="+mj-ea"/>
              <a:cs typeface="+mj-cs"/>
            </a:defRPr>
          </a:lvl1pPr>
        </a:lstStyle>
        <a:p xmlns:a="http://schemas.openxmlformats.org/drawingml/2006/main">
          <a:r>
            <a:rPr lang="ru-RU" sz="2000" b="1" dirty="0" err="1" smtClean="0"/>
            <a:t>млн.руб</a:t>
          </a:r>
          <a:r>
            <a:rPr lang="ru-RU" sz="2000" b="1" dirty="0" smtClean="0"/>
            <a:t>.</a:t>
          </a:r>
          <a:endParaRPr lang="ru-RU" sz="20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0.28125</cdr:x>
      <cdr:y>0.14474</cdr:y>
    </cdr:from>
    <cdr:to>
      <cdr:x>0.39236</cdr:x>
      <cdr:y>0.31182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314600" y="79208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0.28658</cdr:x>
      <cdr:y>0.13158</cdr:y>
    </cdr:from>
    <cdr:to>
      <cdr:x>0.37486</cdr:x>
      <cdr:y>0.18987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458615" y="748510"/>
          <a:ext cx="757419" cy="3316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200" b="1" dirty="0">
            <a:solidFill>
              <a:schemeClr val="accent1">
                <a:lumMod val="50000"/>
              </a:schemeClr>
            </a:solidFill>
            <a:latin typeface="Book Antiqua" pitchFamily="18" charset="0"/>
          </a:endParaRPr>
        </a:p>
      </cdr:txBody>
    </cdr:sp>
  </cdr:relSizeAnchor>
  <cdr:relSizeAnchor xmlns:cdr="http://schemas.openxmlformats.org/drawingml/2006/chartDrawing">
    <cdr:from>
      <cdr:x>0.64754</cdr:x>
      <cdr:y>0.29114</cdr:y>
    </cdr:from>
    <cdr:to>
      <cdr:x>0.71311</cdr:x>
      <cdr:y>0.32911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5688632" y="1656184"/>
          <a:ext cx="576064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200" b="1" dirty="0">
            <a:latin typeface="Book Antiqua" pitchFamily="18" charset="0"/>
          </a:endParaRPr>
        </a:p>
      </cdr:txBody>
    </cdr:sp>
  </cdr:relSizeAnchor>
  <cdr:relSizeAnchor xmlns:cdr="http://schemas.openxmlformats.org/drawingml/2006/chartDrawing">
    <cdr:from>
      <cdr:x>0.03252</cdr:x>
      <cdr:y>0</cdr:y>
    </cdr:from>
    <cdr:to>
      <cdr:x>0.95875</cdr:x>
      <cdr:y>0.12659</cdr:y>
    </cdr:to>
    <cdr:sp macro="" textlink="">
      <cdr:nvSpPr>
        <cdr:cNvPr id="9" name="Прямоугольник с двумя скругленными противолежащими углами 8"/>
        <cdr:cNvSpPr/>
      </cdr:nvSpPr>
      <cdr:spPr>
        <a:xfrm xmlns:a="http://schemas.openxmlformats.org/drawingml/2006/main">
          <a:off x="288032" y="-980728"/>
          <a:ext cx="8203604" cy="720124"/>
        </a:xfrm>
        <a:prstGeom xmlns:a="http://schemas.openxmlformats.org/drawingml/2006/main" prst="round2DiagRect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8100000" scaled="1"/>
          <a:tileRect/>
        </a:gradFill>
        <a:ln xmlns:a="http://schemas.openxmlformats.org/drawingml/2006/main" w="12700">
          <a:solidFill>
            <a:srgbClr val="F8F8F8"/>
          </a:solidFill>
        </a:ln>
        <a:effectLst xmlns:a="http://schemas.openxmlformats.org/drawingml/2006/main">
          <a:outerShdw blurRad="76200" dir="18900000" sy="23000" kx="-1200000" algn="bl" rotWithShape="0">
            <a:prstClr val="black">
              <a:alpha val="2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just"/>
          <a:r>
            <a:rPr lang="ru-RU" sz="1600" b="1" baseline="0" dirty="0" smtClean="0">
              <a:solidFill>
                <a:schemeClr val="lt1"/>
              </a:solidFill>
              <a:latin typeface="Book Antiqua" pitchFamily="18" charset="0"/>
            </a:rPr>
            <a:t>Расходы бюджета - выплачиваемые из бюджета денежные средства, за исключением средств, являющихся источниками финансирования дефицита бюджета. </a:t>
          </a:r>
          <a:endParaRPr lang="ru-RU" sz="1600" dirty="0">
            <a:latin typeface="Book Antiqua" pitchFamily="18" charset="0"/>
          </a:endParaRPr>
        </a:p>
      </cdr:txBody>
    </cdr:sp>
  </cdr:relSizeAnchor>
  <cdr:relSizeAnchor xmlns:cdr="http://schemas.openxmlformats.org/drawingml/2006/chartDrawing">
    <cdr:from>
      <cdr:x>0.34584</cdr:x>
      <cdr:y>0.13296</cdr:y>
    </cdr:from>
    <cdr:to>
      <cdr:x>0.67918</cdr:x>
      <cdr:y>0.34815</cdr:y>
    </cdr:to>
    <cdr:sp macro="" textlink="">
      <cdr:nvSpPr>
        <cdr:cNvPr id="11" name="Блок-схема: несколько документов 10"/>
        <cdr:cNvSpPr/>
      </cdr:nvSpPr>
      <cdr:spPr>
        <a:xfrm xmlns:a="http://schemas.openxmlformats.org/drawingml/2006/main">
          <a:off x="3063111" y="756334"/>
          <a:ext cx="2952387" cy="1224136"/>
        </a:xfrm>
        <a:prstGeom xmlns:a="http://schemas.openxmlformats.org/drawingml/2006/main" prst="flowChartMultidocument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8900000" scaled="1"/>
          <a:tileRect/>
        </a:gradFill>
        <a:ln xmlns:a="http://schemas.openxmlformats.org/drawingml/2006/main" w="19050">
          <a:solidFill>
            <a:srgbClr val="F8F8F8"/>
          </a:solidFill>
        </a:ln>
        <a:effectLst xmlns:a="http://schemas.openxmlformats.org/drawingml/2006/main">
          <a:outerShdw blurRad="76200" dir="18900000" sy="23000" kx="-1200000" algn="bl" rotWithShape="0">
            <a:prstClr val="black">
              <a:alpha val="2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2000" dirty="0" smtClean="0">
              <a:latin typeface="Book Antiqua" pitchFamily="18" charset="0"/>
            </a:rPr>
            <a:t>РАСХОДЫ делятся: </a:t>
          </a:r>
          <a:endParaRPr lang="ru-RU" sz="2000" dirty="0">
            <a:latin typeface="Book Antiqua" pitchFamily="18" charset="0"/>
          </a:endParaRPr>
        </a:p>
      </cdr:txBody>
    </cdr:sp>
  </cdr:relSizeAnchor>
  <cdr:relSizeAnchor xmlns:cdr="http://schemas.openxmlformats.org/drawingml/2006/chartDrawing">
    <cdr:from>
      <cdr:x>0.01121</cdr:x>
      <cdr:y>0.43485</cdr:y>
    </cdr:from>
    <cdr:to>
      <cdr:x>0.21613</cdr:x>
      <cdr:y>0.61207</cdr:y>
    </cdr:to>
    <cdr:sp macro="" textlink="">
      <cdr:nvSpPr>
        <cdr:cNvPr id="12" name="Прямоугольник с двумя вырезанными соседними углами 11"/>
        <cdr:cNvSpPr/>
      </cdr:nvSpPr>
      <cdr:spPr>
        <a:xfrm xmlns:a="http://schemas.openxmlformats.org/drawingml/2006/main">
          <a:off x="99302" y="2473717"/>
          <a:ext cx="1814973" cy="1008139"/>
        </a:xfrm>
        <a:prstGeom xmlns:a="http://schemas.openxmlformats.org/drawingml/2006/main" prst="snip2SameRect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6200000" scaled="1"/>
          <a:tileRect/>
        </a:gradFill>
        <a:ln xmlns:a="http://schemas.openxmlformats.org/drawingml/2006/main" w="19050">
          <a:solidFill>
            <a:srgbClr val="F8F8F8"/>
          </a:solidFill>
        </a:ln>
        <a:effectLst xmlns:a="http://schemas.openxmlformats.org/drawingml/2006/main">
          <a:outerShdw blurRad="76200" dir="18900000" sy="23000" kx="-1200000" algn="bl" rotWithShape="0">
            <a:prstClr val="black">
              <a:alpha val="2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400" dirty="0" smtClean="0">
              <a:latin typeface="Book Antiqua" pitchFamily="18" charset="0"/>
            </a:rPr>
            <a:t>По типам расходных обязательств</a:t>
          </a:r>
          <a:endParaRPr lang="ru-RU" sz="1400" dirty="0">
            <a:latin typeface="Book Antiqua" pitchFamily="18" charset="0"/>
          </a:endParaRPr>
        </a:p>
      </cdr:txBody>
    </cdr:sp>
  </cdr:relSizeAnchor>
  <cdr:relSizeAnchor xmlns:cdr="http://schemas.openxmlformats.org/drawingml/2006/chartDrawing">
    <cdr:from>
      <cdr:x>0.27291</cdr:x>
      <cdr:y>0.51642</cdr:y>
    </cdr:from>
    <cdr:to>
      <cdr:x>0.47783</cdr:x>
      <cdr:y>0.69364</cdr:y>
    </cdr:to>
    <cdr:sp macro="" textlink="">
      <cdr:nvSpPr>
        <cdr:cNvPr id="14" name="Прямоугольник с двумя вырезанными соседними углами 13"/>
        <cdr:cNvSpPr/>
      </cdr:nvSpPr>
      <cdr:spPr>
        <a:xfrm xmlns:a="http://schemas.openxmlformats.org/drawingml/2006/main">
          <a:off x="2417183" y="2937741"/>
          <a:ext cx="1814973" cy="1008139"/>
        </a:xfrm>
        <a:prstGeom xmlns:a="http://schemas.openxmlformats.org/drawingml/2006/main" prst="snip2SameRect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6200000" scaled="1"/>
          <a:tileRect/>
        </a:gradFill>
        <a:ln xmlns:a="http://schemas.openxmlformats.org/drawingml/2006/main" w="19050" cap="flat" cmpd="sng" algn="ctr">
          <a:solidFill>
            <a:srgbClr val="F8F8F8"/>
          </a:solidFill>
          <a:prstDash val="solid"/>
        </a:ln>
        <a:effectLst xmlns:a="http://schemas.openxmlformats.org/drawingml/2006/main">
          <a:outerShdw blurRad="76200" dir="18900000" sy="23000" kx="-1200000" algn="bl" rotWithShape="0">
            <a:prstClr val="black">
              <a:alpha val="2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Trebuchet MS"/>
            </a:defRPr>
          </a:lvl1pPr>
          <a:lvl2pPr marL="457200" indent="0">
            <a:defRPr sz="1100">
              <a:solidFill>
                <a:sysClr val="window" lastClr="FFFFFF"/>
              </a:solidFill>
              <a:latin typeface="Trebuchet MS"/>
            </a:defRPr>
          </a:lvl2pPr>
          <a:lvl3pPr marL="914400" indent="0">
            <a:defRPr sz="1100">
              <a:solidFill>
                <a:sysClr val="window" lastClr="FFFFFF"/>
              </a:solidFill>
              <a:latin typeface="Trebuchet MS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Trebuchet MS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Trebuchet MS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Trebuchet MS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Trebuchet MS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Trebuchet MS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Trebuchet MS"/>
            </a:defRPr>
          </a:lvl9pPr>
        </a:lstStyle>
        <a:p xmlns:a="http://schemas.openxmlformats.org/drawingml/2006/main">
          <a:pPr algn="ctr"/>
          <a:r>
            <a:rPr lang="ru-RU" sz="1400" dirty="0" smtClean="0">
              <a:latin typeface="Book Antiqua" pitchFamily="18" charset="0"/>
            </a:rPr>
            <a:t>По муниципальным программам</a:t>
          </a:r>
          <a:endParaRPr lang="ru-RU" sz="1400" dirty="0">
            <a:latin typeface="Book Antiqua" pitchFamily="18" charset="0"/>
          </a:endParaRPr>
        </a:p>
      </cdr:txBody>
    </cdr:sp>
  </cdr:relSizeAnchor>
  <cdr:relSizeAnchor xmlns:cdr="http://schemas.openxmlformats.org/drawingml/2006/chartDrawing">
    <cdr:from>
      <cdr:x>0.52233</cdr:x>
      <cdr:y>0.50923</cdr:y>
    </cdr:from>
    <cdr:to>
      <cdr:x>0.73544</cdr:x>
      <cdr:y>0.68645</cdr:y>
    </cdr:to>
    <cdr:sp macro="" textlink="">
      <cdr:nvSpPr>
        <cdr:cNvPr id="15" name="Прямоугольник с двумя вырезанными соседними углами 14"/>
        <cdr:cNvSpPr/>
      </cdr:nvSpPr>
      <cdr:spPr>
        <a:xfrm xmlns:a="http://schemas.openxmlformats.org/drawingml/2006/main">
          <a:off x="4626260" y="2896798"/>
          <a:ext cx="1887512" cy="1008139"/>
        </a:xfrm>
        <a:prstGeom xmlns:a="http://schemas.openxmlformats.org/drawingml/2006/main" prst="snip2SameRect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6200000" scaled="1"/>
          <a:tileRect/>
        </a:gradFill>
        <a:ln xmlns:a="http://schemas.openxmlformats.org/drawingml/2006/main" w="19050" cap="flat" cmpd="sng" algn="ctr">
          <a:solidFill>
            <a:srgbClr val="F8F8F8"/>
          </a:solidFill>
          <a:prstDash val="solid"/>
        </a:ln>
        <a:effectLst xmlns:a="http://schemas.openxmlformats.org/drawingml/2006/main">
          <a:outerShdw blurRad="76200" dir="18900000" sy="23000" kx="-1200000" algn="bl" rotWithShape="0">
            <a:prstClr val="black">
              <a:alpha val="2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Trebuchet MS"/>
            </a:defRPr>
          </a:lvl1pPr>
          <a:lvl2pPr marL="457200" indent="0">
            <a:defRPr sz="1100">
              <a:solidFill>
                <a:sysClr val="window" lastClr="FFFFFF"/>
              </a:solidFill>
              <a:latin typeface="Trebuchet MS"/>
            </a:defRPr>
          </a:lvl2pPr>
          <a:lvl3pPr marL="914400" indent="0">
            <a:defRPr sz="1100">
              <a:solidFill>
                <a:sysClr val="window" lastClr="FFFFFF"/>
              </a:solidFill>
              <a:latin typeface="Trebuchet MS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Trebuchet MS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Trebuchet MS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Trebuchet MS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Trebuchet MS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Trebuchet MS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Trebuchet MS"/>
            </a:defRPr>
          </a:lvl9pPr>
        </a:lstStyle>
        <a:p xmlns:a="http://schemas.openxmlformats.org/drawingml/2006/main">
          <a:pPr algn="ctr"/>
          <a:r>
            <a:rPr lang="ru-RU" sz="1400" dirty="0" smtClean="0">
              <a:latin typeface="Book Antiqua" pitchFamily="18" charset="0"/>
            </a:rPr>
            <a:t>По функциям муниципального образования</a:t>
          </a:r>
          <a:endParaRPr lang="ru-RU" sz="1400" dirty="0">
            <a:latin typeface="Book Antiqua" pitchFamily="18" charset="0"/>
          </a:endParaRPr>
        </a:p>
      </cdr:txBody>
    </cdr:sp>
  </cdr:relSizeAnchor>
  <cdr:relSizeAnchor xmlns:cdr="http://schemas.openxmlformats.org/drawingml/2006/chartDrawing">
    <cdr:from>
      <cdr:x>0.77406</cdr:x>
      <cdr:y>0.43245</cdr:y>
    </cdr:from>
    <cdr:to>
      <cdr:x>0.96098</cdr:x>
      <cdr:y>0.60967</cdr:y>
    </cdr:to>
    <cdr:sp macro="" textlink="">
      <cdr:nvSpPr>
        <cdr:cNvPr id="16" name="Прямоугольник с двумя вырезанными соседними углами 15"/>
        <cdr:cNvSpPr/>
      </cdr:nvSpPr>
      <cdr:spPr>
        <a:xfrm xmlns:a="http://schemas.openxmlformats.org/drawingml/2006/main">
          <a:off x="6855854" y="2460070"/>
          <a:ext cx="1655548" cy="1008139"/>
        </a:xfrm>
        <a:prstGeom xmlns:a="http://schemas.openxmlformats.org/drawingml/2006/main" prst="snip2SameRect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6200000" scaled="1"/>
          <a:tileRect/>
        </a:gradFill>
        <a:ln xmlns:a="http://schemas.openxmlformats.org/drawingml/2006/main" w="19050" cap="flat" cmpd="sng" algn="ctr">
          <a:solidFill>
            <a:srgbClr val="F8F8F8"/>
          </a:solidFill>
          <a:prstDash val="solid"/>
        </a:ln>
        <a:effectLst xmlns:a="http://schemas.openxmlformats.org/drawingml/2006/main">
          <a:outerShdw blurRad="76200" dir="18900000" sy="23000" kx="-1200000" algn="bl" rotWithShape="0">
            <a:prstClr val="black">
              <a:alpha val="2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Trebuchet MS"/>
            </a:defRPr>
          </a:lvl1pPr>
          <a:lvl2pPr marL="457200" indent="0">
            <a:defRPr sz="1100">
              <a:solidFill>
                <a:sysClr val="window" lastClr="FFFFFF"/>
              </a:solidFill>
              <a:latin typeface="Trebuchet MS"/>
            </a:defRPr>
          </a:lvl2pPr>
          <a:lvl3pPr marL="914400" indent="0">
            <a:defRPr sz="1100">
              <a:solidFill>
                <a:sysClr val="window" lastClr="FFFFFF"/>
              </a:solidFill>
              <a:latin typeface="Trebuchet MS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Trebuchet MS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Trebuchet MS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Trebuchet MS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Trebuchet MS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Trebuchet MS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Trebuchet MS"/>
            </a:defRPr>
          </a:lvl9pPr>
        </a:lstStyle>
        <a:p xmlns:a="http://schemas.openxmlformats.org/drawingml/2006/main">
          <a:pPr algn="ctr"/>
          <a:endParaRPr lang="ru-RU" sz="1400" dirty="0" smtClean="0">
            <a:latin typeface="Book Antiqua" pitchFamily="18" charset="0"/>
          </a:endParaRPr>
        </a:p>
        <a:p xmlns:a="http://schemas.openxmlformats.org/drawingml/2006/main">
          <a:pPr algn="ctr"/>
          <a:r>
            <a:rPr lang="ru-RU" sz="1400" dirty="0" smtClean="0">
              <a:latin typeface="Book Antiqua" pitchFamily="18" charset="0"/>
            </a:rPr>
            <a:t>По ведомствам</a:t>
          </a:r>
          <a:endParaRPr lang="ru-RU" sz="1400" dirty="0">
            <a:latin typeface="Book Antiqua" pitchFamily="18" charset="0"/>
          </a:endParaRPr>
        </a:p>
      </cdr:txBody>
    </cdr:sp>
  </cdr:relSizeAnchor>
  <cdr:relSizeAnchor xmlns:cdr="http://schemas.openxmlformats.org/drawingml/2006/chartDrawing">
    <cdr:from>
      <cdr:x>0.26748</cdr:x>
      <cdr:y>0.29154</cdr:y>
    </cdr:from>
    <cdr:to>
      <cdr:x>0.30661</cdr:x>
      <cdr:y>0.4561</cdr:y>
    </cdr:to>
    <cdr:sp macro="" textlink="">
      <cdr:nvSpPr>
        <cdr:cNvPr id="17" name="Стрелка вниз 16"/>
        <cdr:cNvSpPr/>
      </cdr:nvSpPr>
      <cdr:spPr>
        <a:xfrm xmlns:a="http://schemas.openxmlformats.org/drawingml/2006/main" rot="2695267">
          <a:off x="2369096" y="1658439"/>
          <a:ext cx="346574" cy="936121"/>
        </a:xfrm>
        <a:prstGeom xmlns:a="http://schemas.openxmlformats.org/drawingml/2006/main" prst="downArrow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8900000" scaled="1"/>
          <a:tileRect/>
        </a:gradFill>
        <a:ln xmlns:a="http://schemas.openxmlformats.org/drawingml/2006/main" w="19050">
          <a:solidFill>
            <a:srgbClr val="F8F8F8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0.5994</cdr:x>
      <cdr:y>0.32002</cdr:y>
    </cdr:from>
    <cdr:to>
      <cdr:x>0.64818</cdr:x>
      <cdr:y>0.49201</cdr:y>
    </cdr:to>
    <cdr:sp macro="" textlink="">
      <cdr:nvSpPr>
        <cdr:cNvPr id="18" name="Стрелка вниз 17"/>
        <cdr:cNvSpPr/>
      </cdr:nvSpPr>
      <cdr:spPr>
        <a:xfrm xmlns:a="http://schemas.openxmlformats.org/drawingml/2006/main">
          <a:off x="5308869" y="1820476"/>
          <a:ext cx="432044" cy="978388"/>
        </a:xfrm>
        <a:prstGeom xmlns:a="http://schemas.openxmlformats.org/drawingml/2006/main" prst="downArrow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6200000" scaled="1"/>
          <a:tileRect/>
        </a:gradFill>
        <a:ln xmlns:a="http://schemas.openxmlformats.org/drawingml/2006/main" w="19050" cap="flat" cmpd="sng" algn="ctr">
          <a:solidFill>
            <a:srgbClr val="F8F8F8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Trebuchet MS"/>
            </a:defRPr>
          </a:lvl1pPr>
          <a:lvl2pPr marL="457200" indent="0">
            <a:defRPr sz="1100">
              <a:solidFill>
                <a:sysClr val="window" lastClr="FFFFFF"/>
              </a:solidFill>
              <a:latin typeface="Trebuchet MS"/>
            </a:defRPr>
          </a:lvl2pPr>
          <a:lvl3pPr marL="914400" indent="0">
            <a:defRPr sz="1100">
              <a:solidFill>
                <a:sysClr val="window" lastClr="FFFFFF"/>
              </a:solidFill>
              <a:latin typeface="Trebuchet MS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Trebuchet MS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Trebuchet MS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Trebuchet MS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Trebuchet MS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Trebuchet MS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Trebuchet MS"/>
            </a:defRPr>
          </a:lvl9pPr>
        </a:lstStyle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0.69022</cdr:x>
      <cdr:y>0.27282</cdr:y>
    </cdr:from>
    <cdr:to>
      <cdr:x>0.72913</cdr:x>
      <cdr:y>0.43737</cdr:y>
    </cdr:to>
    <cdr:sp macro="" textlink="">
      <cdr:nvSpPr>
        <cdr:cNvPr id="21" name="Стрелка вниз 20"/>
        <cdr:cNvSpPr/>
      </cdr:nvSpPr>
      <cdr:spPr>
        <a:xfrm xmlns:a="http://schemas.openxmlformats.org/drawingml/2006/main" rot="18906696">
          <a:off x="6113246" y="1551965"/>
          <a:ext cx="344625" cy="936065"/>
        </a:xfrm>
        <a:prstGeom xmlns:a="http://schemas.openxmlformats.org/drawingml/2006/main" prst="downArrow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3500000" scaled="1"/>
          <a:tileRect/>
        </a:gradFill>
        <a:ln xmlns:a="http://schemas.openxmlformats.org/drawingml/2006/main" w="19050" cap="flat" cmpd="sng" algn="ctr">
          <a:solidFill>
            <a:srgbClr val="F8F8F8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Trebuchet MS"/>
            </a:defRPr>
          </a:lvl1pPr>
          <a:lvl2pPr marL="457200" indent="0">
            <a:defRPr sz="1100">
              <a:solidFill>
                <a:sysClr val="window" lastClr="FFFFFF"/>
              </a:solidFill>
              <a:latin typeface="Trebuchet MS"/>
            </a:defRPr>
          </a:lvl2pPr>
          <a:lvl3pPr marL="914400" indent="0">
            <a:defRPr sz="1100">
              <a:solidFill>
                <a:sysClr val="window" lastClr="FFFFFF"/>
              </a:solidFill>
              <a:latin typeface="Trebuchet MS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Trebuchet MS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Trebuchet MS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Trebuchet MS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Trebuchet MS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Trebuchet MS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Trebuchet MS"/>
            </a:defRPr>
          </a:lvl9pPr>
        </a:lstStyle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0.35772</cdr:x>
      <cdr:y>0.34881</cdr:y>
    </cdr:from>
    <cdr:to>
      <cdr:x>0.40431</cdr:x>
      <cdr:y>0.5208</cdr:y>
    </cdr:to>
    <cdr:sp macro="" textlink="">
      <cdr:nvSpPr>
        <cdr:cNvPr id="22" name="Стрелка вниз 21"/>
        <cdr:cNvSpPr/>
      </cdr:nvSpPr>
      <cdr:spPr>
        <a:xfrm xmlns:a="http://schemas.openxmlformats.org/drawingml/2006/main">
          <a:off x="3168320" y="1984249"/>
          <a:ext cx="412647" cy="978388"/>
        </a:xfrm>
        <a:prstGeom xmlns:a="http://schemas.openxmlformats.org/drawingml/2006/main" prst="downArrow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6200000" scaled="1"/>
          <a:tileRect/>
        </a:gradFill>
        <a:ln xmlns:a="http://schemas.openxmlformats.org/drawingml/2006/main" w="19050" cap="flat" cmpd="sng" algn="ctr">
          <a:solidFill>
            <a:srgbClr val="F8F8F8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Trebuchet MS"/>
            </a:defRPr>
          </a:lvl1pPr>
          <a:lvl2pPr marL="457200" indent="0">
            <a:defRPr sz="1100">
              <a:solidFill>
                <a:sysClr val="window" lastClr="FFFFFF"/>
              </a:solidFill>
              <a:latin typeface="Trebuchet MS"/>
            </a:defRPr>
          </a:lvl2pPr>
          <a:lvl3pPr marL="914400" indent="0">
            <a:defRPr sz="1100">
              <a:solidFill>
                <a:sysClr val="window" lastClr="FFFFFF"/>
              </a:solidFill>
              <a:latin typeface="Trebuchet MS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Trebuchet MS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Trebuchet MS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Trebuchet MS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Trebuchet MS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Trebuchet MS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Trebuchet MS"/>
            </a:defRPr>
          </a:lvl9pPr>
        </a:lstStyle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</cdr:x>
      <cdr:y>0.6601</cdr:y>
    </cdr:from>
    <cdr:to>
      <cdr:x>1</cdr:x>
      <cdr:y>1</cdr:y>
    </cdr:to>
    <cdr:pic>
      <cdr:nvPicPr>
        <cdr:cNvPr id="4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3755046"/>
          <a:ext cx="8856984" cy="1933586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1532" cy="495855"/>
          </a:xfrm>
          <a:prstGeom prst="rect">
            <a:avLst/>
          </a:prstGeom>
        </p:spPr>
        <p:txBody>
          <a:bodyPr vert="horz" lIns="90874" tIns="45438" rIns="90874" bIns="4543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5048" y="2"/>
            <a:ext cx="2941532" cy="495855"/>
          </a:xfrm>
          <a:prstGeom prst="rect">
            <a:avLst/>
          </a:prstGeom>
        </p:spPr>
        <p:txBody>
          <a:bodyPr vert="horz" lIns="90874" tIns="45438" rIns="90874" bIns="45438" rtlCol="0"/>
          <a:lstStyle>
            <a:lvl1pPr algn="r">
              <a:defRPr sz="1200"/>
            </a:lvl1pPr>
          </a:lstStyle>
          <a:p>
            <a:fld id="{DA399525-4ADB-4DCF-A75B-8A68A1155B94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2950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74" tIns="45438" rIns="90874" bIns="4543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815" y="4710630"/>
            <a:ext cx="5430520" cy="4462701"/>
          </a:xfrm>
          <a:prstGeom prst="rect">
            <a:avLst/>
          </a:prstGeom>
        </p:spPr>
        <p:txBody>
          <a:bodyPr vert="horz" lIns="90874" tIns="45438" rIns="90874" bIns="4543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19538"/>
            <a:ext cx="2941532" cy="495855"/>
          </a:xfrm>
          <a:prstGeom prst="rect">
            <a:avLst/>
          </a:prstGeom>
        </p:spPr>
        <p:txBody>
          <a:bodyPr vert="horz" lIns="90874" tIns="45438" rIns="90874" bIns="4543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5048" y="9419538"/>
            <a:ext cx="2941532" cy="495855"/>
          </a:xfrm>
          <a:prstGeom prst="rect">
            <a:avLst/>
          </a:prstGeom>
        </p:spPr>
        <p:txBody>
          <a:bodyPr vert="horz" lIns="90874" tIns="45438" rIns="90874" bIns="45438" rtlCol="0" anchor="b"/>
          <a:lstStyle>
            <a:lvl1pPr algn="r">
              <a:defRPr sz="1200"/>
            </a:lvl1pPr>
          </a:lstStyle>
          <a:p>
            <a:fld id="{193094A8-CF50-4DFC-8DE7-10B8747215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151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31B901-6E5E-4A93-850B-994ED604A13D}" type="slidenum">
              <a:rPr lang="ru-RU" smtClean="0"/>
              <a:pPr/>
              <a:t>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Бюджет для граждан</a:t>
            </a:r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693F-A147-466F-916F-9DE85AD9CB92}" type="slidenum">
              <a:rPr lang="ru-RU" smtClean="0"/>
              <a:pPr/>
              <a:t>32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Бюджет для граждан</a:t>
            </a:r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693F-A147-466F-916F-9DE85AD9CB92}" type="slidenum">
              <a:rPr lang="ru-RU" smtClean="0"/>
              <a:pPr/>
              <a:t>33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Бюджет для граждан</a:t>
            </a:r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31B901-6E5E-4A93-850B-994ED604A13D}" type="slidenum">
              <a:rPr lang="ru-RU" smtClean="0"/>
              <a:pPr/>
              <a:t>38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Бюджет для граждан</a:t>
            </a:r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905000"/>
            <a:ext cx="8229600" cy="4114800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C0905CC4-53F7-4CD1-9E97-BB3442185F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48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5EA48C5-BB76-4657-91A8-20D99FB12E20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7" r:id="rId12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5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chart" Target="../charts/char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chart" Target="../charts/char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5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3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11" Type="http://schemas.openxmlformats.org/officeDocument/2006/relationships/image" Target="../media/image38.jpeg"/><Relationship Id="rId5" Type="http://schemas.openxmlformats.org/officeDocument/2006/relationships/image" Target="../media/image33.jpeg"/><Relationship Id="rId10" Type="http://schemas.openxmlformats.org/officeDocument/2006/relationships/image" Target="../media/image37.jpeg"/><Relationship Id="rId4" Type="http://schemas.openxmlformats.org/officeDocument/2006/relationships/image" Target="../media/image32.png"/><Relationship Id="rId9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4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99517" y="986627"/>
            <a:ext cx="594959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lvl="1" algn="ctr"/>
            <a:r>
              <a:rPr lang="ru-RU" sz="5400" b="1" dirty="0">
                <a:solidFill>
                  <a:schemeClr val="accent5">
                    <a:lumMod val="75000"/>
                  </a:schemeClr>
                </a:solidFill>
              </a:rPr>
              <a:t>БЮДЖЕТ ДЛЯ ГРАЖДАН </a:t>
            </a:r>
            <a:endParaRPr lang="ru-RU" sz="5400" b="1" dirty="0">
              <a:ln/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F: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6176" y="4314826"/>
            <a:ext cx="8511990" cy="2120602"/>
          </a:xfrm>
          <a:prstGeom prst="rect">
            <a:avLst/>
          </a:prstGeom>
          <a:effectLst/>
        </p:spPr>
      </p:pic>
      <p:pic>
        <p:nvPicPr>
          <p:cNvPr id="1026" name="Picture 2" descr="C:\Users\Аддмин\Desktop\през\9529592194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9" y="0"/>
            <a:ext cx="9060955" cy="1204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1391771" y="2740953"/>
            <a:ext cx="6400800" cy="175260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None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к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решению </a:t>
            </a:r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Почепского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районного Совета народных депутатов «О БЮДЖЕТЕ ПОЧЕПСКОГО МУНИЦИПАЛЬНОГО</a:t>
            </a:r>
            <a:r>
              <a:rPr lang="ru-RU" b="1" dirty="0" smtClean="0">
                <a:solidFill>
                  <a:srgbClr val="63891F">
                    <a:lumMod val="75000"/>
                  </a:srgbClr>
                </a:solidFill>
              </a:rPr>
              <a:t>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РАЙОНА БРЯНСКОЙ ОБЛАСТИ НА 2021 ГОД И ПЛАНОВЫЙ ПЕРИОД 2022-2023 </a:t>
            </a:r>
            <a:r>
              <a:rPr lang="ru-RU" b="1" smtClean="0">
                <a:solidFill>
                  <a:schemeClr val="accent5">
                    <a:lumMod val="75000"/>
                  </a:schemeClr>
                </a:solidFill>
              </a:rPr>
              <a:t>ГОДОВ</a:t>
            </a:r>
            <a:r>
              <a:rPr lang="ru-RU" b="1" smtClean="0">
                <a:solidFill>
                  <a:schemeClr val="accent5">
                    <a:lumMod val="75000"/>
                  </a:schemeClr>
                </a:solidFill>
              </a:rPr>
              <a:t>» от 17.12.2020 №129 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47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35496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effectLst>
                  <a:reflection blurRad="6350" endPos="0" dir="5400000" sy="-100000" algn="bl" rotWithShape="0"/>
                </a:effectLst>
              </a:rPr>
              <a:t>Бюджетный процесс</a:t>
            </a:r>
            <a:endParaRPr lang="ru-RU" sz="3600" dirty="0">
              <a:effectLst>
                <a:reflection blurRad="6350" endPos="0" dir="5400000" sy="-100000" algn="bl" rotWithShape="0"/>
              </a:effectLst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971600" y="1700808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Составление проекта бюджета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5364088" y="1700808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Рассмотрение и утверждение бюджета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467544" y="4725144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Отчет об исполнении бюджета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3419872" y="5661248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Контроль за исполнением бюджета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5868144" y="4725144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Исполнение бюджета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50" y="2564904"/>
            <a:ext cx="316230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Выгнутая вправо стрелка 9"/>
          <p:cNvSpPr/>
          <p:nvPr/>
        </p:nvSpPr>
        <p:spPr>
          <a:xfrm rot="16200000">
            <a:off x="4265966" y="-321569"/>
            <a:ext cx="792088" cy="320435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право стрелка 11"/>
          <p:cNvSpPr/>
          <p:nvPr/>
        </p:nvSpPr>
        <p:spPr>
          <a:xfrm>
            <a:off x="8100392" y="1896433"/>
            <a:ext cx="792088" cy="320435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право стрелка 12"/>
          <p:cNvSpPr/>
          <p:nvPr/>
        </p:nvSpPr>
        <p:spPr>
          <a:xfrm rot="10800000">
            <a:off x="179512" y="1896433"/>
            <a:ext cx="792088" cy="320435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право стрелка 13"/>
          <p:cNvSpPr/>
          <p:nvPr/>
        </p:nvSpPr>
        <p:spPr>
          <a:xfrm rot="4252878">
            <a:off x="6629020" y="5123755"/>
            <a:ext cx="468052" cy="191123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право стрелка 14"/>
          <p:cNvSpPr/>
          <p:nvPr/>
        </p:nvSpPr>
        <p:spPr>
          <a:xfrm rot="6630818">
            <a:off x="2362678" y="5188228"/>
            <a:ext cx="468052" cy="191123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956686" y="307810"/>
            <a:ext cx="8246333" cy="824521"/>
            <a:chOff x="648429" y="104958"/>
            <a:chExt cx="8246333" cy="824521"/>
          </a:xfrm>
        </p:grpSpPr>
        <p:pic>
          <p:nvPicPr>
            <p:cNvPr id="17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8" name="Прямая соединительная линия 17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3945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Овал 17"/>
          <p:cNvSpPr/>
          <p:nvPr/>
        </p:nvSpPr>
        <p:spPr>
          <a:xfrm>
            <a:off x="395536" y="2348880"/>
            <a:ext cx="8496944" cy="352839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19472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effectLst>
                  <a:reflection blurRad="6350" endPos="0" dir="5400000" sy="-100000" algn="bl" rotWithShape="0"/>
                </a:effectLst>
              </a:rPr>
              <a:t>Основа формирования бюджета</a:t>
            </a:r>
            <a:endParaRPr lang="ru-RU" sz="3600" dirty="0">
              <a:effectLst>
                <a:reflection blurRad="6350" endPos="0" dir="5400000" sy="-100000" algn="bl" rotWithShape="0"/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860331"/>
            <a:ext cx="1948288" cy="2592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Требования Бюджетного кодекса Российской Федерации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499992" y="880833"/>
            <a:ext cx="1948288" cy="2602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Прогноз социально -экономического развития </a:t>
            </a:r>
            <a:r>
              <a:rPr lang="ru-RU" dirty="0" err="1" smtClean="0"/>
              <a:t>Почепского</a:t>
            </a:r>
            <a:r>
              <a:rPr lang="ru-RU" dirty="0" smtClean="0"/>
              <a:t> района на 2021-2023годы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732240" y="880833"/>
            <a:ext cx="1948288" cy="26028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Основные направления бюджетной и налоговой политики на 2020-2022годы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11676" y="3922007"/>
            <a:ext cx="741682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 </a:t>
            </a:r>
            <a:r>
              <a:rPr lang="ru-RU" dirty="0" err="1" smtClean="0"/>
              <a:t>Почепского</a:t>
            </a:r>
            <a:r>
              <a:rPr lang="ru-RU" dirty="0" smtClean="0"/>
              <a:t> </a:t>
            </a:r>
            <a:r>
              <a:rPr lang="ru-RU" dirty="0"/>
              <a:t>муниципального </a:t>
            </a:r>
            <a:r>
              <a:rPr lang="ru-RU" dirty="0" smtClean="0"/>
              <a:t>района Брянской области на 2021 год и плановый период 2022-2023 годов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65766" y="5373216"/>
            <a:ext cx="457250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Обеспечение сбалансированности бюджета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339752" y="878556"/>
            <a:ext cx="1948288" cy="2602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Послание Президента РФ Федеральному Собранию РФ</a:t>
            </a:r>
            <a:endParaRPr lang="ru-RU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1013101" y="3483637"/>
            <a:ext cx="432048" cy="438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3097872" y="3487148"/>
            <a:ext cx="432048" cy="438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5258112" y="3501150"/>
            <a:ext cx="432048" cy="438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7490360" y="3483637"/>
            <a:ext cx="432048" cy="438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3"/>
          <p:cNvGrpSpPr/>
          <p:nvPr/>
        </p:nvGrpSpPr>
        <p:grpSpPr>
          <a:xfrm>
            <a:off x="956686" y="351354"/>
            <a:ext cx="8246333" cy="824521"/>
            <a:chOff x="648429" y="104958"/>
            <a:chExt cx="8246333" cy="824521"/>
          </a:xfrm>
        </p:grpSpPr>
        <p:pic>
          <p:nvPicPr>
            <p:cNvPr id="15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6" name="Прямая соединительная линия 15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2906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10"/>
          <p:cNvSpPr/>
          <p:nvPr/>
        </p:nvSpPr>
        <p:spPr>
          <a:xfrm>
            <a:off x="0" y="0"/>
            <a:ext cx="8604448" cy="10835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ОСНОВНЫЕ  НАПРАВЛЕНИЯ  НАЛОГОВОЙ  И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БЮДЖЕТНОЙ  ПОЛИТИКИ ПОЧЕПСКОГО РАЙОНА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692696"/>
            <a:ext cx="9144000" cy="504056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           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Поддержка малого и среднего бизнеса, стимулирование инвестиционной деятельности</a:t>
            </a:r>
            <a:endParaRPr lang="ru-RU" sz="1400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1268760"/>
            <a:ext cx="9144000" cy="576064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 Контроль за использованием муниципальной собственности, качественный учет  и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 обеспечение сохранности имущества в составе казны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0" y="1916832"/>
            <a:ext cx="9144000" cy="648072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 Оптимизация ставок арендной платы  и проведение мероприятий по сокращению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 задолженности по арендной плате за арендуемое имущество и земельные участки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2636912"/>
            <a:ext cx="9144000" cy="648072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          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Проведение оценки эффективности налоговых расходов муниципальных образований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</a:t>
            </a:r>
            <a:r>
              <a:rPr lang="ru-RU" sz="1400" dirty="0" err="1" smtClean="0">
                <a:solidFill>
                  <a:schemeClr val="tx1"/>
                </a:solidFill>
                <a:latin typeface="Bookman Old Style" pitchFamily="18" charset="0"/>
              </a:rPr>
              <a:t>Почепского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района  Брянской  области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0" y="3356992"/>
            <a:ext cx="9144000" cy="648072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          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Осуществление мероприятий по легализации «теневой» заработной платы и снижению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неформальной занятости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0" y="4077072"/>
            <a:ext cx="9144000" cy="792088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          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Проведение работы с физическими лицами, имеющими задолженность  в бюджет по    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имущественным налогам, информирование работодателей о сотрудниках, имеющих    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задолженность по имущественным налогам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0" y="4941168"/>
            <a:ext cx="9144000" cy="648072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          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Дальнейшее проведение мероприятий муниципального земельного контроля и    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государственного   надзора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5733256"/>
            <a:ext cx="9144000" cy="720080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          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Оптимизация ставок и налоговых льгот, установленных решениями органов местного   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самоуправления, оценка эффективности и востребованности предоставляемых </a:t>
            </a:r>
            <a:r>
              <a:rPr lang="ru-RU" sz="1400" dirty="0" smtClean="0">
                <a:solidFill>
                  <a:schemeClr val="bg1"/>
                </a:solidFill>
                <a:latin typeface="Bookman Old Style" pitchFamily="18" charset="0"/>
              </a:rPr>
              <a:t>налоговых </a:t>
            </a:r>
          </a:p>
          <a:p>
            <a:pPr algn="just"/>
            <a:r>
              <a:rPr lang="ru-RU" sz="1400" dirty="0" smtClean="0">
                <a:solidFill>
                  <a:schemeClr val="bg1"/>
                </a:solidFill>
                <a:latin typeface="Bookman Old Style" pitchFamily="18" charset="0"/>
              </a:rPr>
              <a:t>          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льгот и их экономического эффекта</a:t>
            </a:r>
          </a:p>
        </p:txBody>
      </p:sp>
      <p:sp>
        <p:nvSpPr>
          <p:cNvPr id="22" name="object 37"/>
          <p:cNvSpPr/>
          <p:nvPr/>
        </p:nvSpPr>
        <p:spPr>
          <a:xfrm>
            <a:off x="0" y="620688"/>
            <a:ext cx="612140" cy="612140"/>
          </a:xfrm>
          <a:custGeom>
            <a:avLst/>
            <a:gdLst/>
            <a:ahLst/>
            <a:cxnLst/>
            <a:rect l="l" t="t" r="r" b="b"/>
            <a:pathLst>
              <a:path w="612140" h="612139">
                <a:moveTo>
                  <a:pt x="305854" y="0"/>
                </a:moveTo>
                <a:lnTo>
                  <a:pt x="256245" y="4002"/>
                </a:lnTo>
                <a:lnTo>
                  <a:pt x="209183" y="15589"/>
                </a:lnTo>
                <a:lnTo>
                  <a:pt x="165300" y="34132"/>
                </a:lnTo>
                <a:lnTo>
                  <a:pt x="125224" y="59001"/>
                </a:lnTo>
                <a:lnTo>
                  <a:pt x="89585" y="89566"/>
                </a:lnTo>
                <a:lnTo>
                  <a:pt x="59014" y="125199"/>
                </a:lnTo>
                <a:lnTo>
                  <a:pt x="34140" y="165270"/>
                </a:lnTo>
                <a:lnTo>
                  <a:pt x="15593" y="209149"/>
                </a:lnTo>
                <a:lnTo>
                  <a:pt x="4003" y="256208"/>
                </a:lnTo>
                <a:lnTo>
                  <a:pt x="0" y="305816"/>
                </a:lnTo>
                <a:lnTo>
                  <a:pt x="4003" y="355458"/>
                </a:lnTo>
                <a:lnTo>
                  <a:pt x="15593" y="402544"/>
                </a:lnTo>
                <a:lnTo>
                  <a:pt x="34140" y="446445"/>
                </a:lnTo>
                <a:lnTo>
                  <a:pt x="59014" y="486531"/>
                </a:lnTo>
                <a:lnTo>
                  <a:pt x="89585" y="522176"/>
                </a:lnTo>
                <a:lnTo>
                  <a:pt x="125224" y="552749"/>
                </a:lnTo>
                <a:lnTo>
                  <a:pt x="165300" y="577623"/>
                </a:lnTo>
                <a:lnTo>
                  <a:pt x="209183" y="596168"/>
                </a:lnTo>
                <a:lnTo>
                  <a:pt x="256245" y="607756"/>
                </a:lnTo>
                <a:lnTo>
                  <a:pt x="305854" y="611759"/>
                </a:lnTo>
                <a:lnTo>
                  <a:pt x="355466" y="607756"/>
                </a:lnTo>
                <a:lnTo>
                  <a:pt x="402529" y="596168"/>
                </a:lnTo>
                <a:lnTo>
                  <a:pt x="446413" y="577623"/>
                </a:lnTo>
                <a:lnTo>
                  <a:pt x="486489" y="552749"/>
                </a:lnTo>
                <a:lnTo>
                  <a:pt x="522127" y="522176"/>
                </a:lnTo>
                <a:lnTo>
                  <a:pt x="552697" y="486531"/>
                </a:lnTo>
                <a:lnTo>
                  <a:pt x="577570" y="446445"/>
                </a:lnTo>
                <a:lnTo>
                  <a:pt x="596115" y="402544"/>
                </a:lnTo>
                <a:lnTo>
                  <a:pt x="607705" y="355458"/>
                </a:lnTo>
                <a:lnTo>
                  <a:pt x="611708" y="305816"/>
                </a:lnTo>
                <a:lnTo>
                  <a:pt x="607705" y="256208"/>
                </a:lnTo>
                <a:lnTo>
                  <a:pt x="596115" y="209149"/>
                </a:lnTo>
                <a:lnTo>
                  <a:pt x="577570" y="165270"/>
                </a:lnTo>
                <a:lnTo>
                  <a:pt x="552697" y="125199"/>
                </a:lnTo>
                <a:lnTo>
                  <a:pt x="522127" y="89566"/>
                </a:lnTo>
                <a:lnTo>
                  <a:pt x="486489" y="59001"/>
                </a:lnTo>
                <a:lnTo>
                  <a:pt x="446413" y="34132"/>
                </a:lnTo>
                <a:lnTo>
                  <a:pt x="402529" y="15589"/>
                </a:lnTo>
                <a:lnTo>
                  <a:pt x="355466" y="4002"/>
                </a:lnTo>
                <a:lnTo>
                  <a:pt x="305854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37"/>
          <p:cNvSpPr/>
          <p:nvPr/>
        </p:nvSpPr>
        <p:spPr>
          <a:xfrm>
            <a:off x="0" y="1268760"/>
            <a:ext cx="612140" cy="612140"/>
          </a:xfrm>
          <a:custGeom>
            <a:avLst/>
            <a:gdLst/>
            <a:ahLst/>
            <a:cxnLst/>
            <a:rect l="l" t="t" r="r" b="b"/>
            <a:pathLst>
              <a:path w="612140" h="612139">
                <a:moveTo>
                  <a:pt x="305854" y="0"/>
                </a:moveTo>
                <a:lnTo>
                  <a:pt x="256245" y="4002"/>
                </a:lnTo>
                <a:lnTo>
                  <a:pt x="209183" y="15589"/>
                </a:lnTo>
                <a:lnTo>
                  <a:pt x="165300" y="34132"/>
                </a:lnTo>
                <a:lnTo>
                  <a:pt x="125224" y="59001"/>
                </a:lnTo>
                <a:lnTo>
                  <a:pt x="89585" y="89566"/>
                </a:lnTo>
                <a:lnTo>
                  <a:pt x="59014" y="125199"/>
                </a:lnTo>
                <a:lnTo>
                  <a:pt x="34140" y="165270"/>
                </a:lnTo>
                <a:lnTo>
                  <a:pt x="15593" y="209149"/>
                </a:lnTo>
                <a:lnTo>
                  <a:pt x="4003" y="256208"/>
                </a:lnTo>
                <a:lnTo>
                  <a:pt x="0" y="305816"/>
                </a:lnTo>
                <a:lnTo>
                  <a:pt x="4003" y="355458"/>
                </a:lnTo>
                <a:lnTo>
                  <a:pt x="15593" y="402544"/>
                </a:lnTo>
                <a:lnTo>
                  <a:pt x="34140" y="446445"/>
                </a:lnTo>
                <a:lnTo>
                  <a:pt x="59014" y="486531"/>
                </a:lnTo>
                <a:lnTo>
                  <a:pt x="89585" y="522176"/>
                </a:lnTo>
                <a:lnTo>
                  <a:pt x="125224" y="552749"/>
                </a:lnTo>
                <a:lnTo>
                  <a:pt x="165300" y="577623"/>
                </a:lnTo>
                <a:lnTo>
                  <a:pt x="209183" y="596168"/>
                </a:lnTo>
                <a:lnTo>
                  <a:pt x="256245" y="607756"/>
                </a:lnTo>
                <a:lnTo>
                  <a:pt x="305854" y="611759"/>
                </a:lnTo>
                <a:lnTo>
                  <a:pt x="355466" y="607756"/>
                </a:lnTo>
                <a:lnTo>
                  <a:pt x="402529" y="596168"/>
                </a:lnTo>
                <a:lnTo>
                  <a:pt x="446413" y="577623"/>
                </a:lnTo>
                <a:lnTo>
                  <a:pt x="486489" y="552749"/>
                </a:lnTo>
                <a:lnTo>
                  <a:pt x="522127" y="522176"/>
                </a:lnTo>
                <a:lnTo>
                  <a:pt x="552697" y="486531"/>
                </a:lnTo>
                <a:lnTo>
                  <a:pt x="577570" y="446445"/>
                </a:lnTo>
                <a:lnTo>
                  <a:pt x="596115" y="402544"/>
                </a:lnTo>
                <a:lnTo>
                  <a:pt x="607705" y="355458"/>
                </a:lnTo>
                <a:lnTo>
                  <a:pt x="611708" y="305816"/>
                </a:lnTo>
                <a:lnTo>
                  <a:pt x="607705" y="256208"/>
                </a:lnTo>
                <a:lnTo>
                  <a:pt x="596115" y="209149"/>
                </a:lnTo>
                <a:lnTo>
                  <a:pt x="577570" y="165270"/>
                </a:lnTo>
                <a:lnTo>
                  <a:pt x="552697" y="125199"/>
                </a:lnTo>
                <a:lnTo>
                  <a:pt x="522127" y="89566"/>
                </a:lnTo>
                <a:lnTo>
                  <a:pt x="486489" y="59001"/>
                </a:lnTo>
                <a:lnTo>
                  <a:pt x="446413" y="34132"/>
                </a:lnTo>
                <a:lnTo>
                  <a:pt x="402529" y="15589"/>
                </a:lnTo>
                <a:lnTo>
                  <a:pt x="355466" y="4002"/>
                </a:lnTo>
                <a:lnTo>
                  <a:pt x="305854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37"/>
          <p:cNvSpPr/>
          <p:nvPr/>
        </p:nvSpPr>
        <p:spPr>
          <a:xfrm>
            <a:off x="0" y="1916832"/>
            <a:ext cx="612140" cy="612140"/>
          </a:xfrm>
          <a:custGeom>
            <a:avLst/>
            <a:gdLst/>
            <a:ahLst/>
            <a:cxnLst/>
            <a:rect l="l" t="t" r="r" b="b"/>
            <a:pathLst>
              <a:path w="612140" h="612139">
                <a:moveTo>
                  <a:pt x="305854" y="0"/>
                </a:moveTo>
                <a:lnTo>
                  <a:pt x="256245" y="4002"/>
                </a:lnTo>
                <a:lnTo>
                  <a:pt x="209183" y="15589"/>
                </a:lnTo>
                <a:lnTo>
                  <a:pt x="165300" y="34132"/>
                </a:lnTo>
                <a:lnTo>
                  <a:pt x="125224" y="59001"/>
                </a:lnTo>
                <a:lnTo>
                  <a:pt x="89585" y="89566"/>
                </a:lnTo>
                <a:lnTo>
                  <a:pt x="59014" y="125199"/>
                </a:lnTo>
                <a:lnTo>
                  <a:pt x="34140" y="165270"/>
                </a:lnTo>
                <a:lnTo>
                  <a:pt x="15593" y="209149"/>
                </a:lnTo>
                <a:lnTo>
                  <a:pt x="4003" y="256208"/>
                </a:lnTo>
                <a:lnTo>
                  <a:pt x="0" y="305816"/>
                </a:lnTo>
                <a:lnTo>
                  <a:pt x="4003" y="355458"/>
                </a:lnTo>
                <a:lnTo>
                  <a:pt x="15593" y="402544"/>
                </a:lnTo>
                <a:lnTo>
                  <a:pt x="34140" y="446445"/>
                </a:lnTo>
                <a:lnTo>
                  <a:pt x="59014" y="486531"/>
                </a:lnTo>
                <a:lnTo>
                  <a:pt x="89585" y="522176"/>
                </a:lnTo>
                <a:lnTo>
                  <a:pt x="125224" y="552749"/>
                </a:lnTo>
                <a:lnTo>
                  <a:pt x="165300" y="577623"/>
                </a:lnTo>
                <a:lnTo>
                  <a:pt x="209183" y="596168"/>
                </a:lnTo>
                <a:lnTo>
                  <a:pt x="256245" y="607756"/>
                </a:lnTo>
                <a:lnTo>
                  <a:pt x="305854" y="611759"/>
                </a:lnTo>
                <a:lnTo>
                  <a:pt x="355466" y="607756"/>
                </a:lnTo>
                <a:lnTo>
                  <a:pt x="402529" y="596168"/>
                </a:lnTo>
                <a:lnTo>
                  <a:pt x="446413" y="577623"/>
                </a:lnTo>
                <a:lnTo>
                  <a:pt x="486489" y="552749"/>
                </a:lnTo>
                <a:lnTo>
                  <a:pt x="522127" y="522176"/>
                </a:lnTo>
                <a:lnTo>
                  <a:pt x="552697" y="486531"/>
                </a:lnTo>
                <a:lnTo>
                  <a:pt x="577570" y="446445"/>
                </a:lnTo>
                <a:lnTo>
                  <a:pt x="596115" y="402544"/>
                </a:lnTo>
                <a:lnTo>
                  <a:pt x="607705" y="355458"/>
                </a:lnTo>
                <a:lnTo>
                  <a:pt x="611708" y="305816"/>
                </a:lnTo>
                <a:lnTo>
                  <a:pt x="607705" y="256208"/>
                </a:lnTo>
                <a:lnTo>
                  <a:pt x="596115" y="209149"/>
                </a:lnTo>
                <a:lnTo>
                  <a:pt x="577570" y="165270"/>
                </a:lnTo>
                <a:lnTo>
                  <a:pt x="552697" y="125199"/>
                </a:lnTo>
                <a:lnTo>
                  <a:pt x="522127" y="89566"/>
                </a:lnTo>
                <a:lnTo>
                  <a:pt x="486489" y="59001"/>
                </a:lnTo>
                <a:lnTo>
                  <a:pt x="446413" y="34132"/>
                </a:lnTo>
                <a:lnTo>
                  <a:pt x="402529" y="15589"/>
                </a:lnTo>
                <a:lnTo>
                  <a:pt x="355466" y="4002"/>
                </a:lnTo>
                <a:lnTo>
                  <a:pt x="305854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37"/>
          <p:cNvSpPr/>
          <p:nvPr/>
        </p:nvSpPr>
        <p:spPr>
          <a:xfrm>
            <a:off x="0" y="2636912"/>
            <a:ext cx="612140" cy="612140"/>
          </a:xfrm>
          <a:custGeom>
            <a:avLst/>
            <a:gdLst/>
            <a:ahLst/>
            <a:cxnLst/>
            <a:rect l="l" t="t" r="r" b="b"/>
            <a:pathLst>
              <a:path w="612140" h="612139">
                <a:moveTo>
                  <a:pt x="305854" y="0"/>
                </a:moveTo>
                <a:lnTo>
                  <a:pt x="256245" y="4002"/>
                </a:lnTo>
                <a:lnTo>
                  <a:pt x="209183" y="15589"/>
                </a:lnTo>
                <a:lnTo>
                  <a:pt x="165300" y="34132"/>
                </a:lnTo>
                <a:lnTo>
                  <a:pt x="125224" y="59001"/>
                </a:lnTo>
                <a:lnTo>
                  <a:pt x="89585" y="89566"/>
                </a:lnTo>
                <a:lnTo>
                  <a:pt x="59014" y="125199"/>
                </a:lnTo>
                <a:lnTo>
                  <a:pt x="34140" y="165270"/>
                </a:lnTo>
                <a:lnTo>
                  <a:pt x="15593" y="209149"/>
                </a:lnTo>
                <a:lnTo>
                  <a:pt x="4003" y="256208"/>
                </a:lnTo>
                <a:lnTo>
                  <a:pt x="0" y="305816"/>
                </a:lnTo>
                <a:lnTo>
                  <a:pt x="4003" y="355458"/>
                </a:lnTo>
                <a:lnTo>
                  <a:pt x="15593" y="402544"/>
                </a:lnTo>
                <a:lnTo>
                  <a:pt x="34140" y="446445"/>
                </a:lnTo>
                <a:lnTo>
                  <a:pt x="59014" y="486531"/>
                </a:lnTo>
                <a:lnTo>
                  <a:pt x="89585" y="522176"/>
                </a:lnTo>
                <a:lnTo>
                  <a:pt x="125224" y="552749"/>
                </a:lnTo>
                <a:lnTo>
                  <a:pt x="165300" y="577623"/>
                </a:lnTo>
                <a:lnTo>
                  <a:pt x="209183" y="596168"/>
                </a:lnTo>
                <a:lnTo>
                  <a:pt x="256245" y="607756"/>
                </a:lnTo>
                <a:lnTo>
                  <a:pt x="305854" y="611759"/>
                </a:lnTo>
                <a:lnTo>
                  <a:pt x="355466" y="607756"/>
                </a:lnTo>
                <a:lnTo>
                  <a:pt x="402529" y="596168"/>
                </a:lnTo>
                <a:lnTo>
                  <a:pt x="446413" y="577623"/>
                </a:lnTo>
                <a:lnTo>
                  <a:pt x="486489" y="552749"/>
                </a:lnTo>
                <a:lnTo>
                  <a:pt x="522127" y="522176"/>
                </a:lnTo>
                <a:lnTo>
                  <a:pt x="552697" y="486531"/>
                </a:lnTo>
                <a:lnTo>
                  <a:pt x="577570" y="446445"/>
                </a:lnTo>
                <a:lnTo>
                  <a:pt x="596115" y="402544"/>
                </a:lnTo>
                <a:lnTo>
                  <a:pt x="607705" y="355458"/>
                </a:lnTo>
                <a:lnTo>
                  <a:pt x="611708" y="305816"/>
                </a:lnTo>
                <a:lnTo>
                  <a:pt x="607705" y="256208"/>
                </a:lnTo>
                <a:lnTo>
                  <a:pt x="596115" y="209149"/>
                </a:lnTo>
                <a:lnTo>
                  <a:pt x="577570" y="165270"/>
                </a:lnTo>
                <a:lnTo>
                  <a:pt x="552697" y="125199"/>
                </a:lnTo>
                <a:lnTo>
                  <a:pt x="522127" y="89566"/>
                </a:lnTo>
                <a:lnTo>
                  <a:pt x="486489" y="59001"/>
                </a:lnTo>
                <a:lnTo>
                  <a:pt x="446413" y="34132"/>
                </a:lnTo>
                <a:lnTo>
                  <a:pt x="402529" y="15589"/>
                </a:lnTo>
                <a:lnTo>
                  <a:pt x="355466" y="4002"/>
                </a:lnTo>
                <a:lnTo>
                  <a:pt x="305854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37"/>
          <p:cNvSpPr/>
          <p:nvPr/>
        </p:nvSpPr>
        <p:spPr>
          <a:xfrm>
            <a:off x="0" y="3356992"/>
            <a:ext cx="612140" cy="612140"/>
          </a:xfrm>
          <a:custGeom>
            <a:avLst/>
            <a:gdLst/>
            <a:ahLst/>
            <a:cxnLst/>
            <a:rect l="l" t="t" r="r" b="b"/>
            <a:pathLst>
              <a:path w="612140" h="612139">
                <a:moveTo>
                  <a:pt x="305854" y="0"/>
                </a:moveTo>
                <a:lnTo>
                  <a:pt x="256245" y="4002"/>
                </a:lnTo>
                <a:lnTo>
                  <a:pt x="209183" y="15589"/>
                </a:lnTo>
                <a:lnTo>
                  <a:pt x="165300" y="34132"/>
                </a:lnTo>
                <a:lnTo>
                  <a:pt x="125224" y="59001"/>
                </a:lnTo>
                <a:lnTo>
                  <a:pt x="89585" y="89566"/>
                </a:lnTo>
                <a:lnTo>
                  <a:pt x="59014" y="125199"/>
                </a:lnTo>
                <a:lnTo>
                  <a:pt x="34140" y="165270"/>
                </a:lnTo>
                <a:lnTo>
                  <a:pt x="15593" y="209149"/>
                </a:lnTo>
                <a:lnTo>
                  <a:pt x="4003" y="256208"/>
                </a:lnTo>
                <a:lnTo>
                  <a:pt x="0" y="305816"/>
                </a:lnTo>
                <a:lnTo>
                  <a:pt x="4003" y="355458"/>
                </a:lnTo>
                <a:lnTo>
                  <a:pt x="15593" y="402544"/>
                </a:lnTo>
                <a:lnTo>
                  <a:pt x="34140" y="446445"/>
                </a:lnTo>
                <a:lnTo>
                  <a:pt x="59014" y="486531"/>
                </a:lnTo>
                <a:lnTo>
                  <a:pt x="89585" y="522176"/>
                </a:lnTo>
                <a:lnTo>
                  <a:pt x="125224" y="552749"/>
                </a:lnTo>
                <a:lnTo>
                  <a:pt x="165300" y="577623"/>
                </a:lnTo>
                <a:lnTo>
                  <a:pt x="209183" y="596168"/>
                </a:lnTo>
                <a:lnTo>
                  <a:pt x="256245" y="607756"/>
                </a:lnTo>
                <a:lnTo>
                  <a:pt x="305854" y="611759"/>
                </a:lnTo>
                <a:lnTo>
                  <a:pt x="355466" y="607756"/>
                </a:lnTo>
                <a:lnTo>
                  <a:pt x="402529" y="596168"/>
                </a:lnTo>
                <a:lnTo>
                  <a:pt x="446413" y="577623"/>
                </a:lnTo>
                <a:lnTo>
                  <a:pt x="486489" y="552749"/>
                </a:lnTo>
                <a:lnTo>
                  <a:pt x="522127" y="522176"/>
                </a:lnTo>
                <a:lnTo>
                  <a:pt x="552697" y="486531"/>
                </a:lnTo>
                <a:lnTo>
                  <a:pt x="577570" y="446445"/>
                </a:lnTo>
                <a:lnTo>
                  <a:pt x="596115" y="402544"/>
                </a:lnTo>
                <a:lnTo>
                  <a:pt x="607705" y="355458"/>
                </a:lnTo>
                <a:lnTo>
                  <a:pt x="611708" y="305816"/>
                </a:lnTo>
                <a:lnTo>
                  <a:pt x="607705" y="256208"/>
                </a:lnTo>
                <a:lnTo>
                  <a:pt x="596115" y="209149"/>
                </a:lnTo>
                <a:lnTo>
                  <a:pt x="577570" y="165270"/>
                </a:lnTo>
                <a:lnTo>
                  <a:pt x="552697" y="125199"/>
                </a:lnTo>
                <a:lnTo>
                  <a:pt x="522127" y="89566"/>
                </a:lnTo>
                <a:lnTo>
                  <a:pt x="486489" y="59001"/>
                </a:lnTo>
                <a:lnTo>
                  <a:pt x="446413" y="34132"/>
                </a:lnTo>
                <a:lnTo>
                  <a:pt x="402529" y="15589"/>
                </a:lnTo>
                <a:lnTo>
                  <a:pt x="355466" y="4002"/>
                </a:lnTo>
                <a:lnTo>
                  <a:pt x="305854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37"/>
          <p:cNvSpPr/>
          <p:nvPr/>
        </p:nvSpPr>
        <p:spPr>
          <a:xfrm>
            <a:off x="0" y="4149080"/>
            <a:ext cx="612140" cy="612140"/>
          </a:xfrm>
          <a:custGeom>
            <a:avLst/>
            <a:gdLst/>
            <a:ahLst/>
            <a:cxnLst/>
            <a:rect l="l" t="t" r="r" b="b"/>
            <a:pathLst>
              <a:path w="612140" h="612139">
                <a:moveTo>
                  <a:pt x="305854" y="0"/>
                </a:moveTo>
                <a:lnTo>
                  <a:pt x="256245" y="4002"/>
                </a:lnTo>
                <a:lnTo>
                  <a:pt x="209183" y="15589"/>
                </a:lnTo>
                <a:lnTo>
                  <a:pt x="165300" y="34132"/>
                </a:lnTo>
                <a:lnTo>
                  <a:pt x="125224" y="59001"/>
                </a:lnTo>
                <a:lnTo>
                  <a:pt x="89585" y="89566"/>
                </a:lnTo>
                <a:lnTo>
                  <a:pt x="59014" y="125199"/>
                </a:lnTo>
                <a:lnTo>
                  <a:pt x="34140" y="165270"/>
                </a:lnTo>
                <a:lnTo>
                  <a:pt x="15593" y="209149"/>
                </a:lnTo>
                <a:lnTo>
                  <a:pt x="4003" y="256208"/>
                </a:lnTo>
                <a:lnTo>
                  <a:pt x="0" y="305816"/>
                </a:lnTo>
                <a:lnTo>
                  <a:pt x="4003" y="355458"/>
                </a:lnTo>
                <a:lnTo>
                  <a:pt x="15593" y="402544"/>
                </a:lnTo>
                <a:lnTo>
                  <a:pt x="34140" y="446445"/>
                </a:lnTo>
                <a:lnTo>
                  <a:pt x="59014" y="486531"/>
                </a:lnTo>
                <a:lnTo>
                  <a:pt x="89585" y="522176"/>
                </a:lnTo>
                <a:lnTo>
                  <a:pt x="125224" y="552749"/>
                </a:lnTo>
                <a:lnTo>
                  <a:pt x="165300" y="577623"/>
                </a:lnTo>
                <a:lnTo>
                  <a:pt x="209183" y="596168"/>
                </a:lnTo>
                <a:lnTo>
                  <a:pt x="256245" y="607756"/>
                </a:lnTo>
                <a:lnTo>
                  <a:pt x="305854" y="611759"/>
                </a:lnTo>
                <a:lnTo>
                  <a:pt x="355466" y="607756"/>
                </a:lnTo>
                <a:lnTo>
                  <a:pt x="402529" y="596168"/>
                </a:lnTo>
                <a:lnTo>
                  <a:pt x="446413" y="577623"/>
                </a:lnTo>
                <a:lnTo>
                  <a:pt x="486489" y="552749"/>
                </a:lnTo>
                <a:lnTo>
                  <a:pt x="522127" y="522176"/>
                </a:lnTo>
                <a:lnTo>
                  <a:pt x="552697" y="486531"/>
                </a:lnTo>
                <a:lnTo>
                  <a:pt x="577570" y="446445"/>
                </a:lnTo>
                <a:lnTo>
                  <a:pt x="596115" y="402544"/>
                </a:lnTo>
                <a:lnTo>
                  <a:pt x="607705" y="355458"/>
                </a:lnTo>
                <a:lnTo>
                  <a:pt x="611708" y="305816"/>
                </a:lnTo>
                <a:lnTo>
                  <a:pt x="607705" y="256208"/>
                </a:lnTo>
                <a:lnTo>
                  <a:pt x="596115" y="209149"/>
                </a:lnTo>
                <a:lnTo>
                  <a:pt x="577570" y="165270"/>
                </a:lnTo>
                <a:lnTo>
                  <a:pt x="552697" y="125199"/>
                </a:lnTo>
                <a:lnTo>
                  <a:pt x="522127" y="89566"/>
                </a:lnTo>
                <a:lnTo>
                  <a:pt x="486489" y="59001"/>
                </a:lnTo>
                <a:lnTo>
                  <a:pt x="446413" y="34132"/>
                </a:lnTo>
                <a:lnTo>
                  <a:pt x="402529" y="15589"/>
                </a:lnTo>
                <a:lnTo>
                  <a:pt x="355466" y="4002"/>
                </a:lnTo>
                <a:lnTo>
                  <a:pt x="305854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37"/>
          <p:cNvSpPr/>
          <p:nvPr/>
        </p:nvSpPr>
        <p:spPr>
          <a:xfrm>
            <a:off x="0" y="4941168"/>
            <a:ext cx="612140" cy="612140"/>
          </a:xfrm>
          <a:custGeom>
            <a:avLst/>
            <a:gdLst/>
            <a:ahLst/>
            <a:cxnLst/>
            <a:rect l="l" t="t" r="r" b="b"/>
            <a:pathLst>
              <a:path w="612140" h="612139">
                <a:moveTo>
                  <a:pt x="305854" y="0"/>
                </a:moveTo>
                <a:lnTo>
                  <a:pt x="256245" y="4002"/>
                </a:lnTo>
                <a:lnTo>
                  <a:pt x="209183" y="15589"/>
                </a:lnTo>
                <a:lnTo>
                  <a:pt x="165300" y="34132"/>
                </a:lnTo>
                <a:lnTo>
                  <a:pt x="125224" y="59001"/>
                </a:lnTo>
                <a:lnTo>
                  <a:pt x="89585" y="89566"/>
                </a:lnTo>
                <a:lnTo>
                  <a:pt x="59014" y="125199"/>
                </a:lnTo>
                <a:lnTo>
                  <a:pt x="34140" y="165270"/>
                </a:lnTo>
                <a:lnTo>
                  <a:pt x="15593" y="209149"/>
                </a:lnTo>
                <a:lnTo>
                  <a:pt x="4003" y="256208"/>
                </a:lnTo>
                <a:lnTo>
                  <a:pt x="0" y="305816"/>
                </a:lnTo>
                <a:lnTo>
                  <a:pt x="4003" y="355458"/>
                </a:lnTo>
                <a:lnTo>
                  <a:pt x="15593" y="402544"/>
                </a:lnTo>
                <a:lnTo>
                  <a:pt x="34140" y="446445"/>
                </a:lnTo>
                <a:lnTo>
                  <a:pt x="59014" y="486531"/>
                </a:lnTo>
                <a:lnTo>
                  <a:pt x="89585" y="522176"/>
                </a:lnTo>
                <a:lnTo>
                  <a:pt x="125224" y="552749"/>
                </a:lnTo>
                <a:lnTo>
                  <a:pt x="165300" y="577623"/>
                </a:lnTo>
                <a:lnTo>
                  <a:pt x="209183" y="596168"/>
                </a:lnTo>
                <a:lnTo>
                  <a:pt x="256245" y="607756"/>
                </a:lnTo>
                <a:lnTo>
                  <a:pt x="305854" y="611759"/>
                </a:lnTo>
                <a:lnTo>
                  <a:pt x="355466" y="607756"/>
                </a:lnTo>
                <a:lnTo>
                  <a:pt x="402529" y="596168"/>
                </a:lnTo>
                <a:lnTo>
                  <a:pt x="446413" y="577623"/>
                </a:lnTo>
                <a:lnTo>
                  <a:pt x="486489" y="552749"/>
                </a:lnTo>
                <a:lnTo>
                  <a:pt x="522127" y="522176"/>
                </a:lnTo>
                <a:lnTo>
                  <a:pt x="552697" y="486531"/>
                </a:lnTo>
                <a:lnTo>
                  <a:pt x="577570" y="446445"/>
                </a:lnTo>
                <a:lnTo>
                  <a:pt x="596115" y="402544"/>
                </a:lnTo>
                <a:lnTo>
                  <a:pt x="607705" y="355458"/>
                </a:lnTo>
                <a:lnTo>
                  <a:pt x="611708" y="305816"/>
                </a:lnTo>
                <a:lnTo>
                  <a:pt x="607705" y="256208"/>
                </a:lnTo>
                <a:lnTo>
                  <a:pt x="596115" y="209149"/>
                </a:lnTo>
                <a:lnTo>
                  <a:pt x="577570" y="165270"/>
                </a:lnTo>
                <a:lnTo>
                  <a:pt x="552697" y="125199"/>
                </a:lnTo>
                <a:lnTo>
                  <a:pt x="522127" y="89566"/>
                </a:lnTo>
                <a:lnTo>
                  <a:pt x="486489" y="59001"/>
                </a:lnTo>
                <a:lnTo>
                  <a:pt x="446413" y="34132"/>
                </a:lnTo>
                <a:lnTo>
                  <a:pt x="402529" y="15589"/>
                </a:lnTo>
                <a:lnTo>
                  <a:pt x="355466" y="4002"/>
                </a:lnTo>
                <a:lnTo>
                  <a:pt x="305854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37"/>
          <p:cNvSpPr/>
          <p:nvPr/>
        </p:nvSpPr>
        <p:spPr>
          <a:xfrm>
            <a:off x="0" y="5805264"/>
            <a:ext cx="612140" cy="612140"/>
          </a:xfrm>
          <a:custGeom>
            <a:avLst/>
            <a:gdLst/>
            <a:ahLst/>
            <a:cxnLst/>
            <a:rect l="l" t="t" r="r" b="b"/>
            <a:pathLst>
              <a:path w="612140" h="612139">
                <a:moveTo>
                  <a:pt x="305854" y="0"/>
                </a:moveTo>
                <a:lnTo>
                  <a:pt x="256245" y="4002"/>
                </a:lnTo>
                <a:lnTo>
                  <a:pt x="209183" y="15589"/>
                </a:lnTo>
                <a:lnTo>
                  <a:pt x="165300" y="34132"/>
                </a:lnTo>
                <a:lnTo>
                  <a:pt x="125224" y="59001"/>
                </a:lnTo>
                <a:lnTo>
                  <a:pt x="89585" y="89566"/>
                </a:lnTo>
                <a:lnTo>
                  <a:pt x="59014" y="125199"/>
                </a:lnTo>
                <a:lnTo>
                  <a:pt x="34140" y="165270"/>
                </a:lnTo>
                <a:lnTo>
                  <a:pt x="15593" y="209149"/>
                </a:lnTo>
                <a:lnTo>
                  <a:pt x="4003" y="256208"/>
                </a:lnTo>
                <a:lnTo>
                  <a:pt x="0" y="305816"/>
                </a:lnTo>
                <a:lnTo>
                  <a:pt x="4003" y="355458"/>
                </a:lnTo>
                <a:lnTo>
                  <a:pt x="15593" y="402544"/>
                </a:lnTo>
                <a:lnTo>
                  <a:pt x="34140" y="446445"/>
                </a:lnTo>
                <a:lnTo>
                  <a:pt x="59014" y="486531"/>
                </a:lnTo>
                <a:lnTo>
                  <a:pt x="89585" y="522176"/>
                </a:lnTo>
                <a:lnTo>
                  <a:pt x="125224" y="552749"/>
                </a:lnTo>
                <a:lnTo>
                  <a:pt x="165300" y="577623"/>
                </a:lnTo>
                <a:lnTo>
                  <a:pt x="209183" y="596168"/>
                </a:lnTo>
                <a:lnTo>
                  <a:pt x="256245" y="607756"/>
                </a:lnTo>
                <a:lnTo>
                  <a:pt x="305854" y="611759"/>
                </a:lnTo>
                <a:lnTo>
                  <a:pt x="355466" y="607756"/>
                </a:lnTo>
                <a:lnTo>
                  <a:pt x="402529" y="596168"/>
                </a:lnTo>
                <a:lnTo>
                  <a:pt x="446413" y="577623"/>
                </a:lnTo>
                <a:lnTo>
                  <a:pt x="486489" y="552749"/>
                </a:lnTo>
                <a:lnTo>
                  <a:pt x="522127" y="522176"/>
                </a:lnTo>
                <a:lnTo>
                  <a:pt x="552697" y="486531"/>
                </a:lnTo>
                <a:lnTo>
                  <a:pt x="577570" y="446445"/>
                </a:lnTo>
                <a:lnTo>
                  <a:pt x="596115" y="402544"/>
                </a:lnTo>
                <a:lnTo>
                  <a:pt x="607705" y="355458"/>
                </a:lnTo>
                <a:lnTo>
                  <a:pt x="611708" y="305816"/>
                </a:lnTo>
                <a:lnTo>
                  <a:pt x="607705" y="256208"/>
                </a:lnTo>
                <a:lnTo>
                  <a:pt x="596115" y="209149"/>
                </a:lnTo>
                <a:lnTo>
                  <a:pt x="577570" y="165270"/>
                </a:lnTo>
                <a:lnTo>
                  <a:pt x="552697" y="125199"/>
                </a:lnTo>
                <a:lnTo>
                  <a:pt x="522127" y="89566"/>
                </a:lnTo>
                <a:lnTo>
                  <a:pt x="486489" y="59001"/>
                </a:lnTo>
                <a:lnTo>
                  <a:pt x="446413" y="34132"/>
                </a:lnTo>
                <a:lnTo>
                  <a:pt x="402529" y="15589"/>
                </a:lnTo>
                <a:lnTo>
                  <a:pt x="355466" y="4002"/>
                </a:lnTo>
                <a:lnTo>
                  <a:pt x="305854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8"/>
          <p:cNvSpPr/>
          <p:nvPr/>
        </p:nvSpPr>
        <p:spPr>
          <a:xfrm>
            <a:off x="0" y="1988840"/>
            <a:ext cx="543420" cy="3596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48"/>
          <p:cNvSpPr/>
          <p:nvPr/>
        </p:nvSpPr>
        <p:spPr>
          <a:xfrm>
            <a:off x="0" y="2708920"/>
            <a:ext cx="543420" cy="3596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50"/>
          <p:cNvSpPr/>
          <p:nvPr/>
        </p:nvSpPr>
        <p:spPr>
          <a:xfrm>
            <a:off x="0" y="4365104"/>
            <a:ext cx="534720" cy="3871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50"/>
          <p:cNvSpPr/>
          <p:nvPr/>
        </p:nvSpPr>
        <p:spPr>
          <a:xfrm>
            <a:off x="0" y="6021288"/>
            <a:ext cx="534720" cy="3871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1" name="Рисунок 40" descr="публичность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429000"/>
            <a:ext cx="576064" cy="432048"/>
          </a:xfrm>
          <a:prstGeom prst="rect">
            <a:avLst/>
          </a:prstGeom>
        </p:spPr>
      </p:pic>
      <p:pic>
        <p:nvPicPr>
          <p:cNvPr id="43" name="Рисунок 42" descr="з кк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108520" y="4797152"/>
            <a:ext cx="703829" cy="526992"/>
          </a:xfrm>
          <a:prstGeom prst="rect">
            <a:avLst/>
          </a:prstGeom>
        </p:spPr>
      </p:pic>
      <p:sp>
        <p:nvSpPr>
          <p:cNvPr id="44" name="object 50"/>
          <p:cNvSpPr/>
          <p:nvPr/>
        </p:nvSpPr>
        <p:spPr>
          <a:xfrm>
            <a:off x="0" y="5157192"/>
            <a:ext cx="534720" cy="3871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6" name="Рисунок 45" descr="дома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4149080"/>
            <a:ext cx="323925" cy="293957"/>
          </a:xfrm>
          <a:prstGeom prst="rect">
            <a:avLst/>
          </a:prstGeom>
        </p:spPr>
      </p:pic>
      <p:sp>
        <p:nvSpPr>
          <p:cNvPr id="60418" name="AutoShape 2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9" name="Рисунок 48" descr="дома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5733256"/>
            <a:ext cx="323925" cy="293957"/>
          </a:xfrm>
          <a:prstGeom prst="rect">
            <a:avLst/>
          </a:prstGeom>
        </p:spPr>
      </p:pic>
      <p:pic>
        <p:nvPicPr>
          <p:cNvPr id="38" name="Рисунок 37" descr="инвестиции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692696"/>
            <a:ext cx="562108" cy="505971"/>
          </a:xfrm>
          <a:prstGeom prst="rect">
            <a:avLst/>
          </a:prstGeom>
        </p:spPr>
      </p:pic>
      <p:pic>
        <p:nvPicPr>
          <p:cNvPr id="45" name="Рисунок 44" descr="учет 3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1268760"/>
            <a:ext cx="660335" cy="648072"/>
          </a:xfrm>
          <a:prstGeom prst="rect">
            <a:avLst/>
          </a:prstGeom>
        </p:spPr>
      </p:pic>
      <p:sp>
        <p:nvSpPr>
          <p:cNvPr id="47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67544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34" name="Picture 3" descr="C:\Users\Аддмин\Desktop\през\виа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4584" y="-51428"/>
            <a:ext cx="801347" cy="82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560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432048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 smtClean="0">
                <a:effectLst>
                  <a:reflection blurRad="6350" endPos="0" dir="5400000" sy="-100000" algn="bl" rotWithShape="0"/>
                </a:effectLst>
              </a:rPr>
              <a:t>Основные параметры проекта бюджета </a:t>
            </a:r>
            <a:r>
              <a:rPr lang="ru-RU" sz="2000" b="1" dirty="0" err="1" smtClean="0">
                <a:effectLst>
                  <a:reflection blurRad="6350" endPos="0" dir="5400000" sy="-100000" algn="bl" rotWithShape="0"/>
                </a:effectLst>
              </a:rPr>
              <a:t>Почепского</a:t>
            </a:r>
            <a:r>
              <a:rPr lang="ru-RU" sz="2000" b="1" dirty="0" smtClean="0">
                <a:effectLst>
                  <a:reflection blurRad="6350" endPos="0" dir="5400000" sy="-100000" algn="bl" rotWithShape="0"/>
                </a:effectLst>
              </a:rPr>
              <a:t> района</a:t>
            </a:r>
            <a:endParaRPr lang="ru-RU" sz="2000" b="1" dirty="0">
              <a:effectLst>
                <a:reflection blurRad="6350" endPos="0" dir="5400000" sy="-100000" algn="bl" rotWithShape="0"/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092283662"/>
              </p:ext>
            </p:extLst>
          </p:nvPr>
        </p:nvGraphicFramePr>
        <p:xfrm>
          <a:off x="323528" y="692696"/>
          <a:ext cx="8435280" cy="5433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5" name="Группа 4"/>
          <p:cNvGrpSpPr/>
          <p:nvPr/>
        </p:nvGrpSpPr>
        <p:grpSpPr>
          <a:xfrm>
            <a:off x="956686" y="351354"/>
            <a:ext cx="8246333" cy="824521"/>
            <a:chOff x="648429" y="104958"/>
            <a:chExt cx="8246333" cy="824521"/>
          </a:xfrm>
        </p:grpSpPr>
        <p:pic>
          <p:nvPicPr>
            <p:cNvPr id="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9743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effectLst>
                  <a:reflection blurRad="6350" endPos="0" dir="5400000" sy="-100000" algn="bl" rotWithShape="0"/>
                </a:effectLst>
              </a:rPr>
              <a:t>Доходы бюджета</a:t>
            </a:r>
            <a:endParaRPr lang="ru-RU" sz="2800" dirty="0">
              <a:effectLst>
                <a:reflection blurRad="6350" endPos="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95536" y="476672"/>
            <a:ext cx="8229600" cy="6046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Доходы бюджета – поступающие в бюджет денежные средства (исключение – средства от продажи акций и кредитные ресурсы)</a:t>
            </a:r>
            <a:endParaRPr lang="ru-RU" sz="1600" dirty="0"/>
          </a:p>
        </p:txBody>
      </p:sp>
      <p:sp>
        <p:nvSpPr>
          <p:cNvPr id="4" name="Лента лицом вверх 3"/>
          <p:cNvSpPr/>
          <p:nvPr/>
        </p:nvSpPr>
        <p:spPr>
          <a:xfrm>
            <a:off x="290247" y="1268760"/>
            <a:ext cx="2880320" cy="792088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Налоговые доходы</a:t>
            </a:r>
            <a:endParaRPr lang="ru-RU" sz="1400" dirty="0"/>
          </a:p>
        </p:txBody>
      </p:sp>
      <p:sp>
        <p:nvSpPr>
          <p:cNvPr id="6" name="Лента лицом вверх 5"/>
          <p:cNvSpPr/>
          <p:nvPr/>
        </p:nvSpPr>
        <p:spPr>
          <a:xfrm>
            <a:off x="3203848" y="1268760"/>
            <a:ext cx="2880320" cy="792088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Неналоговые доходы</a:t>
            </a:r>
            <a:endParaRPr lang="ru-RU" sz="1400" dirty="0"/>
          </a:p>
        </p:txBody>
      </p:sp>
      <p:sp>
        <p:nvSpPr>
          <p:cNvPr id="7" name="Лента лицом вверх 6"/>
          <p:cNvSpPr/>
          <p:nvPr/>
        </p:nvSpPr>
        <p:spPr>
          <a:xfrm>
            <a:off x="6263680" y="1268760"/>
            <a:ext cx="2880320" cy="792088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Безвозмездные поступления</a:t>
            </a:r>
            <a:endParaRPr lang="ru-RU" sz="1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51504" y="2492896"/>
            <a:ext cx="1948288" cy="2592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Поступления от уплаты федеральных, региональных и местных налогов и сборов, предусмотренных Российской Федерации</a:t>
            </a:r>
            <a:endParaRPr lang="ru-RU" sz="16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419872" y="2500854"/>
            <a:ext cx="2448272" cy="2592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Поступления от уплаты иных платежей и сборов, установленных </a:t>
            </a:r>
            <a:r>
              <a:rPr lang="ru-RU" sz="1600" dirty="0"/>
              <a:t>законодательством Российской Федерации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16216" y="2204864"/>
            <a:ext cx="2448272" cy="44644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Поступления от других бюджетов бюджетной системы Российской Федерации (межбюджетные трансферты в виде дотаций, субсидий и субвенций). Поступления от организаций и граждан (кроме налоговых и неналоговых доходов)</a:t>
            </a:r>
            <a:endParaRPr lang="ru-RU" sz="1600" dirty="0"/>
          </a:p>
        </p:txBody>
      </p:sp>
      <p:cxnSp>
        <p:nvCxnSpPr>
          <p:cNvPr id="11" name="Прямая со стрелкой 10"/>
          <p:cNvCxnSpPr>
            <a:stCxn id="4" idx="2"/>
          </p:cNvCxnSpPr>
          <p:nvPr/>
        </p:nvCxnSpPr>
        <p:spPr>
          <a:xfrm>
            <a:off x="1730407" y="1928831"/>
            <a:ext cx="0" cy="6360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643586" y="1886827"/>
            <a:ext cx="0" cy="6360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10" idx="0"/>
          </p:cNvCxnSpPr>
          <p:nvPr/>
        </p:nvCxnSpPr>
        <p:spPr>
          <a:xfrm>
            <a:off x="7740352" y="1892777"/>
            <a:ext cx="0" cy="3120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13"/>
          <p:cNvGrpSpPr/>
          <p:nvPr/>
        </p:nvGrpSpPr>
        <p:grpSpPr>
          <a:xfrm>
            <a:off x="956686" y="90090"/>
            <a:ext cx="8246333" cy="824521"/>
            <a:chOff x="648429" y="104958"/>
            <a:chExt cx="8246333" cy="824521"/>
          </a:xfrm>
        </p:grpSpPr>
        <p:pic>
          <p:nvPicPr>
            <p:cNvPr id="15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6" name="Прямая соединительная линия 15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9833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064" y="139433"/>
            <a:ext cx="8173888" cy="288032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0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Виды доходов бюджета </a:t>
            </a:r>
            <a:r>
              <a:rPr lang="ru-RU" sz="2000" b="1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муниципального </a:t>
            </a:r>
            <a:r>
              <a:rPr lang="ru-RU" sz="20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образования «</a:t>
            </a:r>
            <a:r>
              <a:rPr lang="ru-RU" sz="2000" b="1" dirty="0" err="1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Почепский</a:t>
            </a:r>
            <a:r>
              <a:rPr lang="ru-RU" sz="20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муниципальный </a:t>
            </a:r>
            <a:r>
              <a:rPr lang="ru-RU" sz="20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район»</a:t>
            </a:r>
            <a:r>
              <a:rPr lang="ru-RU" sz="2000" b="1" dirty="0" smtClean="0">
                <a:effectLst>
                  <a:reflection blurRad="6350" endPos="0" dir="5400000" sy="-100000" algn="bl" rotWithShape="0"/>
                </a:effectLst>
              </a:rPr>
              <a:t/>
            </a:r>
            <a:br>
              <a:rPr lang="ru-RU" sz="2000" b="1" dirty="0" smtClean="0">
                <a:effectLst>
                  <a:reflection blurRad="6350" endPos="0" dir="5400000" sy="-100000" algn="bl" rotWithShape="0"/>
                </a:effectLst>
              </a:rPr>
            </a:br>
            <a:endParaRPr lang="ru-RU" sz="2000" b="1" dirty="0">
              <a:effectLst>
                <a:reflection blurRad="6350" endPos="0" dir="5400000" sy="-100000" algn="bl" rotWithShape="0"/>
              </a:effectLst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90247" y="1045449"/>
            <a:ext cx="8853753" cy="5487181"/>
            <a:chOff x="290247" y="548680"/>
            <a:chExt cx="8853753" cy="5487181"/>
          </a:xfrm>
        </p:grpSpPr>
        <p:sp>
          <p:nvSpPr>
            <p:cNvPr id="4" name="Лента лицом вверх 3"/>
            <p:cNvSpPr/>
            <p:nvPr/>
          </p:nvSpPr>
          <p:spPr>
            <a:xfrm>
              <a:off x="290247" y="548680"/>
              <a:ext cx="2880320" cy="792088"/>
            </a:xfrm>
            <a:prstGeom prst="ribbon2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/>
                <a:t>Налоговые доходы</a:t>
              </a:r>
              <a:endParaRPr lang="ru-RU" sz="1400" dirty="0"/>
            </a:p>
          </p:txBody>
        </p:sp>
        <p:sp>
          <p:nvSpPr>
            <p:cNvPr id="6" name="Лента лицом вверх 5"/>
            <p:cNvSpPr/>
            <p:nvPr/>
          </p:nvSpPr>
          <p:spPr>
            <a:xfrm>
              <a:off x="3203848" y="548680"/>
              <a:ext cx="2880320" cy="792088"/>
            </a:xfrm>
            <a:prstGeom prst="ribbon2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/>
                <a:t>Неналоговые доходы</a:t>
              </a:r>
              <a:endParaRPr lang="ru-RU" sz="1400" dirty="0"/>
            </a:p>
          </p:txBody>
        </p:sp>
        <p:sp>
          <p:nvSpPr>
            <p:cNvPr id="7" name="Лента лицом вверх 6"/>
            <p:cNvSpPr/>
            <p:nvPr/>
          </p:nvSpPr>
          <p:spPr>
            <a:xfrm>
              <a:off x="6263680" y="548680"/>
              <a:ext cx="2880320" cy="792088"/>
            </a:xfrm>
            <a:prstGeom prst="ribbon2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/>
                <a:t>Безвозмездные поступления</a:t>
              </a:r>
              <a:endParaRPr lang="ru-RU" sz="1400" dirty="0"/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899593" y="1484784"/>
              <a:ext cx="2016224" cy="432048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Налог </a:t>
              </a:r>
              <a:r>
                <a:rPr lang="ru-RU" sz="1200" b="1" dirty="0"/>
                <a:t>на доходы физических лиц </a:t>
              </a:r>
              <a:endParaRPr lang="ru-RU" sz="1200" dirty="0"/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872953" y="1991544"/>
              <a:ext cx="2016224" cy="429344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Акцизы </a:t>
              </a:r>
              <a:r>
                <a:rPr lang="ru-RU" sz="1200" b="1" dirty="0"/>
                <a:t>на нефтепродукты </a:t>
              </a:r>
              <a:endParaRPr lang="ru-RU" sz="1200" dirty="0"/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872140" y="3140968"/>
              <a:ext cx="2017038" cy="576064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Единый </a:t>
              </a:r>
              <a:r>
                <a:rPr lang="ru-RU" sz="1200" b="1" dirty="0"/>
                <a:t>сельскохозяйственный налог </a:t>
              </a:r>
              <a:endParaRPr lang="ru-RU" sz="1200" dirty="0"/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872139" y="2479576"/>
              <a:ext cx="2012458" cy="576064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Единый </a:t>
              </a:r>
              <a:r>
                <a:rPr lang="ru-RU" sz="1200" b="1" dirty="0"/>
                <a:t>налог на вменный доход </a:t>
              </a:r>
              <a:endParaRPr lang="ru-RU" sz="1200" dirty="0"/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863793" y="3789040"/>
              <a:ext cx="2016224" cy="792088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Налог</a:t>
              </a:r>
              <a:r>
                <a:rPr lang="ru-RU" sz="1200" b="1" dirty="0"/>
                <a:t>, взимаемый в связи с применением патентной системы налогообложения </a:t>
              </a:r>
              <a:endParaRPr lang="ru-RU" sz="1200" dirty="0"/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3707904" y="1484784"/>
              <a:ext cx="1872208" cy="1152128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Доходы </a:t>
              </a:r>
              <a:r>
                <a:rPr lang="ru-RU" sz="1200" b="1" dirty="0"/>
                <a:t>от использования имущества, находящегося в муниципальной собственности </a:t>
              </a:r>
              <a:endParaRPr lang="ru-RU" sz="1200" dirty="0"/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895774" y="5151251"/>
              <a:ext cx="2012458" cy="459432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Прочие </a:t>
              </a:r>
              <a:r>
                <a:rPr lang="ru-RU" sz="1200" b="1" dirty="0"/>
                <a:t>налоговые доходы </a:t>
              </a:r>
              <a:endParaRPr lang="ru-RU" sz="1200" dirty="0"/>
            </a:p>
          </p:txBody>
        </p:sp>
        <p:sp>
          <p:nvSpPr>
            <p:cNvPr id="20" name="Скругленный прямоугольник 19"/>
            <p:cNvSpPr/>
            <p:nvPr/>
          </p:nvSpPr>
          <p:spPr>
            <a:xfrm>
              <a:off x="3707904" y="4581128"/>
              <a:ext cx="1872208" cy="417997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Доходы </a:t>
              </a:r>
              <a:r>
                <a:rPr lang="ru-RU" sz="1200" b="1" dirty="0"/>
                <a:t>от оказания платных услуг </a:t>
              </a:r>
              <a:endParaRPr lang="ru-RU" sz="1200" dirty="0"/>
            </a:p>
          </p:txBody>
        </p:sp>
        <p:sp>
          <p:nvSpPr>
            <p:cNvPr id="21" name="Скругленный прямоугольник 20"/>
            <p:cNvSpPr/>
            <p:nvPr/>
          </p:nvSpPr>
          <p:spPr>
            <a:xfrm>
              <a:off x="894010" y="4658839"/>
              <a:ext cx="2003298" cy="432048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Государственная </a:t>
              </a:r>
              <a:r>
                <a:rPr lang="ru-RU" sz="1200" b="1" dirty="0"/>
                <a:t>пошлина </a:t>
              </a:r>
              <a:endParaRPr lang="ru-RU" sz="1200" dirty="0"/>
            </a:p>
          </p:txBody>
        </p:sp>
        <p:sp>
          <p:nvSpPr>
            <p:cNvPr id="22" name="Скругленный прямоугольник 21"/>
            <p:cNvSpPr/>
            <p:nvPr/>
          </p:nvSpPr>
          <p:spPr>
            <a:xfrm>
              <a:off x="3707904" y="2708920"/>
              <a:ext cx="1872208" cy="929673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Доходы </a:t>
              </a:r>
              <a:r>
                <a:rPr lang="ru-RU" sz="1200" b="1" dirty="0"/>
                <a:t>от продажи имущества, находящегося в муниципальной собственности </a:t>
              </a:r>
              <a:endParaRPr lang="ru-RU" sz="1200" dirty="0"/>
            </a:p>
          </p:txBody>
        </p:sp>
        <p:sp>
          <p:nvSpPr>
            <p:cNvPr id="23" name="Скругленный прямоугольник 22"/>
            <p:cNvSpPr/>
            <p:nvPr/>
          </p:nvSpPr>
          <p:spPr>
            <a:xfrm>
              <a:off x="3707904" y="3717032"/>
              <a:ext cx="1872208" cy="800898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Платежи </a:t>
              </a:r>
              <a:r>
                <a:rPr lang="ru-RU" sz="1200" b="1" dirty="0"/>
                <a:t>за пользование природными ресурсами </a:t>
              </a:r>
              <a:endParaRPr lang="ru-RU" sz="1200" dirty="0"/>
            </a:p>
          </p:txBody>
        </p:sp>
        <p:sp>
          <p:nvSpPr>
            <p:cNvPr id="25" name="Скругленный прямоугольник 24"/>
            <p:cNvSpPr/>
            <p:nvPr/>
          </p:nvSpPr>
          <p:spPr>
            <a:xfrm>
              <a:off x="3707904" y="5085184"/>
              <a:ext cx="1872208" cy="425178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Штрафы, санкции, возмещение ущерба </a:t>
              </a:r>
              <a:endParaRPr lang="ru-RU" sz="1200" dirty="0"/>
            </a:p>
          </p:txBody>
        </p:sp>
        <p:sp>
          <p:nvSpPr>
            <p:cNvPr id="26" name="Скругленный прямоугольник 25"/>
            <p:cNvSpPr/>
            <p:nvPr/>
          </p:nvSpPr>
          <p:spPr>
            <a:xfrm>
              <a:off x="3707904" y="5610683"/>
              <a:ext cx="1872208" cy="425178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Прочие </a:t>
              </a:r>
              <a:r>
                <a:rPr lang="ru-RU" sz="1200" b="1" dirty="0"/>
                <a:t>неналоговые доходы </a:t>
              </a:r>
              <a:endParaRPr lang="ru-RU" sz="1200" dirty="0"/>
            </a:p>
          </p:txBody>
        </p:sp>
        <p:sp>
          <p:nvSpPr>
            <p:cNvPr id="27" name="Скругленный прямоугольник 26"/>
            <p:cNvSpPr/>
            <p:nvPr/>
          </p:nvSpPr>
          <p:spPr>
            <a:xfrm>
              <a:off x="6732240" y="2101803"/>
              <a:ext cx="1872208" cy="417997"/>
            </a:xfrm>
            <a:prstGeom prst="round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Субсидии </a:t>
              </a:r>
              <a:endParaRPr lang="ru-RU" sz="1200" dirty="0"/>
            </a:p>
          </p:txBody>
        </p:sp>
        <p:sp>
          <p:nvSpPr>
            <p:cNvPr id="28" name="Скругленный прямоугольник 27"/>
            <p:cNvSpPr/>
            <p:nvPr/>
          </p:nvSpPr>
          <p:spPr>
            <a:xfrm>
              <a:off x="6713647" y="2846641"/>
              <a:ext cx="1872208" cy="417997"/>
            </a:xfrm>
            <a:prstGeom prst="round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Субвенции </a:t>
              </a:r>
              <a:endParaRPr lang="ru-RU" sz="1200" dirty="0"/>
            </a:p>
          </p:txBody>
        </p:sp>
        <p:sp>
          <p:nvSpPr>
            <p:cNvPr id="29" name="Скругленный прямоугольник 28"/>
            <p:cNvSpPr/>
            <p:nvPr/>
          </p:nvSpPr>
          <p:spPr>
            <a:xfrm>
              <a:off x="6713647" y="3717032"/>
              <a:ext cx="1872208" cy="737502"/>
            </a:xfrm>
            <a:prstGeom prst="round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Иные </a:t>
              </a:r>
              <a:r>
                <a:rPr lang="ru-RU" sz="1200" b="1" dirty="0"/>
                <a:t>межбюджетные трансферты </a:t>
              </a:r>
              <a:endParaRPr lang="ru-RU" sz="1200" dirty="0"/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>
            <a:xfrm>
              <a:off x="539552" y="1340768"/>
              <a:ext cx="0" cy="40401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 стрелкой 33"/>
            <p:cNvCxnSpPr>
              <a:endCxn id="12" idx="1"/>
            </p:cNvCxnSpPr>
            <p:nvPr/>
          </p:nvCxnSpPr>
          <p:spPr>
            <a:xfrm>
              <a:off x="539552" y="1700808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 стрелкой 34"/>
            <p:cNvCxnSpPr/>
            <p:nvPr/>
          </p:nvCxnSpPr>
          <p:spPr>
            <a:xfrm>
              <a:off x="539552" y="2206216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 стрелкой 35"/>
            <p:cNvCxnSpPr/>
            <p:nvPr/>
          </p:nvCxnSpPr>
          <p:spPr>
            <a:xfrm>
              <a:off x="512912" y="2767608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 стрелкой 36"/>
            <p:cNvCxnSpPr/>
            <p:nvPr/>
          </p:nvCxnSpPr>
          <p:spPr>
            <a:xfrm>
              <a:off x="539551" y="3429000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 стрелкой 37"/>
            <p:cNvCxnSpPr/>
            <p:nvPr/>
          </p:nvCxnSpPr>
          <p:spPr>
            <a:xfrm>
              <a:off x="539551" y="4185084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 стрелкой 38"/>
            <p:cNvCxnSpPr/>
            <p:nvPr/>
          </p:nvCxnSpPr>
          <p:spPr>
            <a:xfrm>
              <a:off x="539552" y="4874863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 стрелкой 39"/>
            <p:cNvCxnSpPr/>
            <p:nvPr/>
          </p:nvCxnSpPr>
          <p:spPr>
            <a:xfrm>
              <a:off x="539551" y="5377397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>
              <a:off x="3347864" y="1333922"/>
              <a:ext cx="0" cy="44893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 стрелкой 44"/>
            <p:cNvCxnSpPr/>
            <p:nvPr/>
          </p:nvCxnSpPr>
          <p:spPr>
            <a:xfrm>
              <a:off x="3347864" y="2068809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 стрелкой 45"/>
            <p:cNvCxnSpPr/>
            <p:nvPr/>
          </p:nvCxnSpPr>
          <p:spPr>
            <a:xfrm>
              <a:off x="3347864" y="3173756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/>
            <p:cNvCxnSpPr/>
            <p:nvPr/>
          </p:nvCxnSpPr>
          <p:spPr>
            <a:xfrm>
              <a:off x="3347863" y="4112726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 стрелкой 47"/>
            <p:cNvCxnSpPr/>
            <p:nvPr/>
          </p:nvCxnSpPr>
          <p:spPr>
            <a:xfrm>
              <a:off x="3347864" y="4790126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/>
            <p:nvPr/>
          </p:nvCxnSpPr>
          <p:spPr>
            <a:xfrm>
              <a:off x="3333692" y="5297773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 стрелкой 49"/>
            <p:cNvCxnSpPr/>
            <p:nvPr/>
          </p:nvCxnSpPr>
          <p:spPr>
            <a:xfrm>
              <a:off x="3347864" y="5823272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flipH="1">
              <a:off x="6372199" y="1333922"/>
              <a:ext cx="1" cy="275186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 стрелкой 52"/>
            <p:cNvCxnSpPr/>
            <p:nvPr/>
          </p:nvCxnSpPr>
          <p:spPr>
            <a:xfrm>
              <a:off x="6372199" y="1707833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 стрелкой 53"/>
            <p:cNvCxnSpPr/>
            <p:nvPr/>
          </p:nvCxnSpPr>
          <p:spPr>
            <a:xfrm>
              <a:off x="6372200" y="2310802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/>
            <p:cNvCxnSpPr/>
            <p:nvPr/>
          </p:nvCxnSpPr>
          <p:spPr>
            <a:xfrm>
              <a:off x="6372199" y="3055639"/>
              <a:ext cx="360042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Скругленный прямоугольник 51"/>
            <p:cNvSpPr/>
            <p:nvPr/>
          </p:nvSpPr>
          <p:spPr>
            <a:xfrm>
              <a:off x="6754079" y="1491809"/>
              <a:ext cx="1872208" cy="417997"/>
            </a:xfrm>
            <a:prstGeom prst="round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Дотации </a:t>
              </a:r>
              <a:endParaRPr lang="ru-RU" sz="1200" dirty="0"/>
            </a:p>
          </p:txBody>
        </p:sp>
        <p:cxnSp>
          <p:nvCxnSpPr>
            <p:cNvPr id="56" name="Прямая со стрелкой 55"/>
            <p:cNvCxnSpPr/>
            <p:nvPr/>
          </p:nvCxnSpPr>
          <p:spPr>
            <a:xfrm>
              <a:off x="6372200" y="4085782"/>
              <a:ext cx="360042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Группа 43"/>
          <p:cNvGrpSpPr/>
          <p:nvPr/>
        </p:nvGrpSpPr>
        <p:grpSpPr>
          <a:xfrm>
            <a:off x="956686" y="351354"/>
            <a:ext cx="8246333" cy="824521"/>
            <a:chOff x="648429" y="104958"/>
            <a:chExt cx="8246333" cy="824521"/>
          </a:xfrm>
        </p:grpSpPr>
        <p:pic>
          <p:nvPicPr>
            <p:cNvPr id="57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58" name="Прямая соединительная линия 57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072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530301"/>
            <a:ext cx="8712968" cy="1296143"/>
          </a:xfrm>
        </p:spPr>
        <p:txBody>
          <a:bodyPr/>
          <a:lstStyle/>
          <a:p>
            <a:pPr marL="182880" indent="0">
              <a:buNone/>
            </a:pPr>
            <a:r>
              <a:rPr lang="ru-RU" sz="16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Налог </a:t>
            </a:r>
            <a:r>
              <a:rPr lang="ru-RU" sz="1600" b="1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- обязательный, индивидуально безвозмездный платеж, взимаемый с </a:t>
            </a:r>
            <a:r>
              <a:rPr lang="ru-RU" sz="16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/>
            </a:r>
            <a:br>
              <a:rPr lang="ru-RU" sz="16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</a:br>
            <a:r>
              <a:rPr lang="ru-RU" sz="1600" b="1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организаций и физических лиц в форме отчуждения принадлежащих им на праве </a:t>
            </a:r>
            <a:r>
              <a:rPr lang="ru-RU" sz="16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/>
            </a:r>
            <a:br>
              <a:rPr lang="ru-RU" sz="16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</a:br>
            <a:r>
              <a:rPr lang="ru-RU" sz="1600" b="1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собственности, хозяйственного ведения или оперативного управления денежных </a:t>
            </a:r>
            <a:r>
              <a:rPr lang="ru-RU" sz="16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/>
            </a:r>
            <a:br>
              <a:rPr lang="ru-RU" sz="16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</a:br>
            <a:r>
              <a:rPr lang="ru-RU" sz="1600" b="1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средств в целях финансового обеспечения деятельности государства </a:t>
            </a:r>
            <a:r>
              <a:rPr lang="ru-RU" sz="16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/>
            </a:r>
            <a:br>
              <a:rPr lang="ru-RU" sz="16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</a:br>
            <a:r>
              <a:rPr lang="ru-RU" sz="1600" b="1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и (или) муниципальных образований </a:t>
            </a:r>
            <a:endParaRPr lang="ru-RU" sz="1600" dirty="0">
              <a:solidFill>
                <a:schemeClr val="tx1"/>
              </a:solidFill>
              <a:effectLst>
                <a:reflection blurRad="6350" endPos="0" dir="5400000" sy="-100000" algn="bl" rotWithShape="0"/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5536" y="1966932"/>
            <a:ext cx="2160240" cy="49000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ФЕДЕРАЛЬНЫЕ </a:t>
            </a:r>
            <a:endParaRPr lang="ru-RU" sz="16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75856" y="1985540"/>
            <a:ext cx="2160240" cy="49000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РЕГИОНАЛЬНЫЕ</a:t>
            </a:r>
            <a:endParaRPr lang="ru-RU" sz="16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56176" y="1996426"/>
            <a:ext cx="2160240" cy="49000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МЕСТНЫЕ</a:t>
            </a:r>
            <a:endParaRPr lang="ru-RU" sz="16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26310" y="2821172"/>
            <a:ext cx="6958058" cy="432048"/>
          </a:xfrm>
          <a:prstGeom prst="round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Установлены Налоговым кодексом  РФ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8857" y="3347000"/>
            <a:ext cx="2662943" cy="2736304"/>
          </a:xfrm>
          <a:prstGeom prst="round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обязательны к уплате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всей территории РФ,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например: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доходы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физических 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лиц;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налог 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прибыль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организаций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государственная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пошлина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акцизы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водный 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3043814" y="3368772"/>
            <a:ext cx="2620888" cy="3276364"/>
          </a:xfrm>
          <a:prstGeom prst="round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lnSpcReduction="10000"/>
          </a:bodyPr>
          <a:lstStyle/>
          <a:p>
            <a:pPr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законами субъектов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Российской Федерации и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обязательны к уплате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территориях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соответствующих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субъектов РФ,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например: </a:t>
            </a:r>
          </a:p>
          <a:p>
            <a:pPr algn="just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имущество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организаций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транспортный 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патенты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одзаголовок 10"/>
          <p:cNvSpPr txBox="1">
            <a:spLocks/>
          </p:cNvSpPr>
          <p:nvPr/>
        </p:nvSpPr>
        <p:spPr>
          <a:xfrm>
            <a:off x="5823857" y="3368772"/>
            <a:ext cx="3135086" cy="2977615"/>
          </a:xfrm>
          <a:prstGeom prst="roundRect">
            <a:avLst/>
          </a:prstGeom>
          <a:solidFill>
            <a:srgbClr val="92D050"/>
          </a:solidFill>
          <a:ln w="15875" cap="flat" cmpd="sng" algn="ctr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нормативными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правовыми</a:t>
            </a: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актами представительных 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органов муниципальных </a:t>
            </a: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образований и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 к</a:t>
            </a: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уплате на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территориях </a:t>
            </a: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соответствующих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образований,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земельный </a:t>
            </a:r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налог; 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налог </a:t>
            </a:r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имущество 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физических </a:t>
            </a:r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1475656" y="2489596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355976" y="2497318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7236296" y="2519752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/>
          <p:cNvGrpSpPr/>
          <p:nvPr/>
        </p:nvGrpSpPr>
        <p:grpSpPr>
          <a:xfrm>
            <a:off x="956686" y="24774"/>
            <a:ext cx="8246333" cy="824521"/>
            <a:chOff x="648429" y="104958"/>
            <a:chExt cx="8246333" cy="824521"/>
          </a:xfrm>
        </p:grpSpPr>
        <p:pic>
          <p:nvPicPr>
            <p:cNvPr id="1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7" name="Прямая соединительная линия 1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7499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342" y="134210"/>
            <a:ext cx="8229600" cy="360040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Налоги, уплачиваемые гражданином в бюджеты всех уровней</a:t>
            </a:r>
            <a:endParaRPr lang="ru-RU" sz="2000" b="1" dirty="0">
              <a:solidFill>
                <a:schemeClr val="tx1"/>
              </a:solidFill>
              <a:effectLst>
                <a:reflection blurRad="6350" endPos="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548680"/>
            <a:ext cx="4104456" cy="432048"/>
          </a:xfrm>
          <a:prstGeom prst="rect">
            <a:avLst/>
          </a:prstGeom>
          <a:solidFill>
            <a:srgbClr val="CDB0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</a:rPr>
              <a:t>Налог </a:t>
            </a:r>
            <a:r>
              <a:rPr lang="ru-RU" b="1" dirty="0">
                <a:solidFill>
                  <a:schemeClr val="tx1"/>
                </a:solidFill>
              </a:rPr>
              <a:t>на доходы физических лиц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52392" y="548680"/>
            <a:ext cx="4104456" cy="64807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Налог </a:t>
            </a:r>
            <a:r>
              <a:rPr lang="ru-RU" b="1" dirty="0">
                <a:solidFill>
                  <a:schemeClr val="tx1"/>
                </a:solidFill>
              </a:rPr>
              <a:t>на имущество физических лиц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8895" y="4077072"/>
            <a:ext cx="4104456" cy="432048"/>
          </a:xfrm>
          <a:prstGeom prst="rect">
            <a:avLst/>
          </a:prstGeom>
          <a:solidFill>
            <a:srgbClr val="73D0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Земельный </a:t>
            </a:r>
            <a:r>
              <a:rPr lang="ru-RU" b="1" dirty="0">
                <a:solidFill>
                  <a:schemeClr val="tx1"/>
                </a:solidFill>
              </a:rPr>
              <a:t>налог 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84579" y="4077072"/>
            <a:ext cx="410445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Транспортный </a:t>
            </a:r>
            <a:r>
              <a:rPr lang="ru-RU" b="1" dirty="0">
                <a:solidFill>
                  <a:schemeClr val="tx1"/>
                </a:solidFill>
              </a:rPr>
              <a:t>налог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7544" y="970748"/>
            <a:ext cx="3096344" cy="2808312"/>
          </a:xfrm>
          <a:prstGeom prst="roundRect">
            <a:avLst/>
          </a:prstGeom>
          <a:solidFill>
            <a:srgbClr val="CDB0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sz="1400" b="1" dirty="0">
                <a:solidFill>
                  <a:schemeClr val="tx1"/>
                </a:solidFill>
              </a:rPr>
              <a:t>Ставка налога (от вида дохода): </a:t>
            </a:r>
            <a:endParaRPr lang="ru-RU" sz="1400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13% </a:t>
            </a:r>
            <a:r>
              <a:rPr lang="ru-RU" sz="1000" b="1" dirty="0" smtClean="0">
                <a:solidFill>
                  <a:schemeClr val="tx1"/>
                </a:solidFill>
              </a:rPr>
              <a:t> с </a:t>
            </a:r>
            <a:r>
              <a:rPr lang="ru-RU" sz="1000" b="1" dirty="0">
                <a:solidFill>
                  <a:schemeClr val="tx1"/>
                </a:solidFill>
              </a:rPr>
              <a:t>дохода каждого работающего гражданина </a:t>
            </a:r>
            <a:endParaRPr lang="ru-RU" sz="1000" b="1" dirty="0" smtClean="0">
              <a:solidFill>
                <a:schemeClr val="tx1"/>
              </a:solidFill>
            </a:endParaRPr>
          </a:p>
          <a:p>
            <a:r>
              <a:rPr lang="ru-RU" sz="1400" b="1" dirty="0" smtClean="0">
                <a:solidFill>
                  <a:schemeClr val="tx1"/>
                </a:solidFill>
              </a:rPr>
              <a:t>9%, 30%, 35% </a:t>
            </a:r>
            <a:r>
              <a:rPr lang="ru-RU" sz="1000" b="1" dirty="0" smtClean="0">
                <a:solidFill>
                  <a:schemeClr val="tx1"/>
                </a:solidFill>
              </a:rPr>
              <a:t>в </a:t>
            </a:r>
            <a:r>
              <a:rPr lang="ru-RU" sz="1000" b="1" dirty="0">
                <a:solidFill>
                  <a:schemeClr val="tx1"/>
                </a:solidFill>
              </a:rPr>
              <a:t>отдельных случаях </a:t>
            </a:r>
            <a:endParaRPr lang="ru-RU" sz="1000" b="1" dirty="0" smtClean="0">
              <a:solidFill>
                <a:schemeClr val="tx1"/>
              </a:solidFill>
            </a:endParaRPr>
          </a:p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sz="1200" b="1" dirty="0">
                <a:solidFill>
                  <a:schemeClr val="tx1"/>
                </a:solidFill>
              </a:rPr>
              <a:t>Важно! Налоговым кодексом РФ предусмотрены </a:t>
            </a:r>
            <a:endParaRPr lang="ru-RU" sz="1200" dirty="0">
              <a:solidFill>
                <a:schemeClr val="tx1"/>
              </a:solidFill>
            </a:endParaRPr>
          </a:p>
          <a:p>
            <a:r>
              <a:rPr lang="ru-RU" sz="1200" b="1" dirty="0">
                <a:solidFill>
                  <a:schemeClr val="tx1"/>
                </a:solidFill>
              </a:rPr>
              <a:t>налоговые вычеты: </a:t>
            </a:r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стандартные </a:t>
            </a:r>
            <a:r>
              <a:rPr lang="ru-RU" sz="1200" b="1" dirty="0">
                <a:solidFill>
                  <a:schemeClr val="tx1"/>
                </a:solidFill>
              </a:rPr>
              <a:t>(ст. 218 </a:t>
            </a:r>
            <a:r>
              <a:rPr lang="ru-RU" sz="1200" b="1" dirty="0" smtClean="0">
                <a:solidFill>
                  <a:schemeClr val="tx1"/>
                </a:solidFill>
              </a:rPr>
              <a:t>)</a:t>
            </a:r>
          </a:p>
          <a:p>
            <a:r>
              <a:rPr lang="ru-RU" sz="1200" b="1" dirty="0" smtClean="0">
                <a:solidFill>
                  <a:schemeClr val="tx1"/>
                </a:solidFill>
              </a:rPr>
              <a:t>социальные </a:t>
            </a:r>
            <a:r>
              <a:rPr lang="ru-RU" sz="1200" b="1" dirty="0">
                <a:solidFill>
                  <a:schemeClr val="tx1"/>
                </a:solidFill>
              </a:rPr>
              <a:t>(ст. 219 ) имущественные (ст. 220 ) профессиональные (ст. 221 ) </a:t>
            </a:r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прочие </a:t>
            </a:r>
            <a:r>
              <a:rPr lang="ru-RU" sz="1200" b="1" dirty="0">
                <a:solidFill>
                  <a:schemeClr val="tx1"/>
                </a:solidFill>
              </a:rPr>
              <a:t>(ст. 220.1)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1520" y="4581128"/>
            <a:ext cx="4104456" cy="201622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Ставка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налога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 зависимости от вида участка): </a:t>
            </a:r>
            <a:endParaRPr lang="ru-RU" sz="1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0,3% </a:t>
            </a:r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жилищным фондом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личного подсобного и дачного хозяйства, садоводства и огородничества сельскохозяйственного назначения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обеспечения обороны, безопасности таможенных нужд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1,5 % </a:t>
            </a:r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прочие земельные участки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Важно</a:t>
            </a:r>
            <a:r>
              <a:rPr lang="ru-RU" sz="1200" b="1" dirty="0">
                <a:solidFill>
                  <a:schemeClr val="tx1"/>
                </a:solidFill>
              </a:rPr>
              <a:t>! Срок уплаты земельного налога физическими лицами - не позднее 1 декабря, следующего за истекшим налоговым периодом</a:t>
            </a:r>
            <a:r>
              <a:rPr lang="ru-RU" sz="1200" b="1" dirty="0"/>
              <a:t>. 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52392" y="1219595"/>
            <a:ext cx="3096344" cy="255946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sz="1200" b="1" dirty="0">
                <a:solidFill>
                  <a:schemeClr val="tx1"/>
                </a:solidFill>
              </a:rPr>
              <a:t>Ставка налога (в зависимости от кадастровой стоимости объекта налогообложения): </a:t>
            </a:r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dirty="0" smtClean="0">
                <a:solidFill>
                  <a:schemeClr val="tx1"/>
                </a:solidFill>
              </a:rPr>
              <a:t>0,1 % до </a:t>
            </a:r>
            <a:r>
              <a:rPr lang="ru-RU" sz="1200" dirty="0">
                <a:solidFill>
                  <a:schemeClr val="tx1"/>
                </a:solidFill>
              </a:rPr>
              <a:t>2 </a:t>
            </a:r>
            <a:r>
              <a:rPr lang="ru-RU" sz="1200" dirty="0" smtClean="0">
                <a:solidFill>
                  <a:schemeClr val="tx1"/>
                </a:solidFill>
              </a:rPr>
              <a:t>500 </a:t>
            </a:r>
            <a:r>
              <a:rPr lang="ru-RU" sz="1200" dirty="0" err="1">
                <a:solidFill>
                  <a:schemeClr val="tx1"/>
                </a:solidFill>
              </a:rPr>
              <a:t>тыс.руб</a:t>
            </a:r>
            <a:r>
              <a:rPr lang="ru-RU" sz="1200" dirty="0">
                <a:solidFill>
                  <a:schemeClr val="tx1"/>
                </a:solidFill>
              </a:rPr>
              <a:t>. </a:t>
            </a:r>
            <a:endParaRPr lang="ru-RU" sz="1200" dirty="0" smtClean="0">
              <a:solidFill>
                <a:schemeClr val="tx1"/>
              </a:solidFill>
            </a:endParaRPr>
          </a:p>
          <a:p>
            <a:r>
              <a:rPr lang="ru-RU" sz="1200" dirty="0" smtClean="0">
                <a:solidFill>
                  <a:schemeClr val="tx1"/>
                </a:solidFill>
              </a:rPr>
              <a:t>0,2 % свыше 2,5 </a:t>
            </a:r>
            <a:r>
              <a:rPr lang="ru-RU" sz="1200" dirty="0" err="1" smtClean="0">
                <a:solidFill>
                  <a:schemeClr val="tx1"/>
                </a:solidFill>
              </a:rPr>
              <a:t>млн.руб</a:t>
            </a:r>
            <a:r>
              <a:rPr lang="ru-RU" sz="1200" dirty="0" smtClean="0">
                <a:solidFill>
                  <a:schemeClr val="tx1"/>
                </a:solidFill>
              </a:rPr>
              <a:t>. до 5,0 </a:t>
            </a:r>
            <a:r>
              <a:rPr lang="ru-RU" sz="1200" dirty="0" err="1" smtClean="0">
                <a:solidFill>
                  <a:schemeClr val="tx1"/>
                </a:solidFill>
              </a:rPr>
              <a:t>млн.руб</a:t>
            </a:r>
            <a:r>
              <a:rPr lang="ru-RU" sz="1200" dirty="0" smtClean="0">
                <a:solidFill>
                  <a:schemeClr val="tx1"/>
                </a:solidFill>
              </a:rPr>
              <a:t>.</a:t>
            </a:r>
            <a:endParaRPr lang="ru-RU" sz="1200" dirty="0">
              <a:solidFill>
                <a:schemeClr val="tx1"/>
              </a:solidFill>
            </a:endParaRPr>
          </a:p>
          <a:p>
            <a:r>
              <a:rPr lang="ru-RU" sz="1200" dirty="0" smtClean="0">
                <a:solidFill>
                  <a:schemeClr val="tx1"/>
                </a:solidFill>
              </a:rPr>
              <a:t>0,3 % свыше 5,0 </a:t>
            </a:r>
            <a:r>
              <a:rPr lang="ru-RU" sz="1200" dirty="0" err="1" smtClean="0">
                <a:solidFill>
                  <a:schemeClr val="tx1"/>
                </a:solidFill>
              </a:rPr>
              <a:t>млн.руб</a:t>
            </a:r>
            <a:r>
              <a:rPr lang="ru-RU" sz="12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1200" dirty="0" smtClean="0">
                <a:solidFill>
                  <a:schemeClr val="tx1"/>
                </a:solidFill>
              </a:rPr>
              <a:t>   2 % свыше 300млн.руб. от кадастровой                    </a:t>
            </a:r>
          </a:p>
          <a:p>
            <a:r>
              <a:rPr lang="ru-RU" sz="1200" dirty="0" smtClean="0">
                <a:solidFill>
                  <a:schemeClr val="tx1"/>
                </a:solidFill>
              </a:rPr>
              <a:t>          стоимости объекта             </a:t>
            </a:r>
          </a:p>
          <a:p>
            <a:r>
              <a:rPr lang="ru-RU" sz="1200" b="1" dirty="0" smtClean="0">
                <a:solidFill>
                  <a:schemeClr val="tx1"/>
                </a:solidFill>
              </a:rPr>
              <a:t>Важно</a:t>
            </a:r>
            <a:r>
              <a:rPr lang="ru-RU" sz="1200" b="1" dirty="0">
                <a:solidFill>
                  <a:schemeClr val="tx1"/>
                </a:solidFill>
              </a:rPr>
              <a:t>! Срок уплаты налога - не позднее 1 декабря, следующего за истекшим налоговым периодом. 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52392" y="4581128"/>
            <a:ext cx="4104456" cy="201622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Ставка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налога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dirty="0" smtClean="0">
                <a:solidFill>
                  <a:schemeClr val="tx1"/>
                </a:solidFill>
              </a:rPr>
              <a:t>(</a:t>
            </a:r>
            <a:r>
              <a:rPr lang="ru-RU" sz="1000" b="1" dirty="0">
                <a:solidFill>
                  <a:schemeClr val="tx1"/>
                </a:solidFill>
              </a:rPr>
              <a:t>за каждую лошадиную силу, руб.): </a:t>
            </a:r>
            <a:endParaRPr lang="ru-RU" sz="1000" b="1" dirty="0" smtClean="0">
              <a:solidFill>
                <a:schemeClr val="tx1"/>
              </a:solidFill>
            </a:endParaRPr>
          </a:p>
          <a:p>
            <a:r>
              <a:rPr lang="ru-RU" sz="1000" b="1" dirty="0" smtClean="0">
                <a:solidFill>
                  <a:schemeClr val="tx1"/>
                </a:solidFill>
              </a:rPr>
              <a:t>от 7 руб. до 100 руб. легковые </a:t>
            </a:r>
            <a:r>
              <a:rPr lang="ru-RU" sz="1000" b="1" dirty="0">
                <a:solidFill>
                  <a:schemeClr val="tx1"/>
                </a:solidFill>
              </a:rPr>
              <a:t>автомобили </a:t>
            </a:r>
            <a:endParaRPr lang="ru-RU" sz="1000" dirty="0">
              <a:solidFill>
                <a:schemeClr val="tx1"/>
              </a:solidFill>
            </a:endParaRP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4 </a:t>
            </a:r>
            <a:r>
              <a:rPr lang="ru-RU" sz="1000" b="1" dirty="0">
                <a:solidFill>
                  <a:schemeClr val="tx1"/>
                </a:solidFill>
              </a:rPr>
              <a:t>руб. до </a:t>
            </a:r>
            <a:r>
              <a:rPr lang="ru-RU" sz="1000" b="1" dirty="0" smtClean="0">
                <a:solidFill>
                  <a:schemeClr val="tx1"/>
                </a:solidFill>
              </a:rPr>
              <a:t>50 </a:t>
            </a:r>
            <a:r>
              <a:rPr lang="ru-RU" sz="1000" b="1" dirty="0">
                <a:solidFill>
                  <a:schemeClr val="tx1"/>
                </a:solidFill>
              </a:rPr>
              <a:t>руб</a:t>
            </a:r>
            <a:r>
              <a:rPr lang="ru-RU" sz="1000" b="1" dirty="0" smtClean="0">
                <a:solidFill>
                  <a:schemeClr val="tx1"/>
                </a:solidFill>
              </a:rPr>
              <a:t>.  мотоциклы </a:t>
            </a:r>
            <a:r>
              <a:rPr lang="ru-RU" sz="1000" b="1" dirty="0">
                <a:solidFill>
                  <a:schemeClr val="tx1"/>
                </a:solidFill>
              </a:rPr>
              <a:t>и </a:t>
            </a:r>
            <a:r>
              <a:rPr lang="ru-RU" sz="1000" b="1" dirty="0" smtClean="0">
                <a:solidFill>
                  <a:schemeClr val="tx1"/>
                </a:solidFill>
              </a:rPr>
              <a:t>мотороллеры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40 </a:t>
            </a:r>
            <a:r>
              <a:rPr lang="ru-RU" sz="1000" b="1" dirty="0">
                <a:solidFill>
                  <a:schemeClr val="tx1"/>
                </a:solidFill>
              </a:rPr>
              <a:t>руб. до </a:t>
            </a:r>
            <a:r>
              <a:rPr lang="ru-RU" sz="1000" b="1" dirty="0" smtClean="0">
                <a:solidFill>
                  <a:schemeClr val="tx1"/>
                </a:solidFill>
              </a:rPr>
              <a:t>60 </a:t>
            </a:r>
            <a:r>
              <a:rPr lang="ru-RU" sz="1000" b="1" dirty="0">
                <a:solidFill>
                  <a:schemeClr val="tx1"/>
                </a:solidFill>
              </a:rPr>
              <a:t>руб</a:t>
            </a:r>
            <a:r>
              <a:rPr lang="ru-RU" sz="1000" b="1" dirty="0" smtClean="0">
                <a:solidFill>
                  <a:schemeClr val="tx1"/>
                </a:solidFill>
              </a:rPr>
              <a:t>. автобусы 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15 </a:t>
            </a:r>
            <a:r>
              <a:rPr lang="ru-RU" sz="1000" b="1" dirty="0">
                <a:solidFill>
                  <a:schemeClr val="tx1"/>
                </a:solidFill>
              </a:rPr>
              <a:t>руб. до 60 руб</a:t>
            </a:r>
            <a:r>
              <a:rPr lang="ru-RU" sz="1000" b="1" dirty="0" smtClean="0">
                <a:solidFill>
                  <a:schemeClr val="tx1"/>
                </a:solidFill>
              </a:rPr>
              <a:t>. грузовые </a:t>
            </a:r>
            <a:r>
              <a:rPr lang="ru-RU" sz="1000" b="1" dirty="0">
                <a:solidFill>
                  <a:schemeClr val="tx1"/>
                </a:solidFill>
              </a:rPr>
              <a:t>автомобили </a:t>
            </a:r>
            <a:endParaRPr lang="ru-RU" sz="1000" b="1" dirty="0" smtClean="0">
              <a:solidFill>
                <a:schemeClr val="tx1"/>
              </a:solidFill>
            </a:endParaRP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20 </a:t>
            </a:r>
            <a:r>
              <a:rPr lang="ru-RU" sz="1000" b="1" dirty="0">
                <a:solidFill>
                  <a:schemeClr val="tx1"/>
                </a:solidFill>
              </a:rPr>
              <a:t>руб. до </a:t>
            </a:r>
            <a:r>
              <a:rPr lang="ru-RU" sz="1000" b="1" dirty="0" smtClean="0">
                <a:solidFill>
                  <a:schemeClr val="tx1"/>
                </a:solidFill>
              </a:rPr>
              <a:t>500 руб. прочие </a:t>
            </a:r>
            <a:r>
              <a:rPr lang="ru-RU" sz="1000" b="1" dirty="0">
                <a:solidFill>
                  <a:schemeClr val="tx1"/>
                </a:solidFill>
              </a:rPr>
              <a:t>транспортные </a:t>
            </a:r>
            <a:r>
              <a:rPr lang="ru-RU" sz="1000" b="1" dirty="0" smtClean="0">
                <a:solidFill>
                  <a:schemeClr val="tx1"/>
                </a:solidFill>
              </a:rPr>
              <a:t>средства</a:t>
            </a:r>
          </a:p>
          <a:p>
            <a:endParaRPr lang="ru-RU" sz="1000" b="1" dirty="0">
              <a:solidFill>
                <a:schemeClr val="tx1"/>
              </a:solidFill>
            </a:endParaRPr>
          </a:p>
          <a:p>
            <a:r>
              <a:rPr lang="ru-RU" sz="1000" b="1" dirty="0" smtClean="0">
                <a:solidFill>
                  <a:schemeClr val="tx1"/>
                </a:solidFill>
              </a:rPr>
              <a:t>Важно</a:t>
            </a:r>
            <a:r>
              <a:rPr lang="ru-RU" sz="1000" b="1" dirty="0">
                <a:solidFill>
                  <a:schemeClr val="tx1"/>
                </a:solidFill>
              </a:rPr>
              <a:t>! Срок уплаты транспортного налога физическими лицами - не позднее 1 декабря, следующего за истекшим налоговым периодом.</a:t>
            </a:r>
            <a:r>
              <a:rPr lang="ru-RU" sz="1000" b="1" dirty="0" smtClean="0">
                <a:solidFill>
                  <a:schemeClr val="tx1"/>
                </a:solidFill>
              </a:rPr>
              <a:t> </a:t>
            </a:r>
            <a:endParaRPr lang="ru-RU" sz="1000" dirty="0">
              <a:solidFill>
                <a:schemeClr val="tx1"/>
              </a:solidFill>
            </a:endParaRPr>
          </a:p>
          <a:p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956686" y="100976"/>
            <a:ext cx="8246333" cy="824521"/>
            <a:chOff x="648429" y="104958"/>
            <a:chExt cx="8246333" cy="824521"/>
          </a:xfrm>
        </p:grpSpPr>
        <p:pic>
          <p:nvPicPr>
            <p:cNvPr id="14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5" name="Прямая соединительная линия 14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0515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17815"/>
            <a:ext cx="8686799" cy="6600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34400" cy="1249362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ru-RU" dirty="0" smtClean="0">
                <a:effectLst>
                  <a:reflection blurRad="6350" endPos="0" dir="5400000" sy="-100000" algn="bl" rotWithShape="0"/>
                </a:effectLst>
              </a:rPr>
              <a:t>Доходы районного бюджета</a:t>
            </a:r>
          </a:p>
        </p:txBody>
      </p:sp>
      <p:graphicFrame>
        <p:nvGraphicFramePr>
          <p:cNvPr id="2" name="Объект 2"/>
          <p:cNvGraphicFramePr>
            <a:graphicFrameLocks noGrp="1" noChangeAspect="1"/>
          </p:cNvGraphicFramePr>
          <p:nvPr>
            <p:ph sz="quarter" idx="14"/>
            <p:extLst/>
          </p:nvPr>
        </p:nvGraphicFramePr>
        <p:xfrm>
          <a:off x="533400" y="1541585"/>
          <a:ext cx="8153400" cy="4792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629" name="Прямоугольник 1"/>
          <p:cNvSpPr>
            <a:spLocks noChangeArrowheads="1"/>
          </p:cNvSpPr>
          <p:nvPr/>
        </p:nvSpPr>
        <p:spPr bwMode="auto">
          <a:xfrm>
            <a:off x="7391400" y="1130666"/>
            <a:ext cx="1905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/>
              <a:t>(в </a:t>
            </a:r>
            <a:r>
              <a:rPr lang="ru-RU" sz="1400" dirty="0" err="1" smtClean="0"/>
              <a:t>тыс.рублей</a:t>
            </a:r>
            <a:r>
              <a:rPr lang="ru-RU" dirty="0" smtClean="0"/>
              <a:t>)</a:t>
            </a:r>
            <a:endParaRPr lang="ru-RU" dirty="0"/>
          </a:p>
        </p:txBody>
      </p:sp>
      <p:graphicFrame>
        <p:nvGraphicFramePr>
          <p:cNvPr id="6" name="Объект 2"/>
          <p:cNvGraphicFramePr>
            <a:graphicFrameLocks noGrp="1" noChangeAspect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798960011"/>
              </p:ext>
            </p:extLst>
          </p:nvPr>
        </p:nvGraphicFramePr>
        <p:xfrm>
          <a:off x="956686" y="794864"/>
          <a:ext cx="7391401" cy="5824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7" name="Группа 6"/>
          <p:cNvGrpSpPr/>
          <p:nvPr/>
        </p:nvGrpSpPr>
        <p:grpSpPr>
          <a:xfrm>
            <a:off x="956686" y="-29656"/>
            <a:ext cx="8246333" cy="824521"/>
            <a:chOff x="648429" y="104958"/>
            <a:chExt cx="8246333" cy="824521"/>
          </a:xfrm>
        </p:grpSpPr>
        <p:pic>
          <p:nvPicPr>
            <p:cNvPr id="8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9" name="Прямая соединительная линия 8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9414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5350"/>
            <a:ext cx="8229600" cy="476672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Структура доходов районного бюджета, </a:t>
            </a:r>
            <a:r>
              <a:rPr lang="ru-RU" sz="2400" b="1" dirty="0" err="1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тыс.руб</a:t>
            </a: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.</a:t>
            </a:r>
            <a:endParaRPr lang="ru-RU" sz="2400" b="1" dirty="0">
              <a:solidFill>
                <a:schemeClr val="tx1"/>
              </a:solidFill>
              <a:effectLst>
                <a:reflection blurRad="6350" endPos="0" dir="5400000" sy="-100000" algn="bl" rotWithShape="0"/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857545270"/>
              </p:ext>
            </p:extLst>
          </p:nvPr>
        </p:nvGraphicFramePr>
        <p:xfrm>
          <a:off x="251520" y="548680"/>
          <a:ext cx="8496941" cy="612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7329"/>
                <a:gridCol w="991023"/>
                <a:gridCol w="906468"/>
                <a:gridCol w="821724"/>
                <a:gridCol w="936104"/>
                <a:gridCol w="864096"/>
                <a:gridCol w="936104"/>
                <a:gridCol w="864093"/>
              </a:tblGrid>
              <a:tr h="55925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Наименование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Оценка 2020г.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Прогноз на 2021 год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err="1" smtClean="0"/>
                        <a:t>Стр-ра</a:t>
                      </a:r>
                      <a:r>
                        <a:rPr lang="ru-RU" sz="1300" dirty="0" smtClean="0"/>
                        <a:t> доходов, %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Прогноз на 2022</a:t>
                      </a:r>
                    </a:p>
                    <a:p>
                      <a:pPr algn="ctr"/>
                      <a:r>
                        <a:rPr lang="ru-RU" sz="1300" dirty="0" smtClean="0"/>
                        <a:t> год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err="1" smtClean="0"/>
                        <a:t>Стр-ра</a:t>
                      </a:r>
                      <a:r>
                        <a:rPr lang="ru-RU" sz="1300" dirty="0" smtClean="0"/>
                        <a:t> доходов, %</a:t>
                      </a:r>
                    </a:p>
                    <a:p>
                      <a:pPr algn="ctr"/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Прогноз на 2023год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err="1" smtClean="0"/>
                        <a:t>Стр-ра</a:t>
                      </a:r>
                      <a:r>
                        <a:rPr lang="ru-RU" sz="1300" dirty="0" smtClean="0"/>
                        <a:t> доходов, %</a:t>
                      </a:r>
                    </a:p>
                    <a:p>
                      <a:pPr algn="ctr"/>
                      <a:endParaRPr lang="ru-RU" sz="1300" dirty="0"/>
                    </a:p>
                  </a:txBody>
                  <a:tcPr/>
                </a:tc>
              </a:tr>
              <a:tr h="232838"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Налоговые доходы, (всего)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152 991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161 552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18,4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168 732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25,2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210 146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30,9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243056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Налоги на доходы (НДФЛ)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128 490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135 829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15,5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144 992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21,6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185 920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27,3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22841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Акцизы на нефтепродукты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8 458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11 350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11 959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12 049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400248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Налоги на совокупный доход (ЕНВД, с/х, патенты)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13 817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12 219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9 617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10 003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120184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Прочие налоги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2 226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2 154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2 164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2 174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236384"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Неналоговые доходы, (всего) 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14 717,9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11 008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9 742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9 773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488216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Доходы от использования имущества, </a:t>
                      </a:r>
                    </a:p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находящегося в муниципальной </a:t>
                      </a:r>
                    </a:p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собственности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9 478</a:t>
                      </a:r>
                    </a:p>
                    <a:p>
                      <a:pPr algn="r"/>
                      <a:endParaRPr lang="ru-RU" sz="1400" dirty="0" smtClean="0"/>
                    </a:p>
                    <a:p>
                      <a:pPr algn="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7 585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6 655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6 659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400248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Прочие неналоговые доходы (доходы от оказания платных услуг, </a:t>
                      </a:r>
                      <a:r>
                        <a:rPr lang="ru-RU" sz="12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штраф.санкции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плата за негативное воздействие на окружающую среду)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5 239,9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3 423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3 087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smtClean="0"/>
                        <a:t>2 934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166256"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Безвозмездные поступления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562623,9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705190,9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80,3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491376,8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73,4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460441,3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67,7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166256"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ВСЕГО ДОХОДОВ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730332,8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877750,9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100,0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669850,8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680360,3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Palatino Linotype" pitchFamily="18" charset="0"/>
                        </a:rPr>
                        <a:t>100,0</a:t>
                      </a:r>
                      <a:endParaRPr lang="ru-RU" sz="1200" dirty="0">
                        <a:latin typeface="Palatino Linotype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5" name="Группа 4"/>
          <p:cNvGrpSpPr/>
          <p:nvPr/>
        </p:nvGrpSpPr>
        <p:grpSpPr>
          <a:xfrm>
            <a:off x="956686" y="46546"/>
            <a:ext cx="8246333" cy="824521"/>
            <a:chOff x="648429" y="104958"/>
            <a:chExt cx="8246333" cy="824521"/>
          </a:xfrm>
        </p:grpSpPr>
        <p:pic>
          <p:nvPicPr>
            <p:cNvPr id="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0531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ÐÐÐ Ð¢Ð - Ð¡Ð¥ÐÐÐ ÐÐÐ§ÐÐÐ¡ÐÐÐÐ Ð ÐÐÐÐÐ"/>
          <p:cNvPicPr/>
          <p:nvPr/>
        </p:nvPicPr>
        <p:blipFill rotWithShape="1">
          <a:blip r:embed="rId2" cstate="print"/>
          <a:srcRect t="5123"/>
          <a:stretch/>
        </p:blipFill>
        <p:spPr bwMode="auto">
          <a:xfrm>
            <a:off x="375614" y="1026458"/>
            <a:ext cx="2834312" cy="35193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133724" y="824903"/>
            <a:ext cx="4635657" cy="58785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/>
                <a:latin typeface="Arial" pitchFamily="34" charset="0"/>
                <a:cs typeface="Arial" pitchFamily="34" charset="0"/>
              </a:rPr>
              <a:t>Площадь </a:t>
            </a:r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района</a:t>
            </a:r>
          </a:p>
          <a:p>
            <a:pPr algn="ctr"/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 - </a:t>
            </a:r>
            <a:r>
              <a:rPr lang="ru-RU" sz="2800" b="1" dirty="0" smtClean="0">
                <a:ln/>
                <a:latin typeface="Arial" pitchFamily="34" charset="0"/>
                <a:cs typeface="Arial" pitchFamily="34" charset="0"/>
              </a:rPr>
              <a:t>1887</a:t>
            </a:r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 кв. км - </a:t>
            </a:r>
          </a:p>
          <a:p>
            <a:pPr algn="ctr"/>
            <a:r>
              <a:rPr lang="ru-RU" sz="2000" i="1" dirty="0" smtClean="0">
                <a:ln/>
                <a:latin typeface="Arial" pitchFamily="34" charset="0"/>
                <a:cs typeface="Arial" pitchFamily="34" charset="0"/>
              </a:rPr>
              <a:t>2 место из районов по площади </a:t>
            </a:r>
            <a:endParaRPr lang="ru-RU" sz="2400" i="1" dirty="0" smtClean="0">
              <a:ln/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>
                <a:ln/>
                <a:latin typeface="Arial" pitchFamily="34" charset="0"/>
                <a:cs typeface="Arial" pitchFamily="34" charset="0"/>
              </a:rPr>
              <a:t>243</a:t>
            </a:r>
            <a:r>
              <a:rPr lang="ru-RU" sz="2800" b="1" dirty="0">
                <a:ln/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n/>
                <a:latin typeface="Arial" pitchFamily="34" charset="0"/>
                <a:cs typeface="Arial" pitchFamily="34" charset="0"/>
              </a:rPr>
              <a:t>населенных </a:t>
            </a:r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пункта -               </a:t>
            </a:r>
            <a:r>
              <a:rPr lang="ru-RU" sz="2000" i="1" dirty="0" smtClean="0">
                <a:ln/>
                <a:latin typeface="Arial" pitchFamily="34" charset="0"/>
                <a:cs typeface="Arial" pitchFamily="34" charset="0"/>
              </a:rPr>
              <a:t>1 место  из районов                                по количеству населенных пунктов</a:t>
            </a:r>
          </a:p>
          <a:p>
            <a:pPr algn="ctr"/>
            <a:endParaRPr lang="ru-RU" sz="2400" b="1" dirty="0">
              <a:ln/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Население района </a:t>
            </a:r>
          </a:p>
          <a:p>
            <a:pPr marL="342900" indent="-342900" algn="ctr">
              <a:buFontTx/>
              <a:buChar char="-"/>
            </a:pPr>
            <a:r>
              <a:rPr lang="ru-RU" sz="3600" b="1" dirty="0" smtClean="0">
                <a:ln/>
                <a:latin typeface="Arial" pitchFamily="34" charset="0"/>
                <a:cs typeface="Arial" pitchFamily="34" charset="0"/>
              </a:rPr>
              <a:t>37 542</a:t>
            </a:r>
            <a:r>
              <a:rPr lang="ru-RU" sz="2800" b="1" dirty="0" smtClean="0">
                <a:ln/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человека:</a:t>
            </a:r>
          </a:p>
          <a:p>
            <a:pPr algn="ctr"/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Городское -16 779 человек</a:t>
            </a:r>
          </a:p>
          <a:p>
            <a:pPr algn="ctr"/>
            <a:r>
              <a:rPr lang="ru-RU" sz="2400" b="1" dirty="0">
                <a:ln/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Сельское - 20 763 человек</a:t>
            </a:r>
          </a:p>
          <a:p>
            <a:pPr marL="342900" indent="-342900" algn="ctr">
              <a:buFontTx/>
              <a:buChar char="-"/>
            </a:pPr>
            <a:endParaRPr lang="ru-RU" sz="2400" b="1" dirty="0" smtClean="0">
              <a:ln/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Состав района –</a:t>
            </a:r>
          </a:p>
          <a:p>
            <a:pPr algn="ctr"/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2 </a:t>
            </a:r>
            <a:r>
              <a:rPr lang="ru-RU" sz="2400" b="1" dirty="0">
                <a:ln/>
                <a:latin typeface="Arial" pitchFamily="34" charset="0"/>
                <a:cs typeface="Arial" pitchFamily="34" charset="0"/>
              </a:rPr>
              <a:t>городских и </a:t>
            </a:r>
          </a:p>
          <a:p>
            <a:pPr algn="ctr"/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14 </a:t>
            </a:r>
            <a:r>
              <a:rPr lang="ru-RU" sz="2400" b="1" dirty="0">
                <a:ln/>
                <a:latin typeface="Arial" pitchFamily="34" charset="0"/>
                <a:cs typeface="Arial" pitchFamily="34" charset="0"/>
              </a:rPr>
              <a:t>сельских </a:t>
            </a:r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поселений</a:t>
            </a:r>
            <a:endParaRPr lang="ru-RU" sz="2400" b="1" dirty="0">
              <a:ln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267419" y="187325"/>
            <a:ext cx="8627344" cy="1243024"/>
            <a:chOff x="267419" y="187325"/>
            <a:chExt cx="8627344" cy="1243024"/>
          </a:xfrm>
        </p:grpSpPr>
        <p:pic>
          <p:nvPicPr>
            <p:cNvPr id="11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6675" y="187325"/>
              <a:ext cx="1208088" cy="12430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2" name="Прямая соединительная линия 11"/>
            <p:cNvCxnSpPr/>
            <p:nvPr/>
          </p:nvCxnSpPr>
          <p:spPr>
            <a:xfrm flipH="1">
              <a:off x="267419" y="822027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5642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276431891"/>
              </p:ext>
            </p:extLst>
          </p:nvPr>
        </p:nvGraphicFramePr>
        <p:xfrm>
          <a:off x="107504" y="836712"/>
          <a:ext cx="9036496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6" name="Группа 5"/>
          <p:cNvGrpSpPr/>
          <p:nvPr/>
        </p:nvGrpSpPr>
        <p:grpSpPr>
          <a:xfrm>
            <a:off x="956686" y="209836"/>
            <a:ext cx="8246333" cy="824521"/>
            <a:chOff x="648429" y="104958"/>
            <a:chExt cx="8246333" cy="824521"/>
          </a:xfrm>
        </p:grpSpPr>
        <p:pic>
          <p:nvPicPr>
            <p:cNvPr id="7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ffectLst>
              <a:reflection stA="40000" endPos="65000" dist="508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Прямая соединительная линия 7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92696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400" b="1" spc="1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Структура</a:t>
            </a: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 налоговых доходов районного бюджета на 2021 год, тыс. руб.</a:t>
            </a:r>
            <a:endParaRPr lang="ru-RU" sz="2400" b="1" dirty="0">
              <a:solidFill>
                <a:schemeClr val="tx1"/>
              </a:solidFill>
              <a:effectLst>
                <a:reflection blurRad="6350" endPos="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065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956686" y="198950"/>
            <a:ext cx="8246333" cy="824521"/>
            <a:chOff x="648429" y="104958"/>
            <a:chExt cx="8246333" cy="824521"/>
          </a:xfrm>
        </p:grpSpPr>
        <p:pic>
          <p:nvPicPr>
            <p:cNvPr id="7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Прямая соединительная линия 7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object 10"/>
          <p:cNvSpPr/>
          <p:nvPr/>
        </p:nvSpPr>
        <p:spPr>
          <a:xfrm>
            <a:off x="683568" y="0"/>
            <a:ext cx="6840760" cy="10527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МЕЖБЮДЖЕТНЫЕ   ОТНОШЕНИЯ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348880"/>
            <a:ext cx="2483768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Выноска-облако 13"/>
          <p:cNvSpPr/>
          <p:nvPr/>
        </p:nvSpPr>
        <p:spPr>
          <a:xfrm>
            <a:off x="899592" y="980728"/>
            <a:ext cx="1512168" cy="1080120"/>
          </a:xfrm>
          <a:prstGeom prst="cloudCallout">
            <a:avLst/>
          </a:prstGeom>
          <a:gradFill flip="none" rotWithShape="1">
            <a:gsLst>
              <a:gs pos="0">
                <a:srgbClr val="CCECFF">
                  <a:shade val="30000"/>
                  <a:satMod val="115000"/>
                </a:srgbClr>
              </a:gs>
              <a:gs pos="50000">
                <a:srgbClr val="CCECFF">
                  <a:shade val="67500"/>
                  <a:satMod val="115000"/>
                </a:srgbClr>
              </a:gs>
              <a:gs pos="100000">
                <a:srgbClr val="CCECFF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solidFill>
              <a:srgbClr val="33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115616" y="1196752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000099"/>
                </a:solidFill>
                <a:latin typeface="Book Antiqua" pitchFamily="18" charset="0"/>
              </a:rPr>
              <a:t>Нужна помощь?</a:t>
            </a:r>
            <a:endParaRPr lang="ru-RU" sz="1400" b="1" i="1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16" name="Загнутый угол 15"/>
          <p:cNvSpPr/>
          <p:nvPr/>
        </p:nvSpPr>
        <p:spPr>
          <a:xfrm>
            <a:off x="2771800" y="1196752"/>
            <a:ext cx="6264696" cy="2520280"/>
          </a:xfrm>
          <a:prstGeom prst="foldedCorner">
            <a:avLst/>
          </a:prstGeom>
          <a:gradFill flip="none" rotWithShape="1">
            <a:gsLst>
              <a:gs pos="0">
                <a:srgbClr val="CCECFF">
                  <a:shade val="30000"/>
                  <a:satMod val="115000"/>
                </a:srgbClr>
              </a:gs>
              <a:gs pos="50000">
                <a:srgbClr val="CCECFF">
                  <a:shade val="67500"/>
                  <a:satMod val="115000"/>
                </a:srgbClr>
              </a:gs>
              <a:gs pos="100000">
                <a:srgbClr val="CCECFF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9050">
            <a:solidFill>
              <a:srgbClr val="3366FF"/>
            </a:solidFill>
          </a:ln>
          <a:effectLst>
            <a:outerShdw blurRad="50800" dist="50800" dir="5400000" algn="ctr" rotWithShape="0">
              <a:schemeClr val="bg2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/>
          </a:p>
          <a:p>
            <a:pPr algn="just"/>
            <a:r>
              <a:rPr lang="ru-RU" b="1" u="sng" dirty="0" smtClean="0">
                <a:solidFill>
                  <a:srgbClr val="000099"/>
                </a:solidFill>
                <a:latin typeface="Bookman Old Style" pitchFamily="18" charset="0"/>
              </a:rPr>
              <a:t>Межбюджетные отношения</a:t>
            </a:r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— взаимоотношения между федеральными органами государственной власти, органами государственной власти субъектов Российской Федерации, органами местного самоуправления по вопросам регулирования бюджетных правоотношений, организации и осуществления бюджетного процесса. </a:t>
            </a:r>
            <a:endParaRPr lang="ru-RU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7" name="Загнутый угол 16"/>
          <p:cNvSpPr/>
          <p:nvPr/>
        </p:nvSpPr>
        <p:spPr>
          <a:xfrm>
            <a:off x="2771800" y="4077072"/>
            <a:ext cx="6264696" cy="1872208"/>
          </a:xfrm>
          <a:prstGeom prst="foldedCorner">
            <a:avLst/>
          </a:prstGeom>
          <a:gradFill flip="none" rotWithShape="1">
            <a:gsLst>
              <a:gs pos="0">
                <a:srgbClr val="CCECFF">
                  <a:shade val="30000"/>
                  <a:satMod val="115000"/>
                </a:srgbClr>
              </a:gs>
              <a:gs pos="50000">
                <a:srgbClr val="CCECFF">
                  <a:shade val="67500"/>
                  <a:satMod val="115000"/>
                </a:srgbClr>
              </a:gs>
              <a:gs pos="100000">
                <a:srgbClr val="CCECFF">
                  <a:shade val="100000"/>
                  <a:satMod val="115000"/>
                </a:srgbClr>
              </a:gs>
            </a:gsLst>
            <a:lin ang="13500000" scaled="1"/>
            <a:tileRect/>
          </a:gradFill>
          <a:ln w="19050">
            <a:solidFill>
              <a:srgbClr val="3366FF"/>
            </a:solidFill>
          </a:ln>
          <a:effectLst>
            <a:outerShdw blurRad="50800" dist="50800" dir="5400000" algn="ctr" rotWithShape="0">
              <a:schemeClr val="bg2">
                <a:lumMod val="40000"/>
                <a:lumOff val="6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/>
          </a:p>
          <a:p>
            <a:pPr algn="just"/>
            <a:r>
              <a:rPr lang="ru-RU" b="1" u="sng" dirty="0" smtClean="0">
                <a:solidFill>
                  <a:srgbClr val="000099"/>
                </a:solidFill>
                <a:latin typeface="Bookman Old Style" pitchFamily="18" charset="0"/>
              </a:rPr>
              <a:t>Межбюджетные трансферты 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— средства, предоставляемые одним бюджетом бюджетной системы Российской Федерации другому бюджету бюджетной системы Российской Федерации. </a:t>
            </a:r>
            <a:endParaRPr lang="ru-RU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8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67544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2020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69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956686" y="198950"/>
            <a:ext cx="8246333" cy="824521"/>
            <a:chOff x="648429" y="104958"/>
            <a:chExt cx="8246333" cy="824521"/>
          </a:xfrm>
        </p:grpSpPr>
        <p:pic>
          <p:nvPicPr>
            <p:cNvPr id="7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Прямая соединительная линия 7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5" name="Содержимое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8809318"/>
              </p:ext>
            </p:extLst>
          </p:nvPr>
        </p:nvGraphicFramePr>
        <p:xfrm>
          <a:off x="454307" y="980728"/>
          <a:ext cx="8291512" cy="55438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object 10"/>
          <p:cNvSpPr/>
          <p:nvPr/>
        </p:nvSpPr>
        <p:spPr>
          <a:xfrm>
            <a:off x="742587" y="0"/>
            <a:ext cx="6840760" cy="105273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ВИДЫ   МЕЖБЮДЖЕТНЫХ  ТРАНСФЕРТОВ</a:t>
            </a:r>
          </a:p>
        </p:txBody>
      </p:sp>
      <p:sp>
        <p:nvSpPr>
          <p:cNvPr id="10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526563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2020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1" name="Рисунок 10" descr="мбт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413337" y="872750"/>
            <a:ext cx="1730663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19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001" y="104867"/>
            <a:ext cx="8229600" cy="476672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Безвозмездные поступления в бюджет </a:t>
            </a:r>
            <a:r>
              <a:rPr lang="ru-RU" sz="2400" b="1" dirty="0" err="1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Почепского</a:t>
            </a: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 </a:t>
            </a:r>
            <a:r>
              <a:rPr lang="ru-RU" sz="2400" b="1" dirty="0">
                <a:effectLst>
                  <a:reflection blurRad="6350" endPos="0" dir="5400000" sy="-100000" algn="bl" rotWithShape="0"/>
                </a:effectLst>
              </a:rPr>
              <a:t>муниципального </a:t>
            </a:r>
            <a:r>
              <a:rPr lang="ru-RU" sz="2400" b="1" dirty="0" smtClean="0">
                <a:effectLst>
                  <a:reflection blurRad="6350" endPos="0" dir="5400000" sy="-100000" algn="bl" rotWithShape="0"/>
                </a:effectLst>
              </a:rPr>
              <a:t>района Брянской области, тыс. руб.</a:t>
            </a:r>
            <a:endParaRPr lang="ru-RU" sz="2400" b="1" dirty="0">
              <a:effectLst>
                <a:reflection blurRad="6350" endPos="0" dir="5400000" sy="-100000" algn="bl" rotWithShape="0"/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983991159"/>
              </p:ext>
            </p:extLst>
          </p:nvPr>
        </p:nvGraphicFramePr>
        <p:xfrm>
          <a:off x="251520" y="1124744"/>
          <a:ext cx="8640959" cy="5125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555"/>
                <a:gridCol w="1219276"/>
                <a:gridCol w="1219276"/>
                <a:gridCol w="1272288"/>
                <a:gridCol w="1272288"/>
                <a:gridCol w="1219276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Наименование показателя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2020год (</a:t>
                      </a:r>
                      <a:r>
                        <a:rPr lang="ru-RU" sz="1400" dirty="0" err="1" smtClean="0"/>
                        <a:t>первон</a:t>
                      </a:r>
                      <a:r>
                        <a:rPr lang="ru-RU" sz="1400" dirty="0" smtClean="0"/>
                        <a:t>. утв.)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2021 год проект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2021 год</a:t>
                      </a:r>
                      <a:r>
                        <a:rPr lang="ru-RU" sz="1400" baseline="0" dirty="0" smtClean="0"/>
                        <a:t> к оценке 2020 года, %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2022год проект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2023 год проект</a:t>
                      </a:r>
                      <a:endParaRPr lang="ru-RU" sz="1400" dirty="0"/>
                    </a:p>
                  </a:txBody>
                  <a:tcPr/>
                </a:tc>
              </a:tr>
              <a:tr h="232838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latin typeface="+mn-lt"/>
                        </a:rPr>
                        <a:t>БЕЗВОЗМЕЗДНЫЕ ПОСТУПЛЕНИЯ</a:t>
                      </a:r>
                      <a:endParaRPr lang="ru-RU" sz="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632 007,3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705 190,9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111,6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491 376,8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460 441,3</a:t>
                      </a:r>
                      <a:endParaRPr lang="ru-RU" sz="1000" dirty="0"/>
                    </a:p>
                  </a:txBody>
                  <a:tcPr/>
                </a:tc>
              </a:tr>
              <a:tr h="264638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latin typeface="+mn-lt"/>
                        </a:rPr>
                        <a:t>БЕЗВОЗМЕЗДНЫЕ ПОСТУПЛЕНИЯ ОТ ДРУГИХ</a:t>
                      </a:r>
                      <a:r>
                        <a:rPr lang="ru-RU" sz="800" b="1" baseline="0" dirty="0" smtClean="0">
                          <a:latin typeface="+mn-lt"/>
                        </a:rPr>
                        <a:t> БЮДЖЕТОВ БЮДЖЕТНОЙ СИСТЕМЫ РФ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632 007,3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705 190,9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111,6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491 376,8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460 441,3</a:t>
                      </a:r>
                      <a:endParaRPr lang="ru-RU" sz="1000" dirty="0"/>
                    </a:p>
                  </a:txBody>
                  <a:tcPr/>
                </a:tc>
              </a:tr>
              <a:tr h="228416">
                <a:tc>
                  <a:txBody>
                    <a:bodyPr/>
                    <a:lstStyle/>
                    <a:p>
                      <a:pPr algn="r"/>
                      <a:r>
                        <a:rPr lang="ru-RU" sz="800" i="1" dirty="0" smtClean="0">
                          <a:latin typeface="+mn-lt"/>
                        </a:rPr>
                        <a:t>доля в общем объёме безвозмездных поступлений,</a:t>
                      </a:r>
                      <a:r>
                        <a:rPr lang="ru-RU" sz="800" i="1" baseline="0" dirty="0" smtClean="0">
                          <a:latin typeface="+mn-lt"/>
                        </a:rPr>
                        <a:t> %</a:t>
                      </a:r>
                      <a:endParaRPr lang="ru-RU" sz="800" i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100,0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100,0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100,0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100,0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100,0</a:t>
                      </a:r>
                      <a:endParaRPr lang="ru-RU" sz="1000" dirty="0"/>
                    </a:p>
                  </a:txBody>
                  <a:tcPr/>
                </a:tc>
              </a:tr>
              <a:tr h="400248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+mn-lt"/>
                        </a:rPr>
                        <a:t>ДОТАЦИИ БЮДЖЕТАМ МУНИЦИПАЛЬНЫМ</a:t>
                      </a:r>
                      <a:r>
                        <a:rPr lang="ru-RU" sz="800" baseline="0" dirty="0" smtClean="0">
                          <a:latin typeface="+mn-lt"/>
                        </a:rPr>
                        <a:t> ОБРАЗОВАНИЙ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119 556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115 239,5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103 726,0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32 105,0</a:t>
                      </a:r>
                      <a:endParaRPr lang="ru-RU" sz="1000" dirty="0"/>
                    </a:p>
                  </a:txBody>
                  <a:tcPr/>
                </a:tc>
              </a:tr>
              <a:tr h="201758">
                <a:tc>
                  <a:txBody>
                    <a:bodyPr/>
                    <a:lstStyle/>
                    <a:p>
                      <a:pPr algn="r"/>
                      <a:r>
                        <a:rPr lang="ru-RU" sz="800" i="1" dirty="0" smtClean="0">
                          <a:latin typeface="+mn-lt"/>
                        </a:rPr>
                        <a:t>доля, %</a:t>
                      </a:r>
                      <a:endParaRPr lang="ru-RU" sz="800" i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18,9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16,3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21,2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7,0</a:t>
                      </a:r>
                      <a:endParaRPr lang="ru-RU" sz="1000" dirty="0"/>
                    </a:p>
                  </a:txBody>
                  <a:tcPr/>
                </a:tc>
              </a:tr>
              <a:tr h="1201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+mn-lt"/>
                        </a:rPr>
                        <a:t>ДОТАЦИИ БЮДЖЕТАМ МУНИЦИПАЛЬНЫХ</a:t>
                      </a:r>
                      <a:r>
                        <a:rPr lang="ru-RU" sz="800" baseline="0" dirty="0" smtClean="0">
                          <a:latin typeface="+mn-lt"/>
                        </a:rPr>
                        <a:t> РАЙОНОВ НА ВЫРАВНИВАНИЕ БЮДЖЕТНОЙ ОБЕСПЕЧЕННОСТИ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102 412,0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103 256,0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101,0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103 726,0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32 105,0</a:t>
                      </a:r>
                      <a:endParaRPr lang="ru-RU" sz="1000" dirty="0"/>
                    </a:p>
                  </a:txBody>
                  <a:tcPr/>
                </a:tc>
              </a:tr>
              <a:tr h="2363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+mn-lt"/>
                        </a:rPr>
                        <a:t>ДОТАЦИИ БЮДЖЕТАМ МУНИЦИПАЛЬНЫХ</a:t>
                      </a:r>
                      <a:r>
                        <a:rPr lang="ru-RU" sz="800" baseline="0" dirty="0" smtClean="0">
                          <a:latin typeface="+mn-lt"/>
                        </a:rPr>
                        <a:t> РАЙОНОВ НА ПОДДЕРЖКУ МЕР ПО ОБЕСПЕЧЕНИЮ СБАЛАНСИРОВАННОСТИ БЮДЖЕТОВ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17 144,0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19 983,5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117,6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0</a:t>
                      </a:r>
                      <a:endParaRPr lang="ru-RU" sz="1000" dirty="0"/>
                    </a:p>
                  </a:txBody>
                  <a:tcPr/>
                </a:tc>
              </a:tr>
              <a:tr h="4882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+mn-lt"/>
                        </a:rPr>
                        <a:t>СУБСИДИИ БЮДЖЕТАМ МУНИЦИПАЛЬНЫМ</a:t>
                      </a:r>
                      <a:r>
                        <a:rPr lang="ru-RU" sz="800" baseline="0" dirty="0" smtClean="0">
                          <a:latin typeface="+mn-lt"/>
                        </a:rPr>
                        <a:t> ОБРАЗОВАНИЙ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137 754,1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227 367,8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164,5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42 416,4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72 052,1</a:t>
                      </a:r>
                      <a:endParaRPr lang="ru-RU" sz="1000" dirty="0"/>
                    </a:p>
                  </a:txBody>
                  <a:tcPr/>
                </a:tc>
              </a:tr>
              <a:tr h="193374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i="1" dirty="0" smtClean="0">
                          <a:latin typeface="+mn-lt"/>
                        </a:rPr>
                        <a:t>доля, %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21,8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32,2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8,6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15,7</a:t>
                      </a:r>
                      <a:endParaRPr lang="ru-RU" sz="1000" dirty="0"/>
                    </a:p>
                  </a:txBody>
                  <a:tcPr/>
                </a:tc>
              </a:tr>
              <a:tr h="1662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+mn-lt"/>
                        </a:rPr>
                        <a:t>СУБВЕНЦИИ БЮДЖЕТАМ МУНИЦИПАЛЬНЫМ</a:t>
                      </a:r>
                      <a:r>
                        <a:rPr lang="ru-RU" sz="800" baseline="0" dirty="0" smtClean="0">
                          <a:latin typeface="+mn-lt"/>
                        </a:rPr>
                        <a:t> ОБРАЗОВАНИЙ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361 683,0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345 938,8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95,6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345 023,4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345 136,3</a:t>
                      </a:r>
                      <a:endParaRPr lang="ru-RU" sz="1000" dirty="0"/>
                    </a:p>
                  </a:txBody>
                  <a:tcPr/>
                </a:tc>
              </a:tr>
              <a:tr h="16625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i="1" dirty="0" smtClean="0">
                          <a:latin typeface="+mn-lt"/>
                        </a:rPr>
                        <a:t>доля, %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57,2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49,1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70,3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75,0</a:t>
                      </a:r>
                      <a:endParaRPr lang="ru-RU" sz="1000" dirty="0"/>
                    </a:p>
                  </a:txBody>
                  <a:tcPr/>
                </a:tc>
              </a:tr>
              <a:tr h="166256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ИНЫЕ МЕЖБЮДЖЕТНЫЕ ТРАНСФЕРТЫ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13 015,2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16 644,8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130,8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211,0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11 147,9</a:t>
                      </a:r>
                      <a:endParaRPr lang="ru-RU" sz="1000" dirty="0"/>
                    </a:p>
                  </a:txBody>
                  <a:tcPr/>
                </a:tc>
              </a:tr>
              <a:tr h="16625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i="1" dirty="0" smtClean="0">
                          <a:latin typeface="+mn-lt"/>
                        </a:rPr>
                        <a:t>доля, %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2,1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2,4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0,04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2,4</a:t>
                      </a:r>
                      <a:endParaRPr lang="ru-RU" sz="1000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5" name="Группа 4"/>
          <p:cNvGrpSpPr/>
          <p:nvPr/>
        </p:nvGrpSpPr>
        <p:grpSpPr>
          <a:xfrm>
            <a:off x="956686" y="481986"/>
            <a:ext cx="8246333" cy="824521"/>
            <a:chOff x="648429" y="104958"/>
            <a:chExt cx="8246333" cy="824521"/>
          </a:xfrm>
        </p:grpSpPr>
        <p:pic>
          <p:nvPicPr>
            <p:cNvPr id="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2187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3848">
            <a:off x="385102" y="2440903"/>
            <a:ext cx="3174494" cy="2603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>
          <a:xfrm>
            <a:off x="171120" y="10880"/>
            <a:ext cx="8686800" cy="838200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Расходы районного бюджета</a:t>
            </a:r>
          </a:p>
        </p:txBody>
      </p:sp>
      <p:graphicFrame>
        <p:nvGraphicFramePr>
          <p:cNvPr id="2" name="Объект 2"/>
          <p:cNvGraphicFramePr>
            <a:graphicFrameLocks noGrp="1" noChangeAspect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4153249397"/>
              </p:ext>
            </p:extLst>
          </p:nvPr>
        </p:nvGraphicFramePr>
        <p:xfrm>
          <a:off x="2446620" y="1422399"/>
          <a:ext cx="6756399" cy="4640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654" name="Прямоугольник 1"/>
          <p:cNvSpPr>
            <a:spLocks noChangeArrowheads="1"/>
          </p:cNvSpPr>
          <p:nvPr/>
        </p:nvSpPr>
        <p:spPr bwMode="auto">
          <a:xfrm rot="-5400000">
            <a:off x="2133600" y="3035300"/>
            <a:ext cx="15652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/>
              <a:t>(в тыс.рублей)</a:t>
            </a:r>
          </a:p>
        </p:txBody>
      </p:sp>
      <p:graphicFrame>
        <p:nvGraphicFramePr>
          <p:cNvPr id="6" name="Объект 2"/>
          <p:cNvGraphicFramePr>
            <a:graphicFrameLocks noGrp="1" noChangeAspect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426816651"/>
              </p:ext>
            </p:extLst>
          </p:nvPr>
        </p:nvGraphicFramePr>
        <p:xfrm>
          <a:off x="2489200" y="1899808"/>
          <a:ext cx="63246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7" name="Группа 6"/>
          <p:cNvGrpSpPr/>
          <p:nvPr/>
        </p:nvGrpSpPr>
        <p:grpSpPr>
          <a:xfrm>
            <a:off x="956686" y="579952"/>
            <a:ext cx="8246333" cy="824521"/>
            <a:chOff x="648429" y="104958"/>
            <a:chExt cx="8246333" cy="824521"/>
          </a:xfrm>
        </p:grpSpPr>
        <p:pic>
          <p:nvPicPr>
            <p:cNvPr id="8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9" name="Прямая соединительная линия 8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6160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14288343"/>
              </p:ext>
            </p:extLst>
          </p:nvPr>
        </p:nvGraphicFramePr>
        <p:xfrm>
          <a:off x="179512" y="770754"/>
          <a:ext cx="8856984" cy="60872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object 10"/>
          <p:cNvSpPr/>
          <p:nvPr/>
        </p:nvSpPr>
        <p:spPr>
          <a:xfrm>
            <a:off x="467544" y="-60793"/>
            <a:ext cx="8676456" cy="10527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НАПРАВЛЕНИЯ   РАСХОДОВАНИЯ   БЮДЖЕТНЫХ  СРЕДСТВ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956686" y="358494"/>
            <a:ext cx="8246333" cy="824521"/>
            <a:chOff x="648429" y="104958"/>
            <a:chExt cx="8246333" cy="824521"/>
          </a:xfrm>
        </p:grpSpPr>
        <p:pic>
          <p:nvPicPr>
            <p:cNvPr id="8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9" name="Прямая соединительная линия 8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5290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87016" y="0"/>
            <a:ext cx="8856984" cy="971420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Расходы бюджета </a:t>
            </a:r>
            <a:r>
              <a:rPr lang="ru-RU" sz="2400" b="1" dirty="0" err="1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Почепского</a:t>
            </a: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 муниципального района Брянской области по разделам  бюджетной классификации, тыс. руб.</a:t>
            </a:r>
            <a:endParaRPr lang="ru-RU" sz="2400" b="1" dirty="0">
              <a:solidFill>
                <a:schemeClr val="tx1"/>
              </a:solidFill>
              <a:effectLst>
                <a:reflection blurRad="6350" endPos="0" dir="5400000" sy="-100000" algn="bl" rotWithShape="0"/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1724637"/>
              </p:ext>
            </p:extLst>
          </p:nvPr>
        </p:nvGraphicFramePr>
        <p:xfrm>
          <a:off x="323528" y="1268760"/>
          <a:ext cx="8496943" cy="53359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40309"/>
                <a:gridCol w="362392"/>
                <a:gridCol w="929202"/>
                <a:gridCol w="929202"/>
                <a:gridCol w="927727"/>
                <a:gridCol w="1008111"/>
              </a:tblGrid>
              <a:tr h="2226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Документ, учреждение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Разд.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2020 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2021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год проект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2022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год проект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2023 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год проект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</a:tr>
              <a:tr h="65364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Общегосударственные вопросы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0100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44489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43762,1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48947,4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50830,8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</a:tr>
              <a:tr h="65364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Функционирование высшего должностного лица субъекта Российской Федерации и муниципального образования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0102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355,9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366,0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366,0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366,0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</a:tr>
              <a:tr h="56516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Функционирование законодательных (представительных) органов государственной власти и представительных органов муниципальных образований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0103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610,9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498,1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485,1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460,1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87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Функционирование Правительства Российской Федерации, высших исполнительных органов государственной власти субъектов Российской Федерации, местных администраций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0104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28359,1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27543,9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26216,8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24241,1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126072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Судебная система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0105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13,3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18,3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134,6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7,5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9533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Обеспечение деятельности финансовых, налоговых и таможенных органов и органов финансового (финансово-бюджетного) надзора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0106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8437,3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8694,5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8797,9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8384,0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Обеспечение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 проведения выборов и референдумов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0107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66,4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Резервные фонды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0111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50,0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общегосударственные вопросы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0113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6596,1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6591,5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12896,9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17322,0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Национальная оборона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0200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1599,6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1599,0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1615,0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1676,8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Мобилизационная и вневойсковая подготовка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0203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1599,6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1599,0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1615,0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1676,8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Национальная безопасность и правоохранительная деятельность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0300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4791,2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3423,3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3018,1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2977,7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Защита населения и территории от чрезвычайных ситуаций природного и техногенного характера, гражданская оборона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0309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4791,2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3423,3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3018,1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2977,7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Обеспечение пожарной безопасности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0310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национальной безопасности и правоохранительной деятельности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0314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Национальная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экономика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0400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23353,4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21252,8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20285,7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16833,1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235786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Общеэкономические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  вопросы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0401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Palatino Linotype" pitchFamily="18" charset="0"/>
                          <a:cs typeface="Arial Cyr" pitchFamily="34" charset="0"/>
                        </a:rPr>
                        <a:t>100</a:t>
                      </a:r>
                      <a:endParaRPr lang="ru-RU" sz="1000" b="0" dirty="0"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100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-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-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Сельское хозяйство и рыболовство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0405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130,9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87,6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70,1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70,1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Транспорт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0408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5191,2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5191,2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5103,4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-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Дорожное хозяйство (дорожные фонды)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0409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14841,8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15065,7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14703,9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16404,7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национальной экономики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0412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3090,0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408,3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358,3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-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Жилищно-коммунальное хозяйство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0500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11709,7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13737,7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31628,1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29762,0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Жилищное хозяйство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0501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233,9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236,0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62,0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62,0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Коммунальное хозяйство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0502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11475,8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5982,4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-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-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</a:tbl>
          </a:graphicData>
        </a:graphic>
      </p:graphicFrame>
      <p:pic>
        <p:nvPicPr>
          <p:cNvPr id="7" name="Picture 3" descr="C:\Users\Аддмин\Desktop\през\ви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3750" y="347940"/>
            <a:ext cx="801347" cy="82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75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2797196"/>
              </p:ext>
            </p:extLst>
          </p:nvPr>
        </p:nvGraphicFramePr>
        <p:xfrm>
          <a:off x="323528" y="950023"/>
          <a:ext cx="8496943" cy="40516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40309"/>
                <a:gridCol w="362392"/>
                <a:gridCol w="929202"/>
                <a:gridCol w="929202"/>
                <a:gridCol w="829320"/>
                <a:gridCol w="1106518"/>
              </a:tblGrid>
              <a:tr h="15535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Другие вопросы в области жилищно-коммунального хозяйства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0505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7519,3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31566,1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29700,0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15535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Охрана окружающей среды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0600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100,0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3120,0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-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-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15535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Другие вопросы в области охраны окружающей среды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0605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100,0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3120,0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-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-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15535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Образование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0700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552569,5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529887,0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445093,3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429421,9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u="none" strike="noStrike" dirty="0">
                          <a:effectLst/>
                        </a:rPr>
                        <a:t>  Дошкольное образование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u="none" strike="noStrike">
                          <a:effectLst/>
                        </a:rPr>
                        <a:t>0701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204927,6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213021,6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125341,7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121559,5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u="none" strike="noStrike" dirty="0">
                          <a:effectLst/>
                        </a:rPr>
                        <a:t>  Общее образование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u="none" strike="noStrike">
                          <a:effectLst/>
                        </a:rPr>
                        <a:t>0702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270951,4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23653,4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239001,3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227958,0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Дополнительное образование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0703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Palatino Linotype" pitchFamily="18" charset="0"/>
                          <a:cs typeface="Arial Cyr" pitchFamily="34" charset="0"/>
                        </a:rPr>
                        <a:t>19198,4</a:t>
                      </a:r>
                      <a:endParaRPr lang="ru-RU" sz="1000" b="0" dirty="0"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19414,5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19305,3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19191,4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170656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u="none" strike="noStrike" dirty="0">
                          <a:effectLst/>
                        </a:rPr>
                        <a:t>  Молодежная политика и оздоровление детей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u="none" strike="noStrike">
                          <a:effectLst/>
                        </a:rPr>
                        <a:t>0707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914,1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1277,0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1277,0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1199,5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образования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0709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56578,1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60642,5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60167,9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59513,4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Культура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и кинематография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0800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58719,3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55787,7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55012,8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86855,7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Культура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0801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42557,8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39354,9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38660,7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71010,2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Кинематография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0802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3958,3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3386,2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3385,8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2992,8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культуры, кинематографии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0804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12203,2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13046,5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12966,4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12852,7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Социальная политика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1000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54069,9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50630,0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50337,9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48516,1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Пенсионное обеспечение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1001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3199,5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3476,2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3598,6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1598,6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Социальное обеспечение населения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1003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27,0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88,0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108,0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108,0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</a:rPr>
                        <a:t>  Охрана семьи и детства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1004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48408,3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44363,0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44003,6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44113,7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социальной политики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1006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2435,2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2702,7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2627,7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2695,7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Физическая культура и спорт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1100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219729,2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145728,9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12163,5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11737,3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Физическая культура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1101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12829,9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12270,9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12163,5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11737,3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Массовый спорт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1102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206899,3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133457,9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-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-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Межбюджетные трансферты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1400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14444,5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8822,4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1749,0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1749,0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Дотации на выравнивание бюджетной обеспеченности субъектов Российской Федерации и муниципальных образований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1401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1610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1749,0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1749,0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1749,0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Иные дотации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1402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7834,5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7073,4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-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-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14844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Прочие межбюджетные трансферты общего характера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1403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5000,0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-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-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-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</a:tbl>
          </a:graphicData>
        </a:graphic>
      </p:graphicFrame>
      <p:grpSp>
        <p:nvGrpSpPr>
          <p:cNvPr id="5" name="Группа 4"/>
          <p:cNvGrpSpPr/>
          <p:nvPr/>
        </p:nvGrpSpPr>
        <p:grpSpPr>
          <a:xfrm>
            <a:off x="897667" y="0"/>
            <a:ext cx="8246333" cy="824521"/>
            <a:chOff x="648429" y="104958"/>
            <a:chExt cx="8246333" cy="824521"/>
          </a:xfrm>
        </p:grpSpPr>
        <p:pic>
          <p:nvPicPr>
            <p:cNvPr id="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9024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0"/>
          <p:cNvSpPr/>
          <p:nvPr/>
        </p:nvSpPr>
        <p:spPr>
          <a:xfrm>
            <a:off x="305780" y="0"/>
            <a:ext cx="8532440" cy="11247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19050">
            <a:noFill/>
          </a:ln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88640"/>
            <a:ext cx="77768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 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ИНФОРМАЦИЯ  О  ДОХОДАХ  И  РАСХОДАХ  НА  ДУШУ  НАСЕЛЕНИЯ  2021 год  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2" y="980728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0099"/>
                </a:solidFill>
                <a:latin typeface="Bookman Old Style" pitchFamily="18" charset="0"/>
              </a:rPr>
              <a:t>              </a:t>
            </a:r>
            <a:endParaRPr lang="ru-RU" sz="2000" b="1" dirty="0">
              <a:solidFill>
                <a:srgbClr val="3333FF"/>
              </a:solidFill>
              <a:latin typeface="Bookman Old Style" pitchFamily="18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0" y="1916832"/>
            <a:ext cx="1835696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4,3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7020272" y="1844824"/>
            <a:ext cx="2016224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15,0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6804248" y="2996952"/>
            <a:ext cx="2016224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1,5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6588224" y="4293096"/>
            <a:ext cx="2016224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3,9</a:t>
            </a:r>
          </a:p>
          <a:p>
            <a:pPr algn="r"/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323528" y="4653136"/>
            <a:ext cx="1872208" cy="1152128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19,6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179512" y="3284984"/>
            <a:ext cx="1872208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0,3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</a:p>
          <a:p>
            <a:pPr algn="ctr"/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6372200" y="5589240"/>
            <a:ext cx="2016224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>
                <a:solidFill>
                  <a:srgbClr val="000099"/>
                </a:solidFill>
                <a:latin typeface="Bookman Old Style" pitchFamily="18" charset="0"/>
              </a:rPr>
              <a:t>1</a:t>
            </a:r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,3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1907704" y="2564904"/>
            <a:ext cx="1872208" cy="576064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 rot="1100064">
            <a:off x="2111663" y="2510577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налоговые доходы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2123728" y="3789040"/>
            <a:ext cx="1656184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979712" y="3429000"/>
            <a:ext cx="187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неналоговые доходы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 flipV="1">
            <a:off x="2483768" y="4725144"/>
            <a:ext cx="1512168" cy="50405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 rot="20523885">
            <a:off x="1965049" y="4469161"/>
            <a:ext cx="2482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безвозмездные </a:t>
            </a:r>
          </a:p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поступления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48" name="Рисунок 47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4725144"/>
            <a:ext cx="760084" cy="576064"/>
          </a:xfrm>
          <a:prstGeom prst="rect">
            <a:avLst/>
          </a:prstGeom>
        </p:spPr>
      </p:pic>
      <p:pic>
        <p:nvPicPr>
          <p:cNvPr id="49" name="Рисунок 48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3284984"/>
            <a:ext cx="792088" cy="600320"/>
          </a:xfrm>
          <a:prstGeom prst="rect">
            <a:avLst/>
          </a:prstGeom>
        </p:spPr>
      </p:pic>
      <p:pic>
        <p:nvPicPr>
          <p:cNvPr id="50" name="Рисунок 49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988840"/>
            <a:ext cx="760084" cy="576064"/>
          </a:xfrm>
          <a:prstGeom prst="rect">
            <a:avLst/>
          </a:prstGeom>
        </p:spPr>
      </p:pic>
      <p:cxnSp>
        <p:nvCxnSpPr>
          <p:cNvPr id="55" name="Прямая со стрелкой 54"/>
          <p:cNvCxnSpPr/>
          <p:nvPr/>
        </p:nvCxnSpPr>
        <p:spPr>
          <a:xfrm flipH="1">
            <a:off x="5220072" y="2420888"/>
            <a:ext cx="1728192" cy="72008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flipH="1">
            <a:off x="5148064" y="3645024"/>
            <a:ext cx="1584176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H="1" flipV="1">
            <a:off x="5004048" y="4005064"/>
            <a:ext cx="1512168" cy="79208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flipH="1" flipV="1">
            <a:off x="4716016" y="4653136"/>
            <a:ext cx="1512168" cy="122413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 rot="20299148">
            <a:off x="4675583" y="2463301"/>
            <a:ext cx="22995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    расходы на образование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004048" y="3284984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культуру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 rot="2342055">
            <a:off x="4591535" y="4722739"/>
            <a:ext cx="2036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социальную политику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 rot="1718331">
            <a:off x="4997860" y="4064089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спорт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102" name="Рисунок 101" descr="образование 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20272" y="1700808"/>
            <a:ext cx="1007241" cy="881336"/>
          </a:xfrm>
          <a:prstGeom prst="rect">
            <a:avLst/>
          </a:prstGeom>
        </p:spPr>
      </p:pic>
      <p:pic>
        <p:nvPicPr>
          <p:cNvPr id="103" name="Рисунок 102" descr="культура 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2280" y="2852936"/>
            <a:ext cx="876039" cy="959517"/>
          </a:xfrm>
          <a:prstGeom prst="rect">
            <a:avLst/>
          </a:prstGeom>
        </p:spPr>
      </p:pic>
      <p:pic>
        <p:nvPicPr>
          <p:cNvPr id="104" name="Рисунок 103" descr="мяч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32240" y="4293096"/>
            <a:ext cx="719703" cy="719703"/>
          </a:xfrm>
          <a:prstGeom prst="rect">
            <a:avLst/>
          </a:prstGeom>
        </p:spPr>
      </p:pic>
      <p:pic>
        <p:nvPicPr>
          <p:cNvPr id="106" name="Рисунок 105" descr="соц политика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00192" y="5445224"/>
            <a:ext cx="1314655" cy="941842"/>
          </a:xfrm>
          <a:prstGeom prst="rect">
            <a:avLst/>
          </a:prstGeom>
        </p:spPr>
      </p:pic>
      <p:sp>
        <p:nvSpPr>
          <p:cNvPr id="37" name="Прямоугольник с двумя скругленными противолежащими углами 36"/>
          <p:cNvSpPr/>
          <p:nvPr/>
        </p:nvSpPr>
        <p:spPr>
          <a:xfrm>
            <a:off x="3347864" y="836712"/>
            <a:ext cx="2448272" cy="936104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12700">
            <a:solidFill>
              <a:srgbClr val="0099FF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Численность населения – 37 542</a:t>
            </a:r>
            <a:r>
              <a:rPr lang="ru-RU" sz="1600" b="1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человек</a:t>
            </a:r>
          </a:p>
        </p:txBody>
      </p:sp>
      <p:sp>
        <p:nvSpPr>
          <p:cNvPr id="38" name="Блок-схема: процесс 37"/>
          <p:cNvSpPr/>
          <p:nvPr/>
        </p:nvSpPr>
        <p:spPr>
          <a:xfrm>
            <a:off x="251520" y="908720"/>
            <a:ext cx="2520280" cy="612648"/>
          </a:xfrm>
          <a:prstGeom prst="flowChartProcess">
            <a:avLst/>
          </a:prstGeo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  <a:ln w="12700">
            <a:solidFill>
              <a:srgbClr val="3333FF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ДОХОДЫ в 2021 г.</a:t>
            </a:r>
          </a:p>
          <a:p>
            <a:pPr algn="ctr"/>
            <a:r>
              <a:rPr lang="ru-RU" b="1" dirty="0" smtClean="0">
                <a:solidFill>
                  <a:srgbClr val="0000CC"/>
                </a:solidFill>
                <a:latin typeface="Bookman Old Style" pitchFamily="18" charset="0"/>
              </a:rPr>
              <a:t>909 850,5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тыс. руб.</a:t>
            </a:r>
            <a:endParaRPr lang="ru-RU" dirty="0">
              <a:solidFill>
                <a:srgbClr val="0000CC"/>
              </a:solidFill>
              <a:latin typeface="Bookman Old Style" pitchFamily="18" charset="0"/>
            </a:endParaRPr>
          </a:p>
        </p:txBody>
      </p:sp>
      <p:sp>
        <p:nvSpPr>
          <p:cNvPr id="40" name="Блок-схема: процесс 39"/>
          <p:cNvSpPr/>
          <p:nvPr/>
        </p:nvSpPr>
        <p:spPr>
          <a:xfrm>
            <a:off x="6300192" y="908720"/>
            <a:ext cx="2520280" cy="612648"/>
          </a:xfrm>
          <a:prstGeom prst="flowChartProcess">
            <a:avLst/>
          </a:prstGeo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  <a:ln w="12700">
            <a:solidFill>
              <a:srgbClr val="3333FF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РАСХОДЫ в 2021 г.</a:t>
            </a:r>
          </a:p>
          <a:p>
            <a:pPr algn="ctr"/>
            <a:r>
              <a:rPr lang="ru-RU" b="1" dirty="0" smtClean="0">
                <a:solidFill>
                  <a:srgbClr val="0000CC"/>
                </a:solidFill>
                <a:latin typeface="Bookman Old Style" pitchFamily="18" charset="0"/>
              </a:rPr>
              <a:t>909 850,5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тыс. руб.</a:t>
            </a:r>
            <a:endParaRPr lang="ru-RU" dirty="0">
              <a:solidFill>
                <a:srgbClr val="0000CC"/>
              </a:solidFill>
              <a:latin typeface="Bookman Old Style" pitchFamily="18" charset="0"/>
            </a:endParaRPr>
          </a:p>
        </p:txBody>
      </p:sp>
      <p:pic>
        <p:nvPicPr>
          <p:cNvPr id="42" name="Рисунок 41" descr="человечек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19872" y="2564904"/>
            <a:ext cx="1988840" cy="1988840"/>
          </a:xfrm>
          <a:prstGeom prst="rect">
            <a:avLst/>
          </a:prstGeom>
        </p:spPr>
      </p:pic>
      <p:sp>
        <p:nvSpPr>
          <p:cNvPr id="43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67544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pSp>
        <p:nvGrpSpPr>
          <p:cNvPr id="45" name="Группа 44"/>
          <p:cNvGrpSpPr/>
          <p:nvPr/>
        </p:nvGrpSpPr>
        <p:grpSpPr>
          <a:xfrm>
            <a:off x="956686" y="181070"/>
            <a:ext cx="8246333" cy="824521"/>
            <a:chOff x="648429" y="104958"/>
            <a:chExt cx="8246333" cy="824521"/>
          </a:xfrm>
        </p:grpSpPr>
        <p:pic>
          <p:nvPicPr>
            <p:cNvPr id="4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7" name="Прямая соединительная линия 4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6169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0"/>
          <p:cNvSpPr/>
          <p:nvPr/>
        </p:nvSpPr>
        <p:spPr>
          <a:xfrm>
            <a:off x="354848" y="0"/>
            <a:ext cx="8532440" cy="11247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19050">
            <a:noFill/>
          </a:ln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88640"/>
            <a:ext cx="77768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 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ИНФОРМАЦИЯ  О  ДОХОДАХ  И  РАСХОДАХ  НА  ДУШУ  НАСЕЛЕНИЯ  2022 год  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2" y="980728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0099"/>
                </a:solidFill>
                <a:latin typeface="Bookman Old Style" pitchFamily="18" charset="0"/>
              </a:rPr>
              <a:t>              </a:t>
            </a:r>
            <a:endParaRPr lang="ru-RU" sz="2000" b="1" dirty="0">
              <a:solidFill>
                <a:srgbClr val="3333FF"/>
              </a:solidFill>
              <a:latin typeface="Bookman Old Style" pitchFamily="18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0" y="1916832"/>
            <a:ext cx="1835696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4,5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7020272" y="1844824"/>
            <a:ext cx="2016224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12,7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6804248" y="2996952"/>
            <a:ext cx="2016224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1,</a:t>
            </a:r>
            <a:r>
              <a:rPr lang="ru-RU" b="1" dirty="0">
                <a:solidFill>
                  <a:srgbClr val="000099"/>
                </a:solidFill>
                <a:latin typeface="Bookman Old Style" pitchFamily="18" charset="0"/>
              </a:rPr>
              <a:t>5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6588224" y="4293096"/>
            <a:ext cx="2016224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0,3</a:t>
            </a:r>
          </a:p>
          <a:p>
            <a:pPr algn="r"/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323528" y="4653136"/>
            <a:ext cx="1872208" cy="1152128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13,9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179512" y="3284984"/>
            <a:ext cx="1872208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0,3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</a:p>
          <a:p>
            <a:pPr algn="ctr"/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6372200" y="5589240"/>
            <a:ext cx="2016224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1,3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1907704" y="2564904"/>
            <a:ext cx="1872208" cy="576064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 rot="1100064">
            <a:off x="2111663" y="2510577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налоговые доходы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2123728" y="3789040"/>
            <a:ext cx="1656184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979712" y="3429000"/>
            <a:ext cx="187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неналоговые доходы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 flipV="1">
            <a:off x="2483768" y="4725144"/>
            <a:ext cx="1512168" cy="50405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 rot="20523885">
            <a:off x="1965049" y="4469161"/>
            <a:ext cx="2482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безвозмездные </a:t>
            </a:r>
          </a:p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поступления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48" name="Рисунок 47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4725144"/>
            <a:ext cx="760084" cy="576064"/>
          </a:xfrm>
          <a:prstGeom prst="rect">
            <a:avLst/>
          </a:prstGeom>
        </p:spPr>
      </p:pic>
      <p:pic>
        <p:nvPicPr>
          <p:cNvPr id="49" name="Рисунок 48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3284984"/>
            <a:ext cx="792088" cy="600320"/>
          </a:xfrm>
          <a:prstGeom prst="rect">
            <a:avLst/>
          </a:prstGeom>
        </p:spPr>
      </p:pic>
      <p:pic>
        <p:nvPicPr>
          <p:cNvPr id="50" name="Рисунок 49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988840"/>
            <a:ext cx="760084" cy="576064"/>
          </a:xfrm>
          <a:prstGeom prst="rect">
            <a:avLst/>
          </a:prstGeom>
        </p:spPr>
      </p:pic>
      <p:cxnSp>
        <p:nvCxnSpPr>
          <p:cNvPr id="55" name="Прямая со стрелкой 54"/>
          <p:cNvCxnSpPr/>
          <p:nvPr/>
        </p:nvCxnSpPr>
        <p:spPr>
          <a:xfrm flipH="1">
            <a:off x="5220072" y="2420888"/>
            <a:ext cx="1728192" cy="72008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flipH="1">
            <a:off x="5148064" y="3645024"/>
            <a:ext cx="1584176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H="1" flipV="1">
            <a:off x="5004048" y="4005064"/>
            <a:ext cx="1512168" cy="79208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flipH="1" flipV="1">
            <a:off x="4716016" y="4653136"/>
            <a:ext cx="1512168" cy="122413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 rot="20299148">
            <a:off x="4675583" y="2463301"/>
            <a:ext cx="22995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    расходы на образование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004048" y="3284984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культуру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 rot="2342055">
            <a:off x="4591535" y="4722739"/>
            <a:ext cx="2036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социальную политику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 rot="1718331">
            <a:off x="4997860" y="4064089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спорт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102" name="Рисунок 101" descr="образование 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20272" y="1700808"/>
            <a:ext cx="1007241" cy="881336"/>
          </a:xfrm>
          <a:prstGeom prst="rect">
            <a:avLst/>
          </a:prstGeom>
        </p:spPr>
      </p:pic>
      <p:pic>
        <p:nvPicPr>
          <p:cNvPr id="103" name="Рисунок 102" descr="культура 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2280" y="2852936"/>
            <a:ext cx="876039" cy="959517"/>
          </a:xfrm>
          <a:prstGeom prst="rect">
            <a:avLst/>
          </a:prstGeom>
        </p:spPr>
      </p:pic>
      <p:pic>
        <p:nvPicPr>
          <p:cNvPr id="104" name="Рисунок 103" descr="мяч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32240" y="4293096"/>
            <a:ext cx="719703" cy="719703"/>
          </a:xfrm>
          <a:prstGeom prst="rect">
            <a:avLst/>
          </a:prstGeom>
        </p:spPr>
      </p:pic>
      <p:pic>
        <p:nvPicPr>
          <p:cNvPr id="106" name="Рисунок 105" descr="соц политика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00192" y="5445224"/>
            <a:ext cx="1314655" cy="941842"/>
          </a:xfrm>
          <a:prstGeom prst="rect">
            <a:avLst/>
          </a:prstGeom>
        </p:spPr>
      </p:pic>
      <p:sp>
        <p:nvSpPr>
          <p:cNvPr id="37" name="Прямоугольник с двумя скругленными противолежащими углами 36"/>
          <p:cNvSpPr/>
          <p:nvPr/>
        </p:nvSpPr>
        <p:spPr>
          <a:xfrm>
            <a:off x="3419872" y="836712"/>
            <a:ext cx="2376264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12700">
            <a:solidFill>
              <a:srgbClr val="0099FF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Численность населения  –37 542</a:t>
            </a:r>
            <a:r>
              <a:rPr lang="ru-RU" sz="1600" b="1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человек</a:t>
            </a:r>
          </a:p>
        </p:txBody>
      </p:sp>
      <p:sp>
        <p:nvSpPr>
          <p:cNvPr id="38" name="Блок-схема: процесс 37"/>
          <p:cNvSpPr/>
          <p:nvPr/>
        </p:nvSpPr>
        <p:spPr>
          <a:xfrm>
            <a:off x="251520" y="908720"/>
            <a:ext cx="2520280" cy="612648"/>
          </a:xfrm>
          <a:prstGeom prst="flowChartProcess">
            <a:avLst/>
          </a:prstGeo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  <a:ln w="12700">
            <a:solidFill>
              <a:srgbClr val="3333FF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ДОХОДЫ в 2022 г.</a:t>
            </a:r>
          </a:p>
          <a:p>
            <a:pPr algn="ctr"/>
            <a:r>
              <a:rPr lang="ru-RU" b="1" dirty="0" smtClean="0">
                <a:solidFill>
                  <a:srgbClr val="0000CC"/>
                </a:solidFill>
                <a:latin typeface="Bookman Old Style" pitchFamily="18" charset="0"/>
              </a:rPr>
              <a:t>702 535,9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тыс. руб.</a:t>
            </a:r>
            <a:endParaRPr lang="ru-RU" dirty="0">
              <a:solidFill>
                <a:srgbClr val="0000CC"/>
              </a:solidFill>
              <a:latin typeface="Bookman Old Style" pitchFamily="18" charset="0"/>
            </a:endParaRPr>
          </a:p>
        </p:txBody>
      </p:sp>
      <p:sp>
        <p:nvSpPr>
          <p:cNvPr id="40" name="Блок-схема: процесс 39"/>
          <p:cNvSpPr/>
          <p:nvPr/>
        </p:nvSpPr>
        <p:spPr>
          <a:xfrm>
            <a:off x="6300192" y="908720"/>
            <a:ext cx="2520280" cy="612648"/>
          </a:xfrm>
          <a:prstGeom prst="flowChartProcess">
            <a:avLst/>
          </a:prstGeo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  <a:ln w="12700">
            <a:solidFill>
              <a:srgbClr val="3333FF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РАСХОДЫ в 2022 г.</a:t>
            </a:r>
          </a:p>
          <a:p>
            <a:pPr algn="ctr"/>
            <a:r>
              <a:rPr lang="ru-RU" b="1" dirty="0" smtClean="0">
                <a:solidFill>
                  <a:srgbClr val="0000CC"/>
                </a:solidFill>
                <a:latin typeface="Bookman Old Style" pitchFamily="18" charset="0"/>
              </a:rPr>
              <a:t>702 535,9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тыс. руб.</a:t>
            </a:r>
            <a:endParaRPr lang="ru-RU" dirty="0">
              <a:solidFill>
                <a:srgbClr val="0000CC"/>
              </a:solidFill>
              <a:latin typeface="Bookman Old Style" pitchFamily="18" charset="0"/>
            </a:endParaRPr>
          </a:p>
        </p:txBody>
      </p:sp>
      <p:pic>
        <p:nvPicPr>
          <p:cNvPr id="42" name="Рисунок 41" descr="человечек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19872" y="2564904"/>
            <a:ext cx="1988840" cy="1988840"/>
          </a:xfrm>
          <a:prstGeom prst="rect">
            <a:avLst/>
          </a:prstGeom>
        </p:spPr>
      </p:pic>
      <p:sp>
        <p:nvSpPr>
          <p:cNvPr id="43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67544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pSp>
        <p:nvGrpSpPr>
          <p:cNvPr id="45" name="Группа 44"/>
          <p:cNvGrpSpPr/>
          <p:nvPr/>
        </p:nvGrpSpPr>
        <p:grpSpPr>
          <a:xfrm>
            <a:off x="956686" y="181070"/>
            <a:ext cx="8246333" cy="824521"/>
            <a:chOff x="648429" y="104958"/>
            <a:chExt cx="8246333" cy="824521"/>
          </a:xfrm>
        </p:grpSpPr>
        <p:pic>
          <p:nvPicPr>
            <p:cNvPr id="4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7" name="Прямая соединительная линия 4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7749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435" y="170047"/>
            <a:ext cx="8229600" cy="375864"/>
          </a:xfrm>
          <a:noFill/>
          <a:effectLst/>
        </p:spPr>
        <p:txBody>
          <a:bodyPr/>
          <a:lstStyle/>
          <a:p>
            <a:pPr marL="0" indent="0" algn="ctr">
              <a:buNone/>
            </a:pPr>
            <a:r>
              <a:rPr lang="ru-RU" sz="2000" dirty="0">
                <a:effectLst>
                  <a:reflection blurRad="6350" endPos="0" dir="5400000" sy="-100000" algn="bl" rotWithShape="0"/>
                </a:effectLst>
              </a:rPr>
              <a:t>Уважаемые жители </a:t>
            </a:r>
            <a:r>
              <a:rPr lang="ru-RU" sz="2000" dirty="0" err="1">
                <a:effectLst>
                  <a:reflection blurRad="6350" endPos="0" dir="5400000" sy="-100000" algn="bl" rotWithShape="0"/>
                </a:effectLst>
              </a:rPr>
              <a:t>Почепского</a:t>
            </a:r>
            <a:r>
              <a:rPr lang="ru-RU" sz="2000" dirty="0">
                <a:effectLst>
                  <a:reflection blurRad="6350" endPos="0" dir="5400000" sy="-100000" algn="bl" rotWithShape="0"/>
                </a:effectLst>
              </a:rPr>
              <a:t> района</a:t>
            </a:r>
            <a:r>
              <a:rPr lang="ru-RU" sz="2000" dirty="0"/>
              <a:t>!</a:t>
            </a:r>
            <a:endParaRPr lang="ru-RU" sz="2000" b="1" kern="0" dirty="0">
              <a:effectLst>
                <a:reflection blurRad="6350" endPos="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23528" y="476672"/>
            <a:ext cx="8568952" cy="612068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«Бюджет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граждан» познакомит Вас с положениями</a:t>
            </a:r>
          </a:p>
          <a:p>
            <a:pPr marL="0" indent="0" algn="ctr">
              <a:buNone/>
            </a:pP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основного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финансового документа </a:t>
            </a:r>
            <a:r>
              <a:rPr lang="ru-RU" sz="16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Почепского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 – </a:t>
            </a:r>
          </a:p>
          <a:p>
            <a:pPr marL="0" indent="0" algn="ctr">
              <a:buNone/>
            </a:pP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бюджета </a:t>
            </a:r>
            <a:r>
              <a:rPr lang="ru-RU" sz="16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Почепского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 Брянской</a:t>
            </a:r>
          </a:p>
          <a:p>
            <a:pPr marL="0" indent="0" algn="ctr">
              <a:buNone/>
            </a:pP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области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2021 год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плановый период 2022 и 2023 годов.</a:t>
            </a:r>
          </a:p>
          <a:p>
            <a:pPr marL="0" indent="0" algn="ctr">
              <a:buNone/>
            </a:pP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Представленная информация предназначена прежде всего</a:t>
            </a:r>
          </a:p>
          <a:p>
            <a:pPr marL="0" indent="0" algn="ctr">
              <a:buNone/>
            </a:pP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жителей </a:t>
            </a:r>
            <a:r>
              <a:rPr lang="ru-RU" sz="16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Почепского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района, не обладающих знаниями в </a:t>
            </a:r>
          </a:p>
          <a:p>
            <a:pPr marL="0" indent="0" algn="ctr">
              <a:buNone/>
            </a:pP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сфере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бюджетного законодательства.</a:t>
            </a:r>
          </a:p>
          <a:p>
            <a:pPr marL="0" indent="0" algn="just">
              <a:buNone/>
            </a:pPr>
            <a:r>
              <a:rPr lang="ru-RU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В данном документе мы постарались в доступной форме ознакомить граждан с основными целями, задачами и приоритетными направлениями бюджетной и налоговой политики </a:t>
            </a:r>
            <a:r>
              <a:rPr lang="ru-RU" sz="1600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Почепского</a:t>
            </a:r>
            <a:r>
              <a:rPr lang="ru-RU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района, с основными характеристиками, районного бюджета. </a:t>
            </a:r>
          </a:p>
          <a:p>
            <a:pPr marL="0" indent="0" algn="just">
              <a:buNone/>
            </a:pPr>
            <a:r>
              <a:rPr lang="ru-RU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Принимая во внимание характер экономической ситуации, мы должны реально оценивать свои возможности по доходной части бюджета, чтобы сконцентрировать ограниченные бюджетные ресурсы на приоритетных направлениях. </a:t>
            </a:r>
          </a:p>
          <a:p>
            <a:pPr marL="0" indent="0" algn="just">
              <a:buNone/>
            </a:pPr>
            <a:r>
              <a:rPr lang="ru-RU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Наша задача - найти такое соотношение бюджета. Которое позволит при любых обстоятельствах выполнить социальные обязательства и сохранить сбалансированность бюджета.</a:t>
            </a:r>
          </a:p>
          <a:p>
            <a:pPr marL="0" indent="0" algn="just">
              <a:buNone/>
            </a:pPr>
            <a:r>
              <a:rPr lang="ru-RU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Граждане </a:t>
            </a:r>
            <a:r>
              <a:rPr lang="ru-RU" sz="1600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Почепского</a:t>
            </a:r>
            <a:r>
              <a:rPr lang="ru-RU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районного должны быть уверены в том, что государственные средства используются эффективно, что они приносят конкретные результаты как для каждого человека в отдельности, так и для общества в целом. </a:t>
            </a:r>
          </a:p>
          <a:p>
            <a:pPr marL="0" indent="0" algn="r">
              <a:buNone/>
            </a:pPr>
            <a:r>
              <a:rPr lang="ru-RU" sz="1600" i="1" dirty="0">
                <a:solidFill>
                  <a:schemeClr val="tx1"/>
                </a:solidFill>
              </a:rPr>
              <a:t>С уважением , </a:t>
            </a:r>
            <a:r>
              <a:rPr lang="ru-RU" sz="1600" i="1" dirty="0" smtClean="0">
                <a:solidFill>
                  <a:schemeClr val="tx1"/>
                </a:solidFill>
              </a:rPr>
              <a:t>Москвичев Андрей Вячеславович </a:t>
            </a:r>
            <a:r>
              <a:rPr lang="ru-RU" sz="1600" i="1" dirty="0">
                <a:solidFill>
                  <a:schemeClr val="tx1"/>
                </a:solidFill>
              </a:rPr>
              <a:t>– </a:t>
            </a:r>
          </a:p>
          <a:p>
            <a:pPr marL="0" indent="0" algn="r">
              <a:buNone/>
            </a:pPr>
            <a:r>
              <a:rPr lang="ru-RU" sz="1600" i="1" dirty="0">
                <a:solidFill>
                  <a:schemeClr val="tx1"/>
                </a:solidFill>
              </a:rPr>
              <a:t>глава администрации района</a:t>
            </a:r>
            <a:r>
              <a:rPr lang="ru-RU" sz="1600" b="1" dirty="0" smtClean="0">
                <a:solidFill>
                  <a:schemeClr val="tx1"/>
                </a:solidFill>
              </a:rPr>
              <a:t>                                   </a:t>
            </a:r>
            <a:endParaRPr lang="ru-RU" sz="1600" i="1" dirty="0">
              <a:solidFill>
                <a:schemeClr val="tx1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956686" y="111862"/>
            <a:ext cx="8246333" cy="824521"/>
            <a:chOff x="648429" y="104958"/>
            <a:chExt cx="8246333" cy="824521"/>
          </a:xfrm>
        </p:grpSpPr>
        <p:pic>
          <p:nvPicPr>
            <p:cNvPr id="5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" name="Прямая соединительная линия 5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0269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0"/>
          <p:cNvSpPr/>
          <p:nvPr/>
        </p:nvSpPr>
        <p:spPr>
          <a:xfrm>
            <a:off x="0" y="0"/>
            <a:ext cx="8532440" cy="11247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19050">
            <a:noFill/>
          </a:ln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88640"/>
            <a:ext cx="77768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  ИНФОРМАЦИЯ  О  ДОХОДАХ  И  РАСХОДАХ  НА  ДУШУ  НАСЕЛЕНИЯ  2023 год  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2" y="980728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0099"/>
                </a:solidFill>
                <a:latin typeface="Bookman Old Style" pitchFamily="18" charset="0"/>
              </a:rPr>
              <a:t>              </a:t>
            </a:r>
            <a:endParaRPr lang="ru-RU" sz="2000" b="1" dirty="0">
              <a:solidFill>
                <a:srgbClr val="3333FF"/>
              </a:solidFill>
              <a:latin typeface="Bookman Old Style" pitchFamily="18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0" y="1916832"/>
            <a:ext cx="1835696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5,6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7020272" y="1844824"/>
            <a:ext cx="2016224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12,9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6804248" y="2996952"/>
            <a:ext cx="2016224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2,3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6588224" y="4293096"/>
            <a:ext cx="2016224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0,3</a:t>
            </a:r>
          </a:p>
          <a:p>
            <a:pPr algn="r"/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323528" y="4653136"/>
            <a:ext cx="1872208" cy="1152128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13,2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179512" y="3284984"/>
            <a:ext cx="1872208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0,3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</a:p>
          <a:p>
            <a:pPr algn="ctr"/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6372200" y="5589240"/>
            <a:ext cx="2016224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1,3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1907704" y="2564904"/>
            <a:ext cx="1872208" cy="576064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 rot="1100064">
            <a:off x="2111663" y="2510577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налоговые доходы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2123728" y="3789040"/>
            <a:ext cx="1656184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979712" y="3429000"/>
            <a:ext cx="187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неналоговые доходы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 flipV="1">
            <a:off x="2483768" y="4725144"/>
            <a:ext cx="1512168" cy="50405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 rot="20523885">
            <a:off x="1965049" y="4469161"/>
            <a:ext cx="2482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безвозмездные </a:t>
            </a:r>
          </a:p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поступления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48" name="Рисунок 47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4725144"/>
            <a:ext cx="760084" cy="576064"/>
          </a:xfrm>
          <a:prstGeom prst="rect">
            <a:avLst/>
          </a:prstGeom>
        </p:spPr>
      </p:pic>
      <p:pic>
        <p:nvPicPr>
          <p:cNvPr id="49" name="Рисунок 48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3284984"/>
            <a:ext cx="792088" cy="600320"/>
          </a:xfrm>
          <a:prstGeom prst="rect">
            <a:avLst/>
          </a:prstGeom>
        </p:spPr>
      </p:pic>
      <p:pic>
        <p:nvPicPr>
          <p:cNvPr id="50" name="Рисунок 49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988840"/>
            <a:ext cx="760084" cy="576064"/>
          </a:xfrm>
          <a:prstGeom prst="rect">
            <a:avLst/>
          </a:prstGeom>
        </p:spPr>
      </p:pic>
      <p:cxnSp>
        <p:nvCxnSpPr>
          <p:cNvPr id="55" name="Прямая со стрелкой 54"/>
          <p:cNvCxnSpPr/>
          <p:nvPr/>
        </p:nvCxnSpPr>
        <p:spPr>
          <a:xfrm flipH="1">
            <a:off x="5220072" y="2420888"/>
            <a:ext cx="1728192" cy="72008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flipH="1">
            <a:off x="5148064" y="3645024"/>
            <a:ext cx="1584176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H="1" flipV="1">
            <a:off x="5004048" y="4005064"/>
            <a:ext cx="1512168" cy="79208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flipH="1" flipV="1">
            <a:off x="4716016" y="4653136"/>
            <a:ext cx="1512168" cy="122413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 rot="20299148">
            <a:off x="4675583" y="2463301"/>
            <a:ext cx="22995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    расходы на образование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004048" y="3284984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культуру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 rot="2342055">
            <a:off x="4591535" y="4722739"/>
            <a:ext cx="2036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социальную политику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 rot="1718331">
            <a:off x="4997860" y="4064089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спорт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102" name="Рисунок 101" descr="образование 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20272" y="1700808"/>
            <a:ext cx="1007241" cy="881336"/>
          </a:xfrm>
          <a:prstGeom prst="rect">
            <a:avLst/>
          </a:prstGeom>
        </p:spPr>
      </p:pic>
      <p:pic>
        <p:nvPicPr>
          <p:cNvPr id="103" name="Рисунок 102" descr="культура 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2280" y="2852936"/>
            <a:ext cx="876039" cy="959517"/>
          </a:xfrm>
          <a:prstGeom prst="rect">
            <a:avLst/>
          </a:prstGeom>
        </p:spPr>
      </p:pic>
      <p:pic>
        <p:nvPicPr>
          <p:cNvPr id="104" name="Рисунок 103" descr="мяч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32240" y="4293096"/>
            <a:ext cx="719703" cy="719703"/>
          </a:xfrm>
          <a:prstGeom prst="rect">
            <a:avLst/>
          </a:prstGeom>
        </p:spPr>
      </p:pic>
      <p:pic>
        <p:nvPicPr>
          <p:cNvPr id="106" name="Рисунок 105" descr="соц политика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00192" y="5445224"/>
            <a:ext cx="1314655" cy="941842"/>
          </a:xfrm>
          <a:prstGeom prst="rect">
            <a:avLst/>
          </a:prstGeom>
        </p:spPr>
      </p:pic>
      <p:sp>
        <p:nvSpPr>
          <p:cNvPr id="37" name="Прямоугольник с двумя скругленными противолежащими углами 36"/>
          <p:cNvSpPr/>
          <p:nvPr/>
        </p:nvSpPr>
        <p:spPr>
          <a:xfrm>
            <a:off x="3275856" y="836712"/>
            <a:ext cx="2448272" cy="936104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12700">
            <a:solidFill>
              <a:srgbClr val="0099FF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Численность населения –37 542</a:t>
            </a:r>
            <a:r>
              <a:rPr lang="ru-RU" sz="1600" b="1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человек</a:t>
            </a:r>
          </a:p>
        </p:txBody>
      </p:sp>
      <p:sp>
        <p:nvSpPr>
          <p:cNvPr id="38" name="Блок-схема: процесс 37"/>
          <p:cNvSpPr/>
          <p:nvPr/>
        </p:nvSpPr>
        <p:spPr>
          <a:xfrm>
            <a:off x="251520" y="908720"/>
            <a:ext cx="2520280" cy="612648"/>
          </a:xfrm>
          <a:prstGeom prst="flowChartProcess">
            <a:avLst/>
          </a:prstGeo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  <a:ln w="12700">
            <a:solidFill>
              <a:srgbClr val="3333FF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ДОХОДЫ в 2023 г.</a:t>
            </a:r>
          </a:p>
          <a:p>
            <a:pPr algn="ctr"/>
            <a:r>
              <a:rPr lang="ru-RU" b="1" dirty="0" smtClean="0">
                <a:solidFill>
                  <a:srgbClr val="0000CC"/>
                </a:solidFill>
                <a:latin typeface="Bookman Old Style" pitchFamily="18" charset="0"/>
              </a:rPr>
              <a:t>714 550,4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тыс. руб.</a:t>
            </a:r>
            <a:endParaRPr lang="ru-RU" dirty="0">
              <a:solidFill>
                <a:srgbClr val="0000CC"/>
              </a:solidFill>
              <a:latin typeface="Bookman Old Style" pitchFamily="18" charset="0"/>
            </a:endParaRPr>
          </a:p>
        </p:txBody>
      </p:sp>
      <p:sp>
        <p:nvSpPr>
          <p:cNvPr id="40" name="Блок-схема: процесс 39"/>
          <p:cNvSpPr/>
          <p:nvPr/>
        </p:nvSpPr>
        <p:spPr>
          <a:xfrm>
            <a:off x="6300192" y="908720"/>
            <a:ext cx="2520280" cy="612648"/>
          </a:xfrm>
          <a:prstGeom prst="flowChartProcess">
            <a:avLst/>
          </a:prstGeo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  <a:ln w="12700">
            <a:solidFill>
              <a:srgbClr val="3333FF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РАСХОДЫ в 2023 г.</a:t>
            </a:r>
          </a:p>
          <a:p>
            <a:pPr algn="ctr"/>
            <a:r>
              <a:rPr lang="ru-RU" b="1" dirty="0" smtClean="0">
                <a:solidFill>
                  <a:srgbClr val="0000CC"/>
                </a:solidFill>
                <a:latin typeface="Bookman Old Style" pitchFamily="18" charset="0"/>
              </a:rPr>
              <a:t>714 550,4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тыс. руб.</a:t>
            </a:r>
            <a:endParaRPr lang="ru-RU" dirty="0">
              <a:solidFill>
                <a:srgbClr val="0000CC"/>
              </a:solidFill>
              <a:latin typeface="Bookman Old Style" pitchFamily="18" charset="0"/>
            </a:endParaRPr>
          </a:p>
        </p:txBody>
      </p:sp>
      <p:pic>
        <p:nvPicPr>
          <p:cNvPr id="42" name="Рисунок 41" descr="человечек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19872" y="2564904"/>
            <a:ext cx="1988840" cy="1988840"/>
          </a:xfrm>
          <a:prstGeom prst="rect">
            <a:avLst/>
          </a:prstGeom>
        </p:spPr>
      </p:pic>
      <p:sp>
        <p:nvSpPr>
          <p:cNvPr id="43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67544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pSp>
        <p:nvGrpSpPr>
          <p:cNvPr id="45" name="Группа 44"/>
          <p:cNvGrpSpPr/>
          <p:nvPr/>
        </p:nvGrpSpPr>
        <p:grpSpPr>
          <a:xfrm>
            <a:off x="956686" y="181070"/>
            <a:ext cx="8246333" cy="824521"/>
            <a:chOff x="648429" y="104958"/>
            <a:chExt cx="8246333" cy="824521"/>
          </a:xfrm>
        </p:grpSpPr>
        <p:pic>
          <p:nvPicPr>
            <p:cNvPr id="4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7" name="Прямая соединительная линия 4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6880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effectLst>
                  <a:reflection blurRad="6350" endPos="0" dir="5400000" sy="-100000" algn="bl" rotWithShape="0"/>
                </a:effectLst>
              </a:rPr>
              <a:t>Структура расходов бюджета</a:t>
            </a:r>
          </a:p>
        </p:txBody>
      </p:sp>
      <p:grpSp>
        <p:nvGrpSpPr>
          <p:cNvPr id="2" name="Organization Chart 21"/>
          <p:cNvGrpSpPr>
            <a:grpSpLocks/>
          </p:cNvGrpSpPr>
          <p:nvPr/>
        </p:nvGrpSpPr>
        <p:grpSpPr bwMode="auto">
          <a:xfrm>
            <a:off x="457200" y="1905000"/>
            <a:ext cx="8229600" cy="4114800"/>
            <a:chOff x="288" y="1008"/>
            <a:chExt cx="1872" cy="720"/>
          </a:xfrm>
        </p:grpSpPr>
        <p:cxnSp>
          <p:nvCxnSpPr>
            <p:cNvPr id="1028" name="_s1028"/>
            <p:cNvCxnSpPr>
              <a:cxnSpLocks noChangeShapeType="1"/>
              <a:stCxn id="5" idx="0"/>
              <a:endCxn id="3" idx="2"/>
            </p:cNvCxnSpPr>
            <p:nvPr/>
          </p:nvCxnSpPr>
          <p:spPr bwMode="auto">
            <a:xfrm rot="5400000" flipH="1">
              <a:off x="1404" y="1116"/>
              <a:ext cx="144" cy="504"/>
            </a:xfrm>
            <a:prstGeom prst="bentConnector3">
              <a:avLst>
                <a:gd name="adj1" fmla="val 13898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29" name="_s1029"/>
            <p:cNvCxnSpPr>
              <a:cxnSpLocks noChangeShapeType="1"/>
              <a:stCxn id="4" idx="0"/>
              <a:endCxn id="3" idx="2"/>
            </p:cNvCxnSpPr>
            <p:nvPr/>
          </p:nvCxnSpPr>
          <p:spPr bwMode="auto">
            <a:xfrm rot="16200000">
              <a:off x="900" y="1116"/>
              <a:ext cx="144" cy="504"/>
            </a:xfrm>
            <a:prstGeom prst="bentConnector3">
              <a:avLst>
                <a:gd name="adj1" fmla="val 13898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" name="_s1030"/>
            <p:cNvSpPr>
              <a:spLocks noChangeArrowheads="1"/>
            </p:cNvSpPr>
            <p:nvPr/>
          </p:nvSpPr>
          <p:spPr bwMode="auto">
            <a:xfrm>
              <a:off x="792" y="1008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300" b="0" i="1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charset="0"/>
                  <a:cs typeface="Arial" charset="0"/>
                </a:rPr>
                <a:t>Районный бюджет</a:t>
              </a:r>
            </a:p>
          </p:txBody>
        </p:sp>
        <p:sp>
          <p:nvSpPr>
            <p:cNvPr id="4" name="_s1031"/>
            <p:cNvSpPr>
              <a:spLocks noChangeArrowheads="1"/>
            </p:cNvSpPr>
            <p:nvPr/>
          </p:nvSpPr>
          <p:spPr bwMode="auto">
            <a:xfrm>
              <a:off x="288" y="1440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300" b="0" i="1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charset="0"/>
                  <a:cs typeface="Arial" charset="0"/>
                </a:rPr>
                <a:t>Программные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300" b="0" i="1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charset="0"/>
                  <a:cs typeface="Arial" charset="0"/>
                </a:rPr>
                <a:t> расходы – 99,8%</a:t>
              </a:r>
            </a:p>
          </p:txBody>
        </p:sp>
        <p:sp>
          <p:nvSpPr>
            <p:cNvPr id="5" name="_s1032"/>
            <p:cNvSpPr>
              <a:spLocks noChangeArrowheads="1"/>
            </p:cNvSpPr>
            <p:nvPr/>
          </p:nvSpPr>
          <p:spPr bwMode="auto">
            <a:xfrm>
              <a:off x="1296" y="1440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300" b="0" i="1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charset="0"/>
                  <a:cs typeface="Arial" charset="0"/>
                </a:rPr>
                <a:t>Непрограммные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3300" i="1" dirty="0">
                  <a:solidFill>
                    <a:srgbClr val="FFFF00"/>
                  </a:solidFill>
                  <a:cs typeface="Arial" charset="0"/>
                </a:rPr>
                <a:t>р</a:t>
              </a:r>
              <a:r>
                <a:rPr kumimoji="0" lang="ru-RU" sz="3300" b="0" i="1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charset="0"/>
                  <a:cs typeface="Arial" charset="0"/>
                </a:rPr>
                <a:t>асходы – 0,2%</a:t>
              </a:r>
            </a:p>
          </p:txBody>
        </p:sp>
      </p:grpSp>
      <p:pic>
        <p:nvPicPr>
          <p:cNvPr id="10" name="Picture 3" descr="C:\Users\Аддмин\Desktop\през\ви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672" y="-37298"/>
            <a:ext cx="801347" cy="82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54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ru-RU" sz="1800" b="1" dirty="0" smtClean="0">
                <a:ln w="10541" cmpd="sng">
                  <a:solidFill>
                    <a:srgbClr val="0033CC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n w="10541" cmpd="sng">
                  <a:solidFill>
                    <a:srgbClr val="0033CC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endParaRPr lang="ru-RU" sz="1800" dirty="0"/>
          </a:p>
        </p:txBody>
      </p:sp>
      <p:sp>
        <p:nvSpPr>
          <p:cNvPr id="81" name="Прямоугольник 80"/>
          <p:cNvSpPr/>
          <p:nvPr/>
        </p:nvSpPr>
        <p:spPr>
          <a:xfrm>
            <a:off x="395536" y="908721"/>
            <a:ext cx="84969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0099"/>
                </a:solidFill>
                <a:latin typeface="Book Antiqua" pitchFamily="18" charset="0"/>
              </a:rPr>
              <a:t>	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Бюджет формируется в новом «программном» формате на основе муниципальных программ. Это связано со вступившими в силу изменениями в Бюджетный кодекс РФ в 2014 году. </a:t>
            </a:r>
          </a:p>
          <a:p>
            <a:pPr algn="just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	Каждая муниципальная программа увязывает бюджетные ассигнования с результатами их использования для достижения заявленных целей. Таким образом, программный бюджет призван повысить качество формирования и исполнения главного финансового документа. 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3491880" y="2924944"/>
            <a:ext cx="5472608" cy="1202432"/>
          </a:xfrm>
          <a:prstGeom prst="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solidFill>
              <a:srgbClr val="0066FF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Повышение эффективности деятельности всех участников программы за счет полномасштабного охвата всех сфер деятельности органов местного самоуправления и, как следствие, бюджетных ассигнований, находящихся в их распоряжении. </a:t>
            </a:r>
            <a:endParaRPr lang="ru-RU" sz="14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3491880" y="4293096"/>
            <a:ext cx="5472608" cy="1058416"/>
          </a:xfrm>
          <a:prstGeom prst="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solidFill>
              <a:srgbClr val="0066FF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Обеспечение прозрачности расходования бюджетных средств, что позволяет увязать результаты, достигнутые в ходе реализации программ с бюджетными ресурсами, направленными на их достижение. </a:t>
            </a:r>
            <a:endParaRPr lang="ru-RU" sz="14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3491880" y="5517232"/>
            <a:ext cx="5472608" cy="1058416"/>
          </a:xfrm>
          <a:prstGeom prst="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solidFill>
              <a:srgbClr val="0066FF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Четкая определенная ответственность за достижение результатов. Вытекает из необходимости назначения исполнителя и соисполнителей, ответственных за реализацию муниципальной программы. </a:t>
            </a:r>
            <a:endParaRPr lang="ru-RU" sz="14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88" name="Овал 87"/>
          <p:cNvSpPr/>
          <p:nvPr/>
        </p:nvSpPr>
        <p:spPr>
          <a:xfrm>
            <a:off x="107504" y="4365104"/>
            <a:ext cx="2376264" cy="1512168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rgbClr val="0066FF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Bookman Old Style" pitchFamily="18" charset="0"/>
              </a:rPr>
              <a:t>Программный бюджет , это</a:t>
            </a:r>
            <a:endParaRPr lang="ru-RU" sz="1600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89" name="Левая фигурная скобка 88"/>
          <p:cNvSpPr/>
          <p:nvPr/>
        </p:nvSpPr>
        <p:spPr>
          <a:xfrm>
            <a:off x="2843808" y="3717032"/>
            <a:ext cx="371472" cy="2664296"/>
          </a:xfrm>
          <a:prstGeom prst="leftBrace">
            <a:avLst/>
          </a:prstGeom>
          <a:ln w="3810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object 10"/>
          <p:cNvSpPr/>
          <p:nvPr/>
        </p:nvSpPr>
        <p:spPr>
          <a:xfrm>
            <a:off x="539552" y="0"/>
            <a:ext cx="8496944" cy="9685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ЗАЧЕМ   НУЖЕН  ПРОГРАММНЫЙ  БЮДЖЕТ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pic>
        <p:nvPicPr>
          <p:cNvPr id="14" name="Рисунок 13" descr="программы 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2492896"/>
            <a:ext cx="2448272" cy="208823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3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67544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956686" y="181070"/>
            <a:ext cx="8246333" cy="824521"/>
            <a:chOff x="648429" y="104958"/>
            <a:chExt cx="8246333" cy="824521"/>
          </a:xfrm>
        </p:grpSpPr>
        <p:pic>
          <p:nvPicPr>
            <p:cNvPr id="1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7" name="Прямая соединительная линия 1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5969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Прямая соединительная линия 40"/>
          <p:cNvCxnSpPr/>
          <p:nvPr/>
        </p:nvCxnSpPr>
        <p:spPr>
          <a:xfrm>
            <a:off x="7452320" y="4797152"/>
            <a:ext cx="0" cy="720080"/>
          </a:xfrm>
          <a:prstGeom prst="line">
            <a:avLst/>
          </a:prstGeom>
          <a:ln w="28575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ru-RU" sz="1800" b="1" dirty="0" smtClean="0">
                <a:ln w="10541" cmpd="sng">
                  <a:solidFill>
                    <a:srgbClr val="0033CC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n w="10541" cmpd="sng">
                  <a:solidFill>
                    <a:srgbClr val="0033CC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endParaRPr lang="ru-RU" sz="1800" dirty="0"/>
          </a:p>
        </p:txBody>
      </p:sp>
      <p:sp>
        <p:nvSpPr>
          <p:cNvPr id="81" name="Прямоугольник 80"/>
          <p:cNvSpPr/>
          <p:nvPr/>
        </p:nvSpPr>
        <p:spPr>
          <a:xfrm>
            <a:off x="395536" y="908721"/>
            <a:ext cx="8496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0099"/>
                </a:solidFill>
                <a:latin typeface="Book Antiqua" pitchFamily="18" charset="0"/>
              </a:rPr>
              <a:t>	</a:t>
            </a:r>
            <a:endParaRPr lang="ru-RU" sz="1600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2843808" y="908720"/>
            <a:ext cx="6120680" cy="1296144"/>
          </a:xfrm>
          <a:prstGeom prst="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0800000" scaled="1"/>
            <a:tileRect/>
          </a:gradFill>
          <a:ln w="1270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u="sng" dirty="0" smtClean="0">
                <a:solidFill>
                  <a:srgbClr val="000099"/>
                </a:solidFill>
                <a:latin typeface="Bookman Old Style" pitchFamily="18" charset="0"/>
              </a:rPr>
              <a:t>Муниципальная программа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- это совокупность мер, направленных на достижение единой цели, задач и ожидаемого результата, определение и реализацию которых осуществляет распорядитель бюджетных средств соответственно возложенных на него функций. 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8697" r="7227"/>
          <a:stretch>
            <a:fillRect/>
          </a:stretch>
        </p:blipFill>
        <p:spPr bwMode="auto">
          <a:xfrm>
            <a:off x="179512" y="620688"/>
            <a:ext cx="2088232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/>
          <p:cNvSpPr txBox="1"/>
          <p:nvPr/>
        </p:nvSpPr>
        <p:spPr>
          <a:xfrm>
            <a:off x="5436096" y="3212976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u="sng" dirty="0" smtClean="0">
                <a:solidFill>
                  <a:srgbClr val="000099"/>
                </a:solidFill>
                <a:latin typeface="Book Antiqua" pitchFamily="18" charset="0"/>
              </a:rPr>
              <a:t>БЮДЖЕТ</a:t>
            </a:r>
            <a:endParaRPr lang="ru-RU" sz="1600" u="sng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83968" y="3789040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u="sng" dirty="0" smtClean="0">
                <a:solidFill>
                  <a:srgbClr val="000099"/>
                </a:solidFill>
                <a:latin typeface="Book Antiqua" pitchFamily="18" charset="0"/>
              </a:rPr>
              <a:t>Программные расходы</a:t>
            </a:r>
            <a:endParaRPr lang="ru-RU" sz="1400" u="sng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156176" y="3789040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u="sng" dirty="0" err="1" smtClean="0">
                <a:solidFill>
                  <a:srgbClr val="000099"/>
                </a:solidFill>
                <a:latin typeface="Book Antiqua" pitchFamily="18" charset="0"/>
              </a:rPr>
              <a:t>Непрограммные</a:t>
            </a:r>
            <a:r>
              <a:rPr lang="ru-RU" sz="1400" u="sng" dirty="0" smtClean="0">
                <a:solidFill>
                  <a:srgbClr val="000099"/>
                </a:solidFill>
                <a:latin typeface="Book Antiqua" pitchFamily="18" charset="0"/>
              </a:rPr>
              <a:t> расходы</a:t>
            </a:r>
            <a:endParaRPr lang="ru-RU" sz="1400" u="sng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23" name="Левая фигурная скобка 22"/>
          <p:cNvSpPr/>
          <p:nvPr/>
        </p:nvSpPr>
        <p:spPr>
          <a:xfrm rot="5400000">
            <a:off x="5851576" y="3013520"/>
            <a:ext cx="299464" cy="1274440"/>
          </a:xfrm>
          <a:prstGeom prst="leftBrace">
            <a:avLst>
              <a:gd name="adj1" fmla="val 0"/>
              <a:gd name="adj2" fmla="val 50000"/>
            </a:avLst>
          </a:prstGeom>
          <a:ln w="28575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0099"/>
              </a:solidFill>
            </a:endParaRPr>
          </a:p>
        </p:txBody>
      </p:sp>
      <p:sp>
        <p:nvSpPr>
          <p:cNvPr id="24" name="Левая фигурная скобка 23"/>
          <p:cNvSpPr/>
          <p:nvPr/>
        </p:nvSpPr>
        <p:spPr>
          <a:xfrm>
            <a:off x="2699792" y="5589240"/>
            <a:ext cx="72008" cy="4571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Левая фигурная скобка 26"/>
          <p:cNvSpPr/>
          <p:nvPr/>
        </p:nvSpPr>
        <p:spPr>
          <a:xfrm rot="5400000">
            <a:off x="4644008" y="2276872"/>
            <a:ext cx="792088" cy="4824536"/>
          </a:xfrm>
          <a:prstGeom prst="leftBrace">
            <a:avLst>
              <a:gd name="adj1" fmla="val 0"/>
              <a:gd name="adj2" fmla="val 50165"/>
            </a:avLst>
          </a:prstGeom>
          <a:ln w="28575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0099"/>
              </a:solidFill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3635896" y="4725144"/>
            <a:ext cx="0" cy="504056"/>
          </a:xfrm>
          <a:prstGeom prst="line">
            <a:avLst/>
          </a:prstGeom>
          <a:ln w="28575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6084168" y="4725144"/>
            <a:ext cx="0" cy="792088"/>
          </a:xfrm>
          <a:prstGeom prst="line">
            <a:avLst/>
          </a:prstGeom>
          <a:ln w="28575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с одним скругленным углом 33"/>
          <p:cNvSpPr/>
          <p:nvPr/>
        </p:nvSpPr>
        <p:spPr>
          <a:xfrm>
            <a:off x="1475656" y="5013176"/>
            <a:ext cx="1656184" cy="792088"/>
          </a:xfrm>
          <a:prstGeom prst="round1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6200000" scaled="1"/>
            <a:tileRect/>
          </a:gradFill>
          <a:ln w="19050"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0099"/>
                </a:solidFill>
                <a:latin typeface="Book Antiqua" pitchFamily="18" charset="0"/>
              </a:rPr>
              <a:t>Социальной направленности</a:t>
            </a:r>
            <a:endParaRPr lang="ru-RU" sz="1400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35" name="Прямоугольник с одним скругленным углом 34"/>
          <p:cNvSpPr/>
          <p:nvPr/>
        </p:nvSpPr>
        <p:spPr>
          <a:xfrm>
            <a:off x="3203848" y="5157192"/>
            <a:ext cx="1656184" cy="864096"/>
          </a:xfrm>
          <a:prstGeom prst="round1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6200000" scaled="1"/>
            <a:tileRect/>
          </a:gradFill>
          <a:ln w="12700"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0099"/>
                </a:solidFill>
                <a:latin typeface="Book Antiqua" pitchFamily="18" charset="0"/>
              </a:rPr>
              <a:t>Общего характера</a:t>
            </a:r>
            <a:r>
              <a:rPr lang="ru-RU" sz="1600" dirty="0" smtClean="0">
                <a:solidFill>
                  <a:srgbClr val="000099"/>
                </a:solidFill>
                <a:latin typeface="Book Antiqua" pitchFamily="18" charset="0"/>
              </a:rPr>
              <a:t> </a:t>
            </a:r>
            <a:endParaRPr lang="ru-RU" sz="1600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36" name="Прямоугольник с одним скругленным углом 35"/>
          <p:cNvSpPr/>
          <p:nvPr/>
        </p:nvSpPr>
        <p:spPr>
          <a:xfrm>
            <a:off x="4932040" y="5301208"/>
            <a:ext cx="1656184" cy="864096"/>
          </a:xfrm>
          <a:prstGeom prst="round1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6200000" scaled="1"/>
            <a:tileRect/>
          </a:gradFill>
          <a:ln w="19050"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0099"/>
                </a:solidFill>
                <a:latin typeface="Book Antiqua" pitchFamily="18" charset="0"/>
              </a:rPr>
              <a:t>На поддержку отраслей экономики</a:t>
            </a:r>
            <a:endParaRPr lang="ru-RU" sz="1400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37" name="Прямоугольник с одним скругленным углом 36"/>
          <p:cNvSpPr/>
          <p:nvPr/>
        </p:nvSpPr>
        <p:spPr>
          <a:xfrm>
            <a:off x="6660232" y="5445224"/>
            <a:ext cx="1728192" cy="864096"/>
          </a:xfrm>
          <a:prstGeom prst="round1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6200000" scaled="1"/>
            <a:tileRect/>
          </a:gradFill>
          <a:ln w="12700"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0099"/>
                </a:solidFill>
                <a:latin typeface="Book Antiqua" pitchFamily="18" charset="0"/>
              </a:rPr>
              <a:t>На развитие образования, культуры и спорта</a:t>
            </a:r>
            <a:endParaRPr lang="ru-RU" sz="1400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0" y="2708920"/>
            <a:ext cx="2555776" cy="2232248"/>
          </a:xfrm>
          <a:prstGeom prst="rect">
            <a:avLst/>
          </a:prstGeom>
          <a:solidFill>
            <a:srgbClr val="66CCFF"/>
          </a:solidFill>
          <a:ln w="1270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300" dirty="0" smtClean="0">
                <a:solidFill>
                  <a:srgbClr val="000099"/>
                </a:solidFill>
                <a:latin typeface="Bookman Old Style" pitchFamily="18" charset="0"/>
              </a:rPr>
              <a:t>Бюджет муниципального образования «</a:t>
            </a:r>
            <a:r>
              <a:rPr lang="ru-RU" sz="1300" dirty="0" err="1" smtClean="0">
                <a:solidFill>
                  <a:srgbClr val="000099"/>
                </a:solidFill>
                <a:latin typeface="Bookman Old Style" pitchFamily="18" charset="0"/>
              </a:rPr>
              <a:t>Почепский</a:t>
            </a:r>
            <a:r>
              <a:rPr lang="ru-RU" sz="1300" dirty="0" smtClean="0">
                <a:solidFill>
                  <a:srgbClr val="000099"/>
                </a:solidFill>
                <a:latin typeface="Bookman Old Style" pitchFamily="18" charset="0"/>
              </a:rPr>
              <a:t> район» является </a:t>
            </a:r>
            <a:r>
              <a:rPr lang="ru-RU" sz="1300" b="1" dirty="0" smtClean="0">
                <a:solidFill>
                  <a:srgbClr val="000099"/>
                </a:solidFill>
                <a:latin typeface="Bookman Old Style" pitchFamily="18" charset="0"/>
              </a:rPr>
              <a:t>программным бюджетом.</a:t>
            </a:r>
            <a:r>
              <a:rPr lang="ru-RU" sz="1300" dirty="0" smtClean="0">
                <a:solidFill>
                  <a:srgbClr val="000099"/>
                </a:solidFill>
                <a:latin typeface="Bookman Old Style" pitchFamily="18" charset="0"/>
              </a:rPr>
              <a:t> Формирование и исполнение расходной части бюджета происходит через реализацию муниципальных программ.</a:t>
            </a:r>
            <a:endParaRPr lang="ru-RU" sz="13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49" name="Рисунок 48" descr="соц политика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35696" y="5733256"/>
            <a:ext cx="841940" cy="781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" name="Рисунок 50" descr="образование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84368" y="6069052"/>
            <a:ext cx="720080" cy="7889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2" name="Рисунок 51" descr="менеджмент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07904" y="5949280"/>
            <a:ext cx="864096" cy="648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Рисунок 29" descr="калькулятор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364088" y="2060848"/>
            <a:ext cx="1358280" cy="1358280"/>
          </a:xfrm>
          <a:prstGeom prst="rect">
            <a:avLst/>
          </a:prstGeom>
        </p:spPr>
      </p:pic>
      <p:sp>
        <p:nvSpPr>
          <p:cNvPr id="31" name="object 10"/>
          <p:cNvSpPr/>
          <p:nvPr/>
        </p:nvSpPr>
        <p:spPr>
          <a:xfrm>
            <a:off x="539552" y="0"/>
            <a:ext cx="8496944" cy="96853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МУНИЦИПАЛЬНЫЕ   ПРОГРАММЫ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pic>
        <p:nvPicPr>
          <p:cNvPr id="32" name="Рисунок 31" descr="экономика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7504" y="1484784"/>
            <a:ext cx="432922" cy="476672"/>
          </a:xfrm>
          <a:prstGeom prst="rect">
            <a:avLst/>
          </a:prstGeom>
        </p:spPr>
      </p:pic>
      <p:pic>
        <p:nvPicPr>
          <p:cNvPr id="39" name="Рисунок 38" descr="с х корова.jp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>
            <a:off x="5292080" y="6077532"/>
            <a:ext cx="785114" cy="780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" name="Рисунок 43" descr="дела.jpg"/>
          <p:cNvPicPr>
            <a:picLocks noChangeAspect="1"/>
          </p:cNvPicPr>
          <p:nvPr/>
        </p:nvPicPr>
        <p:blipFill>
          <a:blip r:embed="rId11" cstate="print"/>
          <a:srcRect l="4003" t="2371" r="4003" b="2371"/>
          <a:stretch>
            <a:fillRect/>
          </a:stretch>
        </p:blipFill>
        <p:spPr>
          <a:xfrm>
            <a:off x="2771800" y="2420888"/>
            <a:ext cx="1584176" cy="1446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" name="Рисунок 44" descr="недела.jpg"/>
          <p:cNvPicPr>
            <a:picLocks noChangeAspect="1"/>
          </p:cNvPicPr>
          <p:nvPr/>
        </p:nvPicPr>
        <p:blipFill>
          <a:blip r:embed="rId12" cstate="print"/>
          <a:srcRect l="5533" r="5945" b="3159"/>
          <a:stretch>
            <a:fillRect/>
          </a:stretch>
        </p:blipFill>
        <p:spPr>
          <a:xfrm>
            <a:off x="7740352" y="2492896"/>
            <a:ext cx="1152128" cy="1368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8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67544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pSp>
        <p:nvGrpSpPr>
          <p:cNvPr id="40" name="Группа 39"/>
          <p:cNvGrpSpPr/>
          <p:nvPr/>
        </p:nvGrpSpPr>
        <p:grpSpPr>
          <a:xfrm>
            <a:off x="956686" y="181070"/>
            <a:ext cx="8246333" cy="824521"/>
            <a:chOff x="648429" y="104958"/>
            <a:chExt cx="8246333" cy="824521"/>
          </a:xfrm>
        </p:grpSpPr>
        <p:pic>
          <p:nvPicPr>
            <p:cNvPr id="42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3" name="Прямая соединительная линия 42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3413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206686599"/>
              </p:ext>
            </p:extLst>
          </p:nvPr>
        </p:nvGraphicFramePr>
        <p:xfrm>
          <a:off x="411525" y="1818439"/>
          <a:ext cx="8568951" cy="30953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96543"/>
                <a:gridCol w="1152128"/>
                <a:gridCol w="1296144"/>
                <a:gridCol w="1224136"/>
              </a:tblGrid>
              <a:tr h="4320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  </a:t>
                      </a:r>
                      <a:r>
                        <a:rPr lang="ru-RU" sz="1100" b="1" dirty="0" smtClean="0">
                          <a:effectLst/>
                        </a:rPr>
                        <a:t>Наименование  муниципальной программы</a:t>
                      </a:r>
                      <a:endParaRPr lang="ru-RU" sz="1100" b="1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 </a:t>
                      </a:r>
                      <a:r>
                        <a:rPr lang="ru-RU" sz="1100" b="1" dirty="0" smtClean="0">
                          <a:effectLst/>
                        </a:rPr>
                        <a:t>Прогноз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2021 </a:t>
                      </a:r>
                      <a:r>
                        <a:rPr lang="ru-RU" sz="1100" b="1" dirty="0">
                          <a:effectLst/>
                        </a:rPr>
                        <a:t>год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Прогноз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 2022</a:t>
                      </a:r>
                      <a:r>
                        <a:rPr lang="ru-RU" sz="1100" b="1" baseline="0" dirty="0" smtClean="0">
                          <a:effectLst/>
                        </a:rPr>
                        <a:t> </a:t>
                      </a:r>
                      <a:r>
                        <a:rPr lang="ru-RU" sz="1100" b="1" dirty="0" smtClean="0">
                          <a:effectLst/>
                        </a:rPr>
                        <a:t>год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Прогноз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2023 год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3611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Управление  </a:t>
                      </a:r>
                      <a:r>
                        <a:rPr lang="ru-RU" sz="1100" dirty="0">
                          <a:effectLst/>
                        </a:rPr>
                        <a:t>муниципальными финансами  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 </a:t>
                      </a:r>
                      <a:r>
                        <a:rPr lang="ru-RU" sz="1100" dirty="0" smtClean="0">
                          <a:effectLst/>
                        </a:rPr>
                        <a:t>района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16 529,0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9 566,0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9 171,5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Реализация  </a:t>
                      </a:r>
                      <a:r>
                        <a:rPr lang="ru-RU" sz="1100" dirty="0">
                          <a:effectLst/>
                        </a:rPr>
                        <a:t>полномочий  органа  местного самоуправления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района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328 988,2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102 516,5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130 302,7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Развитие   </a:t>
                      </a:r>
                      <a:r>
                        <a:rPr lang="ru-RU" sz="1100" dirty="0">
                          <a:effectLst/>
                        </a:rPr>
                        <a:t>образования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муниципального  района 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435 432,3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437 815,0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422 313,4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160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Развитие культуры, молодежной политики и спорта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района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82 326,3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78 819,6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73 853,3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Поддержка малого и среднего предпринимательства в </a:t>
                      </a:r>
                      <a:r>
                        <a:rPr lang="ru-RU" sz="1100" dirty="0" err="1">
                          <a:effectLst/>
                        </a:rPr>
                        <a:t>Почепском</a:t>
                      </a:r>
                      <a:r>
                        <a:rPr lang="ru-RU" sz="1100" dirty="0">
                          <a:effectLst/>
                        </a:rPr>
                        <a:t> районе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41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Комплексное развитие систем коммунальной инфраструктуры муниципального образования «</a:t>
                      </a:r>
                      <a:r>
                        <a:rPr lang="ru-RU" sz="1200" dirty="0" err="1" smtClean="0">
                          <a:effectLst/>
                          <a:latin typeface="Times New Roman"/>
                          <a:ea typeface="Times New Roman"/>
                        </a:rPr>
                        <a:t>Почепский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 район» Брянской области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11 842,7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31 566,1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29 700,0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Поддержка местных инициатив граждан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района 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100,0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121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Palatino Linotype" pitchFamily="18" charset="0"/>
                          <a:ea typeface="Times New Roman"/>
                        </a:rPr>
                        <a:t>Обеспечение жильем молодых семей </a:t>
                      </a:r>
                      <a:endParaRPr lang="ru-RU" sz="1100" dirty="0">
                        <a:effectLst/>
                        <a:latin typeface="Palatino Linotype" pitchFamily="18" charset="0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580,5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580,5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580,5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121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ИТОГО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87016" y="641444"/>
            <a:ext cx="8856984" cy="1200003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Расходы бюджета </a:t>
            </a:r>
            <a:r>
              <a:rPr lang="ru-RU" sz="2400" b="1" dirty="0" err="1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Почепского</a:t>
            </a: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 муниципального района Брянской области на реализацию муниципальных программ </a:t>
            </a:r>
            <a:r>
              <a:rPr lang="ru-RU" sz="2400" b="1" dirty="0" err="1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Почепского</a:t>
            </a: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 района 2021-2023 годы, тыс. руб.</a:t>
            </a:r>
            <a:endParaRPr lang="ru-RU" sz="2400" b="1" dirty="0">
              <a:solidFill>
                <a:schemeClr val="tx1"/>
              </a:solidFill>
              <a:effectLst>
                <a:reflection blurRad="6350" endPos="0" dir="5400000" sy="-100000" algn="bl" rotWithShape="0"/>
              </a:effectLst>
            </a:endParaRPr>
          </a:p>
        </p:txBody>
      </p:sp>
      <p:pic>
        <p:nvPicPr>
          <p:cNvPr id="7" name="Picture 3" descr="C:\Users\Аддмин\Desktop\през\ви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672" y="-37298"/>
            <a:ext cx="801347" cy="82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1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51520" y="1124744"/>
            <a:ext cx="8892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 smtClean="0">
              <a:solidFill>
                <a:srgbClr val="000099"/>
              </a:solidFill>
              <a:latin typeface="Book Antiqua" pitchFamily="18" charset="0"/>
            </a:endParaRPr>
          </a:p>
          <a:p>
            <a:endParaRPr lang="ru-RU" sz="2000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11" name="object 10"/>
          <p:cNvSpPr/>
          <p:nvPr/>
        </p:nvSpPr>
        <p:spPr>
          <a:xfrm>
            <a:off x="0" y="0"/>
            <a:ext cx="8748464" cy="11247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19050">
            <a:noFill/>
          </a:ln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9512" y="188640"/>
            <a:ext cx="80648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НАЦИОНАЛЬНЫЕ  ПРОЕКТЫ  НА  ТЕРРИТОРИИ  ПОЧЕПСКОГО  РАЙОНА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13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395536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75656" y="620688"/>
            <a:ext cx="7668344" cy="144016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bg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bg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 w="19050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Национальные проекты, направленные на обеспечение прорывного научно-технологического и социально-экономического развития России, повышения уровня жизни, создания условий и возможностей для самореализации и раскрытия таланта каждого человека, установлены Указом Президента  Российской Федерации  от 07 мая 2018 года </a:t>
            </a:r>
            <a:r>
              <a:rPr lang="ru-RU" sz="1400" i="1" dirty="0" smtClean="0">
                <a:solidFill>
                  <a:srgbClr val="000099"/>
                </a:solidFill>
                <a:latin typeface="Bookman Old Style" pitchFamily="18" charset="0"/>
              </a:rPr>
              <a:t>204 «О национальных целях и стратегических задачах развития Российской Федерации на период до 2024 года».</a:t>
            </a:r>
            <a:endParaRPr lang="ru-RU" sz="14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5536" y="2204864"/>
            <a:ext cx="8352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территории  </a:t>
            </a:r>
            <a:r>
              <a:rPr lang="ru-RU" sz="1600" dirty="0" err="1" smtClean="0">
                <a:solidFill>
                  <a:srgbClr val="000099"/>
                </a:solidFill>
                <a:latin typeface="Bookman Old Style" pitchFamily="18" charset="0"/>
              </a:rPr>
              <a:t>Почепского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 района Брянской области в 2021-2023 годах  предусмотрена реализация  4 национальных проектов: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2" name="Блок-схема: узел 11"/>
          <p:cNvSpPr/>
          <p:nvPr/>
        </p:nvSpPr>
        <p:spPr>
          <a:xfrm>
            <a:off x="2555500" y="2996952"/>
            <a:ext cx="1512168" cy="1512168"/>
          </a:xfrm>
          <a:prstGeom prst="flowChartConnector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bg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bg2">
                  <a:lumMod val="60000"/>
                  <a:lumOff val="4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solidFill>
              <a:srgbClr val="0066FF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узел 18"/>
          <p:cNvSpPr/>
          <p:nvPr/>
        </p:nvSpPr>
        <p:spPr>
          <a:xfrm>
            <a:off x="5148064" y="3068960"/>
            <a:ext cx="1512168" cy="1512168"/>
          </a:xfrm>
          <a:prstGeom prst="flowChartConnector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bg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bg2">
                  <a:lumMod val="60000"/>
                  <a:lumOff val="4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solidFill>
              <a:srgbClr val="0066FF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 descr="образование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3068960"/>
            <a:ext cx="2053832" cy="1368152"/>
          </a:xfrm>
          <a:prstGeom prst="rect">
            <a:avLst/>
          </a:prstGeom>
        </p:spPr>
      </p:pic>
      <p:pic>
        <p:nvPicPr>
          <p:cNvPr id="26" name="Рисунок 25" descr="дороги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67650" y="2789639"/>
            <a:ext cx="1501470" cy="1872208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2310273" y="5085182"/>
            <a:ext cx="2016224" cy="95410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Безопасные и качественные автомобильные </a:t>
            </a:r>
          </a:p>
          <a:p>
            <a:pPr algn="ctr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дороги</a:t>
            </a:r>
            <a:endParaRPr lang="ru-RU" sz="14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16016" y="5085184"/>
            <a:ext cx="2088232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Образование</a:t>
            </a:r>
          </a:p>
        </p:txBody>
      </p:sp>
      <p:pic>
        <p:nvPicPr>
          <p:cNvPr id="22" name="Рисунок 21" descr="projectzdrav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620688"/>
            <a:ext cx="1430341" cy="1440160"/>
          </a:xfrm>
          <a:prstGeom prst="rect">
            <a:avLst/>
          </a:prstGeom>
          <a:ln>
            <a:solidFill>
              <a:srgbClr val="0033CC"/>
            </a:solidFill>
          </a:ln>
        </p:spPr>
      </p:pic>
      <p:grpSp>
        <p:nvGrpSpPr>
          <p:cNvPr id="23" name="Группа 22"/>
          <p:cNvGrpSpPr/>
          <p:nvPr/>
        </p:nvGrpSpPr>
        <p:grpSpPr>
          <a:xfrm>
            <a:off x="956686" y="0"/>
            <a:ext cx="8246332" cy="824521"/>
            <a:chOff x="648429" y="-76112"/>
            <a:chExt cx="8246332" cy="824521"/>
          </a:xfrm>
        </p:grpSpPr>
        <p:pic>
          <p:nvPicPr>
            <p:cNvPr id="28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4" y="-76112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2" name="Прямая соединительная линия 31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5103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/>
          <p:cNvSpPr txBox="1"/>
          <p:nvPr/>
        </p:nvSpPr>
        <p:spPr>
          <a:xfrm>
            <a:off x="179512" y="908720"/>
            <a:ext cx="8784976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000099"/>
                </a:solidFill>
                <a:latin typeface="Book Antiqua" pitchFamily="18" charset="0"/>
              </a:rPr>
              <a:t>В процессе принятия и исполнения бюджета большое значение приобретает сбалансированность  доходов и расходов бюджета. Если доходы превышают расходы, то возникает </a:t>
            </a:r>
            <a:r>
              <a:rPr lang="ru-RU" b="1" u="sng" dirty="0" err="1" smtClean="0">
                <a:solidFill>
                  <a:srgbClr val="000099"/>
                </a:solidFill>
                <a:latin typeface="Book Antiqua" pitchFamily="18" charset="0"/>
              </a:rPr>
              <a:t>профицит</a:t>
            </a:r>
            <a:r>
              <a:rPr lang="ru-RU" b="1" u="sng" dirty="0" smtClean="0">
                <a:solidFill>
                  <a:srgbClr val="000099"/>
                </a:solidFill>
                <a:latin typeface="Book Antiqua" pitchFamily="18" charset="0"/>
              </a:rPr>
              <a:t>.</a:t>
            </a:r>
            <a:r>
              <a:rPr lang="ru-RU" b="1" dirty="0" smtClean="0">
                <a:solidFill>
                  <a:srgbClr val="000099"/>
                </a:solidFill>
                <a:latin typeface="Book Antiqua" pitchFamily="18" charset="0"/>
              </a:rPr>
              <a:t> Но чаще расходы превышают доходы. В таком случае возникает </a:t>
            </a:r>
            <a:r>
              <a:rPr lang="ru-RU" b="1" u="sng" dirty="0" smtClean="0">
                <a:solidFill>
                  <a:srgbClr val="000099"/>
                </a:solidFill>
                <a:latin typeface="Book Antiqua" pitchFamily="18" charset="0"/>
              </a:rPr>
              <a:t>дефицит.</a:t>
            </a:r>
            <a:endParaRPr lang="ru-RU" b="1" dirty="0">
              <a:solidFill>
                <a:srgbClr val="000099"/>
              </a:solidFill>
              <a:latin typeface="Book Antiqua" pitchFamily="18" charset="0"/>
            </a:endParaRPr>
          </a:p>
        </p:txBody>
      </p:sp>
      <p:graphicFrame>
        <p:nvGraphicFramePr>
          <p:cNvPr id="44" name="Схема 43"/>
          <p:cNvGraphicFramePr/>
          <p:nvPr/>
        </p:nvGraphicFramePr>
        <p:xfrm>
          <a:off x="107504" y="2060848"/>
          <a:ext cx="8928992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8" name="Рисунок 47" descr="бюджет калькулятор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59832" y="5445224"/>
            <a:ext cx="3106097" cy="1412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object 10"/>
          <p:cNvSpPr/>
          <p:nvPr/>
        </p:nvSpPr>
        <p:spPr>
          <a:xfrm>
            <a:off x="272960" y="0"/>
            <a:ext cx="8604448" cy="108356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ИСТОЧНИКИ   ФИНАНСИРОВАНИЯ  ДЕФИЦИТА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12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67544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956686" y="181070"/>
            <a:ext cx="8246333" cy="824521"/>
            <a:chOff x="648429" y="104958"/>
            <a:chExt cx="8246333" cy="824521"/>
          </a:xfrm>
        </p:grpSpPr>
        <p:pic>
          <p:nvPicPr>
            <p:cNvPr id="9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0" name="Прямая соединительная линия 9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956811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479" y="417915"/>
            <a:ext cx="8229600" cy="835496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000" b="1" i="1" dirty="0">
                <a:effectLst/>
              </a:rPr>
              <a:t>ИСТОЧНИКИ ВНУТРЕННЕГО ФИНАНСИРОВАНИЯ</a:t>
            </a:r>
            <a:br>
              <a:rPr lang="ru-RU" sz="2000" b="1" i="1" dirty="0">
                <a:effectLst/>
              </a:rPr>
            </a:br>
            <a:r>
              <a:rPr lang="ru-RU" sz="2000" b="1" i="1" dirty="0">
                <a:effectLst/>
              </a:rPr>
              <a:t>ДЕФИЦИТА РАЙОННОГО БЮДЖЕТА</a:t>
            </a:r>
            <a:br>
              <a:rPr lang="ru-RU" sz="2000" b="1" i="1" dirty="0">
                <a:effectLst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26601" y="1181675"/>
            <a:ext cx="8229600" cy="4525963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2600" dirty="0" smtClean="0">
                <a:latin typeface="+mn-lt"/>
              </a:rPr>
              <a:t>     Сформированные </a:t>
            </a:r>
            <a:r>
              <a:rPr lang="ru-RU" sz="2600" dirty="0">
                <a:latin typeface="+mn-lt"/>
              </a:rPr>
              <a:t>в соответствии с нормами бюджетного и налогового законодательства Российской </a:t>
            </a:r>
            <a:r>
              <a:rPr lang="ru-RU" sz="2600" dirty="0" smtClean="0">
                <a:latin typeface="+mn-lt"/>
              </a:rPr>
              <a:t>Федерации, </a:t>
            </a:r>
            <a:r>
              <a:rPr lang="ru-RU" sz="2600" dirty="0">
                <a:latin typeface="+mn-lt"/>
              </a:rPr>
              <a:t>Брянской области и </a:t>
            </a:r>
            <a:r>
              <a:rPr lang="ru-RU" sz="2600" dirty="0" err="1">
                <a:latin typeface="+mn-lt"/>
              </a:rPr>
              <a:t>Почепского</a:t>
            </a:r>
            <a:r>
              <a:rPr lang="ru-RU" sz="2600" dirty="0">
                <a:latin typeface="+mn-lt"/>
              </a:rPr>
              <a:t> района параметрами Прогноза социально-экономического развития </a:t>
            </a:r>
            <a:r>
              <a:rPr lang="ru-RU" sz="2600" dirty="0" err="1">
                <a:latin typeface="+mn-lt"/>
              </a:rPr>
              <a:t>Почепского</a:t>
            </a:r>
            <a:r>
              <a:rPr lang="ru-RU" sz="2600" dirty="0">
                <a:latin typeface="+mn-lt"/>
              </a:rPr>
              <a:t> района  на </a:t>
            </a:r>
            <a:r>
              <a:rPr lang="ru-RU" sz="2600" dirty="0" smtClean="0">
                <a:latin typeface="+mn-lt"/>
              </a:rPr>
              <a:t>2021 </a:t>
            </a:r>
            <a:r>
              <a:rPr lang="ru-RU" sz="2600" dirty="0">
                <a:latin typeface="+mn-lt"/>
              </a:rPr>
              <a:t>- </a:t>
            </a:r>
            <a:r>
              <a:rPr lang="ru-RU" sz="2600" dirty="0" smtClean="0">
                <a:latin typeface="+mn-lt"/>
              </a:rPr>
              <a:t>2023 </a:t>
            </a:r>
            <a:r>
              <a:rPr lang="ru-RU" sz="2600" dirty="0">
                <a:latin typeface="+mn-lt"/>
              </a:rPr>
              <a:t>годы, основные характеристики проекта </a:t>
            </a:r>
            <a:r>
              <a:rPr lang="ru-RU" sz="2600" dirty="0" smtClean="0">
                <a:latin typeface="+mn-lt"/>
              </a:rPr>
              <a:t>бюджета </a:t>
            </a:r>
            <a:r>
              <a:rPr lang="ru-RU" sz="2600" dirty="0" err="1" smtClean="0">
                <a:latin typeface="+mn-lt"/>
              </a:rPr>
              <a:t>Почепского</a:t>
            </a:r>
            <a:r>
              <a:rPr lang="ru-RU" sz="2600" dirty="0" smtClean="0">
                <a:latin typeface="+mn-lt"/>
              </a:rPr>
              <a:t> муниципального района Брянской области </a:t>
            </a:r>
            <a:r>
              <a:rPr lang="ru-RU" sz="2600" dirty="0">
                <a:latin typeface="+mn-lt"/>
              </a:rPr>
              <a:t>на </a:t>
            </a:r>
            <a:r>
              <a:rPr lang="ru-RU" sz="2600" dirty="0" smtClean="0">
                <a:latin typeface="+mn-lt"/>
              </a:rPr>
              <a:t>2021 </a:t>
            </a:r>
            <a:r>
              <a:rPr lang="ru-RU" sz="2600" dirty="0">
                <a:latin typeface="+mn-lt"/>
              </a:rPr>
              <a:t>год обеспечивают сбалансированность бюджета,  исполнение действующих расходных обязательств, при условии проведения системной работы по их оптимизации, сохранение приоритета социально ориентированных расходов.</a:t>
            </a:r>
          </a:p>
          <a:p>
            <a:pPr marL="0" indent="0" algn="just">
              <a:buNone/>
            </a:pPr>
            <a:r>
              <a:rPr lang="ru-RU" sz="2600" dirty="0" smtClean="0">
                <a:latin typeface="+mn-lt"/>
              </a:rPr>
              <a:t>      Привлечение </a:t>
            </a:r>
            <a:r>
              <a:rPr lang="ru-RU" sz="2600" dirty="0">
                <a:latin typeface="+mn-lt"/>
              </a:rPr>
              <a:t>муниципальных внутренних заимствований </a:t>
            </a:r>
            <a:r>
              <a:rPr lang="ru-RU" sz="2600" dirty="0" err="1">
                <a:latin typeface="+mn-lt"/>
              </a:rPr>
              <a:t>Почепским</a:t>
            </a:r>
            <a:r>
              <a:rPr lang="ru-RU" sz="2600" dirty="0">
                <a:latin typeface="+mn-lt"/>
              </a:rPr>
              <a:t>  районом не планируется. Муниципальный долг отсутствует.</a:t>
            </a:r>
          </a:p>
          <a:p>
            <a:pPr marL="0" indent="0" algn="just">
              <a:buNone/>
            </a:pPr>
            <a:endParaRPr lang="ru-RU" dirty="0">
              <a:latin typeface="+mn-lt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956686" y="-27296"/>
            <a:ext cx="8246333" cy="824521"/>
            <a:chOff x="648429" y="104958"/>
            <a:chExt cx="8246333" cy="824521"/>
          </a:xfrm>
        </p:grpSpPr>
        <p:pic>
          <p:nvPicPr>
            <p:cNvPr id="5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" name="Прямая соединительная линия 5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8284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79512" y="188640"/>
            <a:ext cx="8856984" cy="655272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000" dirty="0" smtClean="0">
                <a:latin typeface="Book Antiqua" pitchFamily="18" charset="0"/>
              </a:rPr>
              <a:t>   </a:t>
            </a:r>
            <a:r>
              <a:rPr lang="ru-RU" sz="2000" b="1" dirty="0" smtClean="0">
                <a:solidFill>
                  <a:srgbClr val="000099"/>
                </a:solidFill>
                <a:latin typeface="Book Antiqua" pitchFamily="18" charset="0"/>
              </a:rPr>
              <a:t> 	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Финансовым управлением Администрации муниципального образования  «</a:t>
            </a:r>
            <a:r>
              <a:rPr lang="ru-RU" sz="1800" b="1" dirty="0" err="1" smtClean="0">
                <a:solidFill>
                  <a:srgbClr val="000099"/>
                </a:solidFill>
                <a:latin typeface="Bookman Old Style" pitchFamily="18" charset="0"/>
              </a:rPr>
              <a:t>Почепский</a:t>
            </a: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 район» Брянской области </a:t>
            </a:r>
            <a:r>
              <a:rPr lang="ru-RU" sz="1800" dirty="0" smtClean="0">
                <a:solidFill>
                  <a:srgbClr val="000099"/>
                </a:solidFill>
                <a:latin typeface="Bookman Old Style" pitchFamily="18" charset="0"/>
              </a:rPr>
              <a:t>подготовлена брошюра «Бюджет для граждан к проекту  решения «О бюджете муниципального образования «</a:t>
            </a:r>
            <a:r>
              <a:rPr lang="ru-RU" sz="1800" dirty="0" err="1" smtClean="0">
                <a:solidFill>
                  <a:srgbClr val="000099"/>
                </a:solidFill>
                <a:latin typeface="Bookman Old Style" pitchFamily="18" charset="0"/>
              </a:rPr>
              <a:t>Почепский</a:t>
            </a:r>
            <a:r>
              <a:rPr lang="ru-RU" sz="1800" dirty="0" smtClean="0">
                <a:solidFill>
                  <a:srgbClr val="000099"/>
                </a:solidFill>
                <a:latin typeface="Bookman Old Style" pitchFamily="18" charset="0"/>
              </a:rPr>
              <a:t> район» Брянской области на 2021 год и плановый период 2022 и 2023 годов.</a:t>
            </a:r>
          </a:p>
          <a:p>
            <a:pPr algn="just">
              <a:buNone/>
            </a:pPr>
            <a:r>
              <a:rPr lang="ru-RU" sz="1800" dirty="0" smtClean="0">
                <a:solidFill>
                  <a:srgbClr val="000099"/>
                </a:solidFill>
                <a:latin typeface="Bookman Old Style" pitchFamily="18" charset="0"/>
              </a:rPr>
              <a:t>		В настоящем документе  мы постарались в доступной и понятной форме изложить принципы формирования бюджета нашего района, а также показать  на какие цели и в каких объемах  направляются бюджетные средства, что позволит всем заинтересованным жителям </a:t>
            </a:r>
            <a:r>
              <a:rPr lang="ru-RU" sz="1800" dirty="0" err="1" smtClean="0">
                <a:solidFill>
                  <a:srgbClr val="000099"/>
                </a:solidFill>
                <a:latin typeface="Bookman Old Style" pitchFamily="18" charset="0"/>
              </a:rPr>
              <a:t>Почепского</a:t>
            </a:r>
            <a:r>
              <a:rPr lang="ru-RU" sz="1800" dirty="0" smtClean="0">
                <a:solidFill>
                  <a:srgbClr val="000099"/>
                </a:solidFill>
                <a:latin typeface="Bookman Old Style" pitchFamily="18" charset="0"/>
              </a:rPr>
              <a:t> района принять активное участие в обсуждении  проектов бюджета на последующие годы  и итогах их исполнения.</a:t>
            </a:r>
          </a:p>
          <a:p>
            <a:pPr algn="just">
              <a:buNone/>
            </a:pPr>
            <a:r>
              <a:rPr lang="ru-RU" sz="1800" dirty="0" smtClean="0">
                <a:solidFill>
                  <a:srgbClr val="000099"/>
                </a:solidFill>
                <a:latin typeface="Bookman Old Style" pitchFamily="18" charset="0"/>
              </a:rPr>
              <a:t>		Информация о проводимых публичных слушаниях по бюджету размещается на  официальном сайте Администрации </a:t>
            </a:r>
            <a:r>
              <a:rPr lang="ru-RU" sz="1800" dirty="0" err="1" smtClean="0">
                <a:solidFill>
                  <a:srgbClr val="000099"/>
                </a:solidFill>
                <a:latin typeface="Bookman Old Style" pitchFamily="18" charset="0"/>
              </a:rPr>
              <a:t>Почепского</a:t>
            </a:r>
            <a:r>
              <a:rPr lang="ru-RU" sz="1800" dirty="0" smtClean="0">
                <a:solidFill>
                  <a:srgbClr val="000099"/>
                </a:solidFill>
                <a:latin typeface="Bookman Old Style" pitchFamily="18" charset="0"/>
              </a:rPr>
              <a:t> муниципального района Брянской области.</a:t>
            </a:r>
            <a:endParaRPr lang="ru-RU" sz="1800" b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algn="ctr">
              <a:buNone/>
            </a:pP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Адрес:   243400, Брянская область,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1800" b="1" dirty="0" err="1" smtClean="0">
                <a:solidFill>
                  <a:srgbClr val="000099"/>
                </a:solidFill>
                <a:latin typeface="Bookman Old Style" pitchFamily="18" charset="0"/>
              </a:rPr>
              <a:t>г.Почеп</a:t>
            </a: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, пл. Октябрьская, д.3а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Телефон: (848345) 3-05-45</a:t>
            </a:r>
          </a:p>
          <a:p>
            <a:pPr algn="ctr">
              <a:buNone/>
            </a:pPr>
            <a:r>
              <a:rPr lang="en-US" sz="1800" b="1" dirty="0" smtClean="0">
                <a:solidFill>
                  <a:srgbClr val="000099"/>
                </a:solidFill>
                <a:latin typeface="Bookman Old Style" pitchFamily="18" charset="0"/>
              </a:rPr>
              <a:t>E-mail</a:t>
            </a: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: </a:t>
            </a:r>
            <a:r>
              <a:rPr lang="en-US" sz="1800" dirty="0" smtClean="0">
                <a:solidFill>
                  <a:srgbClr val="000099"/>
                </a:solidFill>
                <a:latin typeface="Bookman Old Style" pitchFamily="18" charset="0"/>
              </a:rPr>
              <a:t>finupr024@yandex.ru</a:t>
            </a:r>
            <a:endParaRPr lang="ru-RU" sz="1800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algn="ctr">
              <a:buNone/>
            </a:pP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Заместитель главы администрации района</a:t>
            </a:r>
          </a:p>
          <a:p>
            <a:pPr algn="ctr">
              <a:buNone/>
            </a:pPr>
            <a:r>
              <a:rPr lang="ru-RU" sz="1800" b="1" dirty="0" err="1" smtClean="0">
                <a:solidFill>
                  <a:srgbClr val="000099"/>
                </a:solidFill>
                <a:latin typeface="Bookman Old Style" pitchFamily="18" charset="0"/>
              </a:rPr>
              <a:t>Шаболдина</a:t>
            </a: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 Елена Дмитриевна</a:t>
            </a:r>
            <a:endParaRPr lang="en-US" sz="1800" b="1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algn="just">
              <a:buNone/>
            </a:pPr>
            <a:endParaRPr lang="ru-RU" sz="1800" b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algn="just">
              <a:buNone/>
            </a:pPr>
            <a:endParaRPr lang="ru-RU" sz="1800" b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000099"/>
              </a:solidFill>
              <a:latin typeface="Book Antiqua" pitchFamily="18" charset="0"/>
            </a:endParaRPr>
          </a:p>
        </p:txBody>
      </p:sp>
      <p:pic>
        <p:nvPicPr>
          <p:cNvPr id="8" name="Рисунок 7" descr="контакты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4149080"/>
            <a:ext cx="2138951" cy="1969974"/>
          </a:xfrm>
          <a:prstGeom prst="rect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softEdge rad="112500"/>
          </a:effectLst>
        </p:spPr>
      </p:pic>
      <p:pic>
        <p:nvPicPr>
          <p:cNvPr id="9" name="Рисунок 8" descr="конт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16665" y="3609020"/>
            <a:ext cx="2264934" cy="1080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" name="Группа 5"/>
          <p:cNvGrpSpPr/>
          <p:nvPr/>
        </p:nvGrpSpPr>
        <p:grpSpPr>
          <a:xfrm>
            <a:off x="933261" y="0"/>
            <a:ext cx="8246333" cy="824521"/>
            <a:chOff x="648429" y="104958"/>
            <a:chExt cx="8246333" cy="824521"/>
          </a:xfrm>
        </p:grpSpPr>
        <p:pic>
          <p:nvPicPr>
            <p:cNvPr id="7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Прямая соединительная линия 10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4438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5536" y="2420888"/>
            <a:ext cx="8424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5400" b="1" dirty="0">
              <a:solidFill>
                <a:srgbClr val="0000FF"/>
              </a:solidFill>
              <a:latin typeface="Bookman Old Style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1443841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i="1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2267744" y="764704"/>
            <a:ext cx="676875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повышение финансовой грамотности населения;</a:t>
            </a:r>
          </a:p>
          <a:p>
            <a:pPr>
              <a:buFontTx/>
              <a:buChar char="-"/>
            </a:pP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 раскрытие информации о бюджете муниципального района и деятельности органов власти;</a:t>
            </a:r>
          </a:p>
          <a:p>
            <a:pPr algn="just">
              <a:buFontTx/>
              <a:buChar char="-"/>
            </a:pP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расширение возможностей  взаимодействия органов власти и граждан</a:t>
            </a:r>
            <a:r>
              <a:rPr lang="ru-RU" sz="2000" dirty="0" smtClean="0">
                <a:solidFill>
                  <a:srgbClr val="0000CC"/>
                </a:solidFill>
                <a:latin typeface="Bookman Old Style" pitchFamily="18" charset="0"/>
              </a:rPr>
              <a:t>.</a:t>
            </a:r>
          </a:p>
        </p:txBody>
      </p:sp>
      <p:sp>
        <p:nvSpPr>
          <p:cNvPr id="10" name="Овал 9"/>
          <p:cNvSpPr/>
          <p:nvPr/>
        </p:nvSpPr>
        <p:spPr>
          <a:xfrm>
            <a:off x="0" y="1340768"/>
            <a:ext cx="2016224" cy="576064"/>
          </a:xfrm>
          <a:prstGeom prst="ellipse">
            <a:avLst/>
          </a:prstGeom>
          <a:gradFill flip="none" rotWithShape="1">
            <a:gsLst>
              <a:gs pos="0">
                <a:srgbClr val="0066FF">
                  <a:shade val="30000"/>
                  <a:satMod val="115000"/>
                </a:srgbClr>
              </a:gs>
              <a:gs pos="50000">
                <a:srgbClr val="0066FF">
                  <a:shade val="67500"/>
                  <a:satMod val="115000"/>
                </a:srgbClr>
              </a:gs>
              <a:gs pos="100000">
                <a:srgbClr val="0066FF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rgbClr val="0033CC"/>
            </a:solidFill>
          </a:ln>
          <a:effectLst>
            <a:outerShdw blurRad="50800" dist="50800" dir="5400000" algn="ctr" rotWithShape="0">
              <a:schemeClr val="bg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51520" y="1340768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Цели:</a:t>
            </a:r>
            <a:endParaRPr lang="ru-RU" sz="28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23528" y="2996952"/>
            <a:ext cx="2232248" cy="576064"/>
          </a:xfrm>
          <a:prstGeom prst="ellipse">
            <a:avLst/>
          </a:prstGeom>
          <a:gradFill flip="none" rotWithShape="1">
            <a:gsLst>
              <a:gs pos="0">
                <a:srgbClr val="0066FF">
                  <a:shade val="30000"/>
                  <a:satMod val="115000"/>
                </a:srgbClr>
              </a:gs>
              <a:gs pos="50000">
                <a:srgbClr val="0066FF">
                  <a:shade val="67500"/>
                  <a:satMod val="115000"/>
                </a:srgbClr>
              </a:gs>
              <a:gs pos="100000">
                <a:srgbClr val="0066FF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rgbClr val="0033CC"/>
            </a:solidFill>
          </a:ln>
          <a:effectLst>
            <a:outerShdw blurRad="50800" dist="50800" dir="5400000" algn="ctr" rotWithShape="0">
              <a:schemeClr val="bg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11560" y="2996952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Задачи :</a:t>
            </a:r>
            <a:endParaRPr lang="ru-RU" sz="28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411760" y="1628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i="1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3059832" y="2708920"/>
            <a:ext cx="5832648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доступность и понятность информации для широкого круга граждан;</a:t>
            </a:r>
          </a:p>
          <a:p>
            <a:pPr>
              <a:buFontTx/>
              <a:buChar char="-"/>
            </a:pP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 визуализация данных о бюджете;</a:t>
            </a:r>
          </a:p>
          <a:p>
            <a:pPr>
              <a:buFontTx/>
              <a:buChar char="-"/>
            </a:pP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 консолидация в брошюре общих сведений о бюджете. </a:t>
            </a:r>
          </a:p>
        </p:txBody>
      </p:sp>
      <p:sp>
        <p:nvSpPr>
          <p:cNvPr id="17" name="Овал 16"/>
          <p:cNvSpPr/>
          <p:nvPr/>
        </p:nvSpPr>
        <p:spPr>
          <a:xfrm>
            <a:off x="683568" y="4293096"/>
            <a:ext cx="4464496" cy="720080"/>
          </a:xfrm>
          <a:prstGeom prst="ellipse">
            <a:avLst/>
          </a:prstGeom>
          <a:gradFill flip="none" rotWithShape="1">
            <a:gsLst>
              <a:gs pos="0">
                <a:srgbClr val="0066FF">
                  <a:shade val="30000"/>
                  <a:satMod val="115000"/>
                </a:srgbClr>
              </a:gs>
              <a:gs pos="50000">
                <a:srgbClr val="0066FF">
                  <a:shade val="67500"/>
                  <a:satMod val="115000"/>
                </a:srgbClr>
              </a:gs>
              <a:gs pos="100000">
                <a:srgbClr val="0066FF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rgbClr val="0033CC"/>
            </a:solidFill>
          </a:ln>
          <a:effectLst>
            <a:outerShdw blurRad="50800" dist="50800" dir="5400000" algn="ctr" rotWithShape="0">
              <a:schemeClr val="bg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1043608" y="4437112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Ожидаемые результаты </a:t>
            </a:r>
            <a:r>
              <a:rPr lang="ru-RU" sz="2800" b="1" dirty="0" smtClean="0">
                <a:solidFill>
                  <a:schemeClr val="bg1"/>
                </a:solidFill>
                <a:latin typeface="Monotype Corsiva" pitchFamily="66" charset="0"/>
              </a:rPr>
              <a:t>:</a:t>
            </a:r>
            <a:endParaRPr lang="ru-RU" sz="28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95536" y="5013176"/>
            <a:ext cx="8496944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1900" b="1" i="1" dirty="0" smtClean="0">
                <a:solidFill>
                  <a:srgbClr val="0000CC"/>
                </a:solidFill>
                <a:latin typeface="Book Antiqua" pitchFamily="18" charset="0"/>
              </a:rPr>
              <a:t> </a:t>
            </a: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свободный доступ к информации о бюджете  и деятельности органов власти;</a:t>
            </a:r>
          </a:p>
          <a:p>
            <a:pPr>
              <a:buFontTx/>
              <a:buChar char="-"/>
            </a:pP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вовлечение граждан в диалог с органами власти;</a:t>
            </a:r>
          </a:p>
          <a:p>
            <a:pPr>
              <a:buFontTx/>
              <a:buChar char="-"/>
            </a:pP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прозрачность формирования  и  расходования бюджетных средств.</a:t>
            </a:r>
          </a:p>
        </p:txBody>
      </p:sp>
      <p:grpSp>
        <p:nvGrpSpPr>
          <p:cNvPr id="23" name="Группа 22"/>
          <p:cNvGrpSpPr/>
          <p:nvPr/>
        </p:nvGrpSpPr>
        <p:grpSpPr>
          <a:xfrm>
            <a:off x="1475656" y="-459432"/>
            <a:ext cx="2039998" cy="2201468"/>
            <a:chOff x="1041328" y="714356"/>
            <a:chExt cx="2039998" cy="2201468"/>
          </a:xfrm>
        </p:grpSpPr>
        <p:pic>
          <p:nvPicPr>
            <p:cNvPr id="25" name="Picture 13" descr="M:\Переписка (04-09...04-14)\ПЕРЕПИСКА из отдела БП\!Брошюра БдГ\2017-2019\картинки\прочие\pencil-icon-512-17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41328" y="1987130"/>
              <a:ext cx="928694" cy="928694"/>
            </a:xfrm>
            <a:prstGeom prst="rect">
              <a:avLst/>
            </a:prstGeom>
            <a:noFill/>
          </p:spPr>
        </p:pic>
        <p:sp>
          <p:nvSpPr>
            <p:cNvPr id="26" name="TextBox 25"/>
            <p:cNvSpPr txBox="1"/>
            <p:nvPr/>
          </p:nvSpPr>
          <p:spPr>
            <a:xfrm>
              <a:off x="1071538" y="714356"/>
              <a:ext cx="2009788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500" b="1" dirty="0" smtClean="0">
                  <a:solidFill>
                    <a:srgbClr val="455624"/>
                  </a:solidFill>
                  <a:latin typeface="Monotype Corsiva" pitchFamily="66" charset="0"/>
                </a:rPr>
                <a:t>                        </a:t>
              </a:r>
              <a:endParaRPr lang="ru-RU" sz="2900" b="1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endParaRPr>
            </a:p>
          </p:txBody>
        </p:sp>
      </p:grpSp>
      <p:pic>
        <p:nvPicPr>
          <p:cNvPr id="29" name="Picture 15" descr="M:\Переписка (04-09...04-14)\ПЕРЕПИСКА из отдела БП\!Брошюра БдГ\2017-2019\картинки\прочие\0_91200_4885a18f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861048"/>
            <a:ext cx="3252802" cy="1296144"/>
          </a:xfrm>
          <a:prstGeom prst="rect">
            <a:avLst/>
          </a:prstGeom>
          <a:noFill/>
        </p:spPr>
      </p:pic>
      <p:grpSp>
        <p:nvGrpSpPr>
          <p:cNvPr id="30" name="Группа 29"/>
          <p:cNvGrpSpPr/>
          <p:nvPr/>
        </p:nvGrpSpPr>
        <p:grpSpPr>
          <a:xfrm>
            <a:off x="2286000" y="1211698"/>
            <a:ext cx="2039998" cy="2201468"/>
            <a:chOff x="1041328" y="714356"/>
            <a:chExt cx="2039998" cy="2201468"/>
          </a:xfrm>
        </p:grpSpPr>
        <p:pic>
          <p:nvPicPr>
            <p:cNvPr id="31" name="Picture 13" descr="M:\Переписка (04-09...04-14)\ПЕРЕПИСКА из отдела БП\!Брошюра БдГ\2017-2019\картинки\прочие\pencil-icon-512-17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41328" y="1987130"/>
              <a:ext cx="928694" cy="928694"/>
            </a:xfrm>
            <a:prstGeom prst="rect">
              <a:avLst/>
            </a:prstGeom>
            <a:noFill/>
          </p:spPr>
        </p:pic>
        <p:sp>
          <p:nvSpPr>
            <p:cNvPr id="32" name="TextBox 31"/>
            <p:cNvSpPr txBox="1"/>
            <p:nvPr/>
          </p:nvSpPr>
          <p:spPr>
            <a:xfrm>
              <a:off x="1071538" y="714356"/>
              <a:ext cx="2009788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500" b="1" dirty="0" smtClean="0">
                  <a:solidFill>
                    <a:srgbClr val="455624"/>
                  </a:solidFill>
                  <a:latin typeface="Monotype Corsiva" pitchFamily="66" charset="0"/>
                </a:rPr>
                <a:t>                        </a:t>
              </a:r>
              <a:endParaRPr lang="ru-RU" sz="2900" b="1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endParaRPr>
            </a:p>
          </p:txBody>
        </p:sp>
      </p:grpSp>
      <p:sp>
        <p:nvSpPr>
          <p:cNvPr id="24" name="object 10"/>
          <p:cNvSpPr/>
          <p:nvPr/>
        </p:nvSpPr>
        <p:spPr>
          <a:xfrm>
            <a:off x="1907704" y="0"/>
            <a:ext cx="6120680" cy="11247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19050">
            <a:noFill/>
          </a:ln>
        </p:spPr>
        <p:txBody>
          <a:bodyPr wrap="square" lIns="0" tIns="0" rIns="0" bIns="0" rtlCol="0"/>
          <a:lstStyle/>
          <a:p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123728" y="188640"/>
            <a:ext cx="5328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ЗНАЧЕНИЕ   БРОШЮРЫ  «БЮДЖЕТ  ДЛЯ  ГРАЖДАН» 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36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57200" y="6597352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956686" y="111862"/>
            <a:ext cx="8246333" cy="824521"/>
            <a:chOff x="648429" y="104958"/>
            <a:chExt cx="8246333" cy="824521"/>
          </a:xfrm>
        </p:grpSpPr>
        <p:pic>
          <p:nvPicPr>
            <p:cNvPr id="33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4" name="Прямая соединительная линия 33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1995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510" y="32657"/>
            <a:ext cx="8229600" cy="389586"/>
          </a:xfrm>
          <a:noFill/>
          <a:ln>
            <a:noFill/>
          </a:ln>
          <a:effectLst>
            <a:reflection endPos="0" dir="5400000" sy="-100000" algn="bl" rotWithShape="0"/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понятия, термины, определения</a:t>
            </a:r>
            <a:endParaRPr lang="ru-RU" sz="2800" dirty="0">
              <a:effectLst>
                <a:reflection blurRad="6350" endPos="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298245" y="1196752"/>
            <a:ext cx="2763534" cy="259228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1400" b="1" dirty="0" smtClean="0">
                <a:latin typeface="Times New Roman" pitchFamily="18" charset="0"/>
              </a:rPr>
              <a:t>Форма образования </a:t>
            </a:r>
            <a:r>
              <a:rPr lang="ru-RU" sz="1400" b="1" dirty="0">
                <a:latin typeface="Times New Roman" pitchFamily="18" charset="0"/>
              </a:rPr>
              <a:t>и расходования денежных средств, предназначенных для </a:t>
            </a:r>
            <a:r>
              <a:rPr lang="ru-RU" sz="1400" b="1" dirty="0" smtClean="0">
                <a:latin typeface="Times New Roman" pitchFamily="18" charset="0"/>
              </a:rPr>
              <a:t>финансового обеспечения </a:t>
            </a:r>
            <a:r>
              <a:rPr lang="ru-RU" sz="1400" b="1" dirty="0">
                <a:latin typeface="Times New Roman" pitchFamily="18" charset="0"/>
              </a:rPr>
              <a:t>задач и функций государства и местного самоуправления</a:t>
            </a:r>
            <a:r>
              <a:rPr lang="ru-RU" sz="1400" b="1" dirty="0" smtClean="0">
                <a:latin typeface="Times New Roman" pitchFamily="18" charset="0"/>
              </a:rPr>
              <a:t>. Представляет собой главный финансовый документ страны (региона, муниципалитета, поселения), утвержденный органом законодательной власти соответствующего уровня управления.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347864" y="476672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395536" y="3717032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 БЮДЖЕТА</a:t>
            </a:r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17925" y="4725953"/>
            <a:ext cx="2763534" cy="1872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Денежные средства поступающие в бюджет (налоги юридических лиц, штрафы, административные платежи и сборы) за исключением средств, являющихся источниками финансирования дефицита бюджета.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275856" y="3717032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 БЮДЖЕТА</a:t>
            </a: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3320634" y="4437112"/>
            <a:ext cx="2763534" cy="244989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Денежные средства выплачиваемые из бюджета, которые направляются на финансовое обеспечение задач и функций государственной власти  (социальные выплаты населению, содержание муниципальных учреждений, капитальное строительство и другие) за исключением средств, являющихся источниками финансирования дефицита бюджета.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67544" y="476672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БЮДЖЕТНАЯ СИСТЕМА РФ</a:t>
            </a:r>
            <a:endParaRPr lang="ru-RU" dirty="0"/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67544" y="1368557"/>
            <a:ext cx="2763534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Совокупность всех бюджетов в Российской Федерации: федерального, региональных, местных, государственных внебюджетных фондов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156176" y="476672"/>
            <a:ext cx="2664296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КОНСОЛИДИРОВАННЫЙ БЮДЖЕТ</a:t>
            </a:r>
            <a:endParaRPr lang="ru-RU" dirty="0"/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6214179" y="1494272"/>
            <a:ext cx="2763534" cy="2592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Свод бюджетов бюджетной системы РФ на соответствующей территории (за исключением бюджетов государственных внебюджетных фондов)  без учета межбюджетных трансфертов между этими бюджетами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6044750" y="3690516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Дефицит БЮДЖЕТА</a:t>
            </a:r>
            <a:endParaRPr lang="ru-RU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6044750" y="4473925"/>
            <a:ext cx="2763534" cy="5040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Превышение расходов над доходами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956686" y="57432"/>
            <a:ext cx="8246333" cy="824521"/>
            <a:chOff x="648429" y="104958"/>
            <a:chExt cx="8246333" cy="824521"/>
          </a:xfrm>
        </p:grpSpPr>
        <p:pic>
          <p:nvPicPr>
            <p:cNvPr id="19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4" name="Прямая соединительная линия 23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5474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397483" y="4365104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СУБСИДИИ</a:t>
            </a:r>
            <a:endParaRPr lang="ru-RU" sz="1400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347864" y="5122574"/>
            <a:ext cx="2763534" cy="151216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Межбюджетные трансферты, представляемые на безвозмездной и безвозвратной основе в целях 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</a:rPr>
              <a:t>софинансирования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 расходов на решение вопросов местного значения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185530" y="2072004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МЕЖБЮДЖЕТНЫЕ ТРАНСФЕРТЫ</a:t>
            </a:r>
            <a:endParaRPr lang="ru-RU" sz="1400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6095217" y="2924944"/>
            <a:ext cx="2763534" cy="1179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Межбюджетные трансферты – средства, представляемые одним бюджетом бюджетной системы РФ другому бюджету бюджетной системы РФ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67544" y="18864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Профицит БЮДЖЕТА</a:t>
            </a:r>
            <a:endParaRPr lang="ru-RU" dirty="0"/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67544" y="1124744"/>
            <a:ext cx="2763534" cy="5056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Превышение доходов бюджета над расходами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397483" y="18864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Сбалансированность бюджета</a:t>
            </a:r>
            <a:endParaRPr lang="ru-RU" dirty="0"/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3364490" y="1052736"/>
            <a:ext cx="2763534" cy="11438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По доходам и расходам – основополагающие требование, предъявляемое к органам, составляющим и утверждающим бюджет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6100423" y="980728"/>
            <a:ext cx="2763534" cy="1549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Предельные объемы денежных средств, предусмотренных в соответствующем финансовом году для исполнения бюджетных обязательств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6233504" y="18864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Бюджетные ассигнования</a:t>
            </a:r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>
            <a:off x="401022" y="198884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БЮДЖЕТНЫЕ ОБЯЗАТЕЛЬСТВА</a:t>
            </a:r>
            <a:endParaRPr lang="ru-RU" sz="1400" dirty="0"/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75184" y="2924944"/>
            <a:ext cx="2763534" cy="93610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Расходные обязательства, подлежащие исполнению в соответствующем финансовом году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3361244" y="2060848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МЕЖБЮДЖЕТНЫЕ ОТНОШЕНИЯ</a:t>
            </a:r>
            <a:endParaRPr lang="ru-RU" sz="1400" dirty="0"/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3311625" y="2852936"/>
            <a:ext cx="2763534" cy="1179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Взаимоотношения между публично-правовыми образованиями по вопросам регулирования бюджетных правоотношений, организации осуществления бюджетного процесса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391150" y="3861048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ДОТАЦИИ</a:t>
            </a:r>
            <a:endParaRPr lang="ru-RU" sz="1400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373531" y="4734778"/>
            <a:ext cx="2763534" cy="16465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</a:rPr>
              <a:t>Межбюджетные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трансферты – предоставляемые на безвозмездной и безвозвратной основе без установления направлений и условий их использования 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6128024" y="4104456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СУБВЕНЦИИ</a:t>
            </a:r>
            <a:endParaRPr lang="ru-RU" sz="1400" dirty="0"/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6135911" y="4978558"/>
            <a:ext cx="2763534" cy="165618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Межбюджетные трансферты, представляемые на безвозмездной и безвозвратной основе в целях обеспечения исполнения отдельных государственных полномочий, переданных органам местного самоуправления.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pic>
        <p:nvPicPr>
          <p:cNvPr id="27" name="Picture 3" descr="C:\Users\Аддмин\Desktop\през\ви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672" y="-51428"/>
            <a:ext cx="801347" cy="82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968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79512" y="1340768"/>
            <a:ext cx="2763534" cy="23042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400" b="1" dirty="0" smtClean="0">
                <a:latin typeface="Times New Roman" pitchFamily="18" charset="0"/>
              </a:rPr>
              <a:t>Публичные обязательства перед физическим лицом, подлежащие исполнению в денежной форме в установленном законом, иным нормативным правовым актом размере или имеющие установленный порядок его индексации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79512" y="54868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Публично нормативные обязательства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3298245" y="54868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Текущий финансовый год</a:t>
            </a:r>
            <a:endParaRPr lang="ru-RU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3199007" y="1628800"/>
            <a:ext cx="2763534" cy="152586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Год, в котором осуществляется исполнение бюджета, составление и рассмотрение проекта бюджета на очередной финансовый год (очередной финансовый год и плановый период)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228184" y="54868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Очередной финансовый год</a:t>
            </a:r>
            <a:endParaRPr lang="ru-RU" dirty="0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6128946" y="1628800"/>
            <a:ext cx="2763534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Финансовый год следующий за очередным финансовым годом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298245" y="3699351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Плановый период</a:t>
            </a:r>
            <a:endParaRPr lang="ru-RU" dirty="0"/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3248626" y="4882852"/>
            <a:ext cx="2763534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Два года, следующие за текущим финансовым годом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956686" y="-29656"/>
            <a:ext cx="8246333" cy="824521"/>
            <a:chOff x="648429" y="104958"/>
            <a:chExt cx="8246333" cy="824521"/>
          </a:xfrm>
        </p:grpSpPr>
        <p:pic>
          <p:nvPicPr>
            <p:cNvPr id="11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7" name="Прямая соединительная линия 1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098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835496"/>
          </a:xfrm>
        </p:spPr>
        <p:txBody>
          <a:bodyPr/>
          <a:lstStyle/>
          <a:p>
            <a:pPr marL="0" indent="0" algn="ctr">
              <a:lnSpc>
                <a:spcPts val="2000"/>
              </a:lnSpc>
              <a:buNone/>
            </a:pPr>
            <a:r>
              <a:rPr lang="ru-RU" sz="2800" dirty="0" smtClean="0">
                <a:effectLst>
                  <a:reflection blurRad="6350" endPos="0" dir="5400000" sy="-100000" algn="bl" rotWithShape="0"/>
                </a:effectLst>
              </a:rPr>
              <a:t>Бюджетная система Российской Федерации </a:t>
            </a:r>
            <a:r>
              <a:rPr lang="ru-RU" sz="1800" dirty="0" smtClean="0">
                <a:effectLst>
                  <a:reflection blurRad="6350" endPos="0" dir="5400000" sy="-100000" algn="bl" rotWithShape="0"/>
                </a:effectLst>
              </a:rPr>
              <a:t>основанная на экономических отношениях и государственном устройстве</a:t>
            </a:r>
            <a:r>
              <a:rPr lang="ru-RU" sz="1800" dirty="0" smtClean="0"/>
              <a:t> </a:t>
            </a:r>
            <a:r>
              <a:rPr lang="ru-RU" sz="1800" dirty="0" smtClean="0">
                <a:effectLst>
                  <a:reflection blurRad="6350" endPos="0" dir="5400000" sy="-100000" algn="bl" rotWithShape="0"/>
                </a:effectLst>
              </a:rPr>
              <a:t>РФ</a:t>
            </a:r>
            <a:endParaRPr lang="ru-RU" dirty="0">
              <a:effectLst>
                <a:reflection blurRad="6350" endPos="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95536" y="908720"/>
            <a:ext cx="8229600" cy="892696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Это совокупность федерального бюджета, бюджетов субъектов Российской Федерации, местных бюджетов и бюджетов государственных внебюджетных фондов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87824" y="1628800"/>
            <a:ext cx="2880320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 бюджетам бюджетной системы РФ относятся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91580" y="2780928"/>
            <a:ext cx="741682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Федеральный бюджет и бюджеты государственных внебюджетных фондов Российской Федерации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21650" y="3941440"/>
            <a:ext cx="6192688" cy="711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Бюджеты субъектов РФ и бюджеты территориальных внебюджетных фондов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41730" y="4955410"/>
            <a:ext cx="457250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Местные бюджеты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91580" y="5733256"/>
            <a:ext cx="313234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 </a:t>
            </a:r>
            <a:r>
              <a:rPr lang="ru-RU" dirty="0" err="1" smtClean="0"/>
              <a:t>муниципльного</a:t>
            </a:r>
            <a:r>
              <a:rPr lang="ru-RU" dirty="0" smtClean="0"/>
              <a:t> района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60099" y="5733256"/>
            <a:ext cx="313234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 поселения</a:t>
            </a:r>
            <a:endParaRPr lang="ru-RU" dirty="0"/>
          </a:p>
        </p:txBody>
      </p:sp>
      <p:cxnSp>
        <p:nvCxnSpPr>
          <p:cNvPr id="11" name="Прямая со стрелкой 10"/>
          <p:cNvCxnSpPr>
            <a:stCxn id="4" idx="2"/>
          </p:cNvCxnSpPr>
          <p:nvPr/>
        </p:nvCxnSpPr>
        <p:spPr>
          <a:xfrm>
            <a:off x="4427984" y="2636912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427984" y="3789040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425482" y="4653136"/>
            <a:ext cx="2502" cy="3022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355252" y="5472762"/>
            <a:ext cx="2502" cy="3022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516216" y="5486058"/>
            <a:ext cx="2502" cy="3022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956686" y="468338"/>
            <a:ext cx="8246333" cy="824521"/>
            <a:chOff x="648429" y="104958"/>
            <a:chExt cx="8246333" cy="824521"/>
          </a:xfrm>
        </p:grpSpPr>
        <p:pic>
          <p:nvPicPr>
            <p:cNvPr id="18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9" name="Прямая соединительная линия 18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5997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579296" cy="835496"/>
          </a:xfrm>
        </p:spPr>
        <p:txBody>
          <a:bodyPr/>
          <a:lstStyle/>
          <a:p>
            <a:pPr marL="0" indent="0" algn="ctr">
              <a:lnSpc>
                <a:spcPts val="2000"/>
              </a:lnSpc>
              <a:buNone/>
            </a:pPr>
            <a:r>
              <a:rPr lang="ru-RU" sz="2800" dirty="0" smtClean="0">
                <a:effectLst>
                  <a:reflection blurRad="6350" endPos="0" dir="5400000" sy="-100000" algn="bl" rotWithShape="0"/>
                </a:effectLst>
              </a:rPr>
              <a:t>Участие граждан в обсуждении проекта бюджета</a:t>
            </a:r>
            <a:endParaRPr lang="ru-RU" dirty="0">
              <a:effectLst>
                <a:reflection blurRad="6350" endPos="0" dir="5400000" sy="-100000" algn="bl" rotWithShape="0"/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71600" y="1052736"/>
            <a:ext cx="741682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Публичные слушания – форма реализации прав граждан на участие в процессе обсуждения проектов муниципальных правовых актов по вопросам местного значения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68678" y="4941168"/>
            <a:ext cx="6192688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Ежегодно на публичные слушания выносится проект </a:t>
            </a:r>
            <a:r>
              <a:rPr lang="ru-RU" dirty="0"/>
              <a:t>бюджета </a:t>
            </a:r>
            <a:r>
              <a:rPr lang="ru-RU" dirty="0" smtClean="0"/>
              <a:t>муниципального образования «</a:t>
            </a:r>
            <a:r>
              <a:rPr lang="ru-RU" dirty="0" err="1" smtClean="0"/>
              <a:t>Почепский</a:t>
            </a:r>
            <a:r>
              <a:rPr lang="ru-RU" dirty="0" smtClean="0"/>
              <a:t> район» и отчет об его исполнении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71600" y="2420888"/>
            <a:ext cx="3132348" cy="2304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Публичные </a:t>
            </a:r>
            <a:r>
              <a:rPr lang="ru-RU" dirty="0" smtClean="0"/>
              <a:t>слушания организуются и проводятся с целью выявления и учета мнения и интересов жителей по проектам, выносимым на слушания</a:t>
            </a:r>
          </a:p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256076" y="2432068"/>
            <a:ext cx="3132348" cy="2293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Результат публичных слушаний – заключение, в котором  отражаются выраженные позиции и рекомендации, формированные по результатам публичных слушаний</a:t>
            </a: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2537774" y="2060848"/>
            <a:ext cx="0" cy="341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6823653" y="2078946"/>
            <a:ext cx="0" cy="341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541966" y="4725143"/>
            <a:ext cx="0" cy="1709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822250" y="4725144"/>
            <a:ext cx="0" cy="1709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12"/>
          <p:cNvGrpSpPr/>
          <p:nvPr/>
        </p:nvGrpSpPr>
        <p:grpSpPr>
          <a:xfrm>
            <a:off x="956686" y="318696"/>
            <a:ext cx="8246333" cy="824521"/>
            <a:chOff x="648429" y="104958"/>
            <a:chExt cx="8246333" cy="824521"/>
          </a:xfrm>
        </p:grpSpPr>
        <p:pic>
          <p:nvPicPr>
            <p:cNvPr id="14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5" name="Прямая соединительная линия 14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9102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9340</TotalTime>
  <Words>3683</Words>
  <Application>Microsoft Office PowerPoint</Application>
  <PresentationFormat>Экран (4:3)</PresentationFormat>
  <Paragraphs>972</Paragraphs>
  <Slides>38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Воздушный поток</vt:lpstr>
      <vt:lpstr>Презентация PowerPoint</vt:lpstr>
      <vt:lpstr>Презентация PowerPoint</vt:lpstr>
      <vt:lpstr>Уважаемые жители Почепского района!</vt:lpstr>
      <vt:lpstr>Презентация PowerPoint</vt:lpstr>
      <vt:lpstr>Основные понятия, термины, определения</vt:lpstr>
      <vt:lpstr>Презентация PowerPoint</vt:lpstr>
      <vt:lpstr>Презентация PowerPoint</vt:lpstr>
      <vt:lpstr>Бюджетная система Российской Федерации основанная на экономических отношениях и государственном устройстве РФ</vt:lpstr>
      <vt:lpstr>Участие граждан в обсуждении проекта бюджета</vt:lpstr>
      <vt:lpstr>Бюджетный процесс</vt:lpstr>
      <vt:lpstr>Основа формирования бюджета</vt:lpstr>
      <vt:lpstr>Презентация PowerPoint</vt:lpstr>
      <vt:lpstr>Основные параметры проекта бюджета Почепского района</vt:lpstr>
      <vt:lpstr>Доходы бюджета</vt:lpstr>
      <vt:lpstr>Виды доходов бюджета муниципального образования «Почепский муниципальный район» </vt:lpstr>
      <vt:lpstr>Налог - обязательный, индивидуально безвозмездный платеж, взимаемый с  организаций и физических лиц в форме отчуждения принадлежащих им на праве  собственности, хозяйственного ведения или оперативного управления денежных  средств в целях финансового обеспечения деятельности государства  и (или) муниципальных образований </vt:lpstr>
      <vt:lpstr>Налоги, уплачиваемые гражданином в бюджеты всех уровней</vt:lpstr>
      <vt:lpstr>Доходы районного бюджета</vt:lpstr>
      <vt:lpstr>Структура доходов районного бюджета, тыс.руб.</vt:lpstr>
      <vt:lpstr>Структура налоговых доходов районного бюджета на 2021 год, тыс. руб.</vt:lpstr>
      <vt:lpstr>Презентация PowerPoint</vt:lpstr>
      <vt:lpstr>Презентация PowerPoint</vt:lpstr>
      <vt:lpstr>Безвозмездные поступления в бюджет Почепского муниципального района Брянской области, тыс. руб.</vt:lpstr>
      <vt:lpstr>Расходы районного бюджета</vt:lpstr>
      <vt:lpstr>Презентация PowerPoint</vt:lpstr>
      <vt:lpstr>Расходы бюджета Почепского муниципального района Брянской области по разделам  бюджетной классификации, тыс. руб.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расходов бюджета</vt:lpstr>
      <vt:lpstr> </vt:lpstr>
      <vt:lpstr> </vt:lpstr>
      <vt:lpstr>Расходы бюджета Почепского муниципального района Брянской области на реализацию муниципальных программ Почепского района 2021-2023 годы, тыс. руб.</vt:lpstr>
      <vt:lpstr>Презентация PowerPoint</vt:lpstr>
      <vt:lpstr>Презентация PowerPoint</vt:lpstr>
      <vt:lpstr>ИСТОЧНИКИ ВНУТРЕННЕГО ФИНАНСИРОВАНИЯ ДЕФИЦИТА РАЙОННОГО БЮДЖЕТА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Наташа</dc:creator>
  <cp:lastModifiedBy>ChinkarevaSM</cp:lastModifiedBy>
  <cp:revision>434</cp:revision>
  <cp:lastPrinted>2020-12-29T07:20:05Z</cp:lastPrinted>
  <dcterms:created xsi:type="dcterms:W3CDTF">2019-01-12T18:08:20Z</dcterms:created>
  <dcterms:modified xsi:type="dcterms:W3CDTF">2021-04-28T13:28:06Z</dcterms:modified>
</cp:coreProperties>
</file>