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>
        <p:scale>
          <a:sx n="90" d="100"/>
          <a:sy n="90" d="100"/>
        </p:scale>
        <p:origin x="-552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842768.9</c:v>
                </c:pt>
                <c:pt idx="1">
                  <c:v>865398.2</c:v>
                </c:pt>
                <c:pt idx="2">
                  <c:v>-22629.3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743415.1</c:v>
                </c:pt>
                <c:pt idx="1">
                  <c:v>727230</c:v>
                </c:pt>
                <c:pt idx="2">
                  <c:v>16185.1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8704128"/>
        <c:axId val="48706304"/>
        <c:axId val="0"/>
      </c:bar3DChart>
      <c:catAx>
        <c:axId val="48704128"/>
        <c:scaling>
          <c:orientation val="minMax"/>
        </c:scaling>
        <c:delete val="0"/>
        <c:axPos val="b"/>
        <c:majorTickMark val="out"/>
        <c:minorTickMark val="none"/>
        <c:tickLblPos val="nextTo"/>
        <c:crossAx val="48706304"/>
        <c:crosses val="autoZero"/>
        <c:auto val="1"/>
        <c:lblAlgn val="ctr"/>
        <c:lblOffset val="100"/>
        <c:noMultiLvlLbl val="0"/>
      </c:catAx>
      <c:valAx>
        <c:axId val="48706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704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17.8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12312704"/>
        <c:axId val="112314240"/>
        <c:axId val="0"/>
      </c:bar3DChart>
      <c:catAx>
        <c:axId val="112312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2314240"/>
        <c:crosses val="autoZero"/>
        <c:auto val="1"/>
        <c:lblAlgn val="ctr"/>
        <c:lblOffset val="100"/>
        <c:noMultiLvlLbl val="0"/>
      </c:catAx>
      <c:valAx>
        <c:axId val="1123142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231270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0.0</c:formatCode>
                <c:ptCount val="4"/>
                <c:pt idx="0">
                  <c:v>1.564455569461827</c:v>
                </c:pt>
                <c:pt idx="1">
                  <c:v>84.355444305381738</c:v>
                </c:pt>
                <c:pt idx="2">
                  <c:v>5.2565707133917394</c:v>
                </c:pt>
                <c:pt idx="3">
                  <c:v>8.8235294117647047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1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-4.5630905070400282E-2"/>
                  <c:y val="7.3205393811851358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негативное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Лист1!$B$3:$B$9</c:f>
              <c:numCache>
                <c:formatCode>0.0</c:formatCode>
                <c:ptCount val="7"/>
                <c:pt idx="0">
                  <c:v>2.7932960893854748</c:v>
                </c:pt>
                <c:pt idx="1">
                  <c:v>6.7039106145251379</c:v>
                </c:pt>
                <c:pt idx="2">
                  <c:v>7.2625698324022343</c:v>
                </c:pt>
                <c:pt idx="3">
                  <c:v>15.642458100558656</c:v>
                </c:pt>
                <c:pt idx="4">
                  <c:v>65.92178770949721</c:v>
                </c:pt>
                <c:pt idx="5">
                  <c:v>1.1173184357541899</c:v>
                </c:pt>
                <c:pt idx="6">
                  <c:v>0.55865921787709494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18585216"/>
        <c:axId val="118586752"/>
        <c:axId val="0"/>
      </c:bar3DChart>
      <c:catAx>
        <c:axId val="118585216"/>
        <c:scaling>
          <c:orientation val="minMax"/>
        </c:scaling>
        <c:delete val="1"/>
        <c:axPos val="b"/>
        <c:majorTickMark val="out"/>
        <c:minorTickMark val="none"/>
        <c:tickLblPos val="nextTo"/>
        <c:crossAx val="118586752"/>
        <c:crosses val="autoZero"/>
        <c:auto val="1"/>
        <c:lblAlgn val="ctr"/>
        <c:lblOffset val="100"/>
        <c:noMultiLvlLbl val="0"/>
      </c:catAx>
      <c:valAx>
        <c:axId val="118586752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585216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на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553.1</c:v>
                </c:pt>
                <c:pt idx="1">
                  <c:v>754.9</c:v>
                </c:pt>
                <c:pt idx="2">
                  <c:v>636.29999999999995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860544"/>
        <c:axId val="130862080"/>
        <c:axId val="0"/>
      </c:bar3DChart>
      <c:catAx>
        <c:axId val="130860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30862080"/>
        <c:crosses val="autoZero"/>
        <c:auto val="1"/>
        <c:lblAlgn val="ctr"/>
        <c:lblOffset val="100"/>
        <c:noMultiLvlLbl val="0"/>
      </c:catAx>
      <c:valAx>
        <c:axId val="1308620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8605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на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43.3</c:v>
                </c:pt>
                <c:pt idx="1">
                  <c:v>56.3</c:v>
                </c:pt>
                <c:pt idx="2">
                  <c:v>42.9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0904832"/>
        <c:axId val="130906368"/>
        <c:axId val="0"/>
      </c:bar3DChart>
      <c:catAx>
        <c:axId val="13090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0906368"/>
        <c:crosses val="autoZero"/>
        <c:auto val="1"/>
        <c:lblAlgn val="ctr"/>
        <c:lblOffset val="100"/>
        <c:noMultiLvlLbl val="0"/>
      </c:catAx>
      <c:valAx>
        <c:axId val="13090636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9048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на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56.7</c:v>
                </c:pt>
                <c:pt idx="1">
                  <c:v>53.9</c:v>
                </c:pt>
                <c:pt idx="2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1862656"/>
        <c:axId val="81864192"/>
        <c:axId val="0"/>
      </c:bar3DChart>
      <c:catAx>
        <c:axId val="8186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1864192"/>
        <c:crosses val="autoZero"/>
        <c:auto val="1"/>
        <c:lblAlgn val="ctr"/>
        <c:lblOffset val="100"/>
        <c:noMultiLvlLbl val="0"/>
      </c:catAx>
      <c:valAx>
        <c:axId val="8186419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8626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0.0</c:formatCode>
                <c:ptCount val="9"/>
                <c:pt idx="0">
                  <c:v>64.2</c:v>
                </c:pt>
                <c:pt idx="1">
                  <c:v>5.9</c:v>
                </c:pt>
                <c:pt idx="2">
                  <c:v>3.1</c:v>
                </c:pt>
                <c:pt idx="3">
                  <c:v>1.4</c:v>
                </c:pt>
                <c:pt idx="4">
                  <c:v>4.7</c:v>
                </c:pt>
                <c:pt idx="5">
                  <c:v>7.9</c:v>
                </c:pt>
                <c:pt idx="6">
                  <c:v>0.48997090797733878</c:v>
                </c:pt>
                <c:pt idx="7">
                  <c:v>0.2</c:v>
                </c:pt>
                <c:pt idx="8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за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455.5</c:v>
                </c:pt>
                <c:pt idx="1">
                  <c:v>551.79999999999995</c:v>
                </c:pt>
                <c:pt idx="2">
                  <c:v>467.1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54282496"/>
        <c:axId val="54288384"/>
        <c:axId val="0"/>
      </c:bar3DChart>
      <c:catAx>
        <c:axId val="54282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4288384"/>
        <c:crosses val="autoZero"/>
        <c:auto val="1"/>
        <c:lblAlgn val="ctr"/>
        <c:lblOffset val="100"/>
        <c:noMultiLvlLbl val="0"/>
      </c:catAx>
      <c:valAx>
        <c:axId val="542883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42824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24 школы</c:v>
                </c:pt>
                <c:pt idx="1">
                  <c:v>Дошкольное образование: содержание 18 детских садов: 6 городских и 12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262</c:v>
                </c:pt>
                <c:pt idx="1">
                  <c:v>130.9</c:v>
                </c:pt>
                <c:pt idx="2">
                  <c:v>55.7</c:v>
                </c:pt>
                <c:pt idx="3">
                  <c:v>0.3</c:v>
                </c:pt>
                <c:pt idx="4">
                  <c:v>18.2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653,4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653.4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5920640"/>
        <c:axId val="45922176"/>
        <c:axId val="0"/>
      </c:bar3DChart>
      <c:catAx>
        <c:axId val="45920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5922176"/>
        <c:crosses val="autoZero"/>
        <c:auto val="1"/>
        <c:lblAlgn val="ctr"/>
        <c:lblOffset val="100"/>
        <c:noMultiLvlLbl val="0"/>
      </c:catAx>
      <c:valAx>
        <c:axId val="459221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59206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за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56.8</c:v>
                </c:pt>
                <c:pt idx="1">
                  <c:v>58.8</c:v>
                </c:pt>
                <c:pt idx="2">
                  <c:v>57.8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15618944"/>
        <c:axId val="115620480"/>
        <c:axId val="0"/>
      </c:bar3DChart>
      <c:catAx>
        <c:axId val="11561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5620480"/>
        <c:crosses val="autoZero"/>
        <c:auto val="1"/>
        <c:lblAlgn val="ctr"/>
        <c:lblOffset val="100"/>
        <c:noMultiLvlLbl val="0"/>
      </c:catAx>
      <c:valAx>
        <c:axId val="1156204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56189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57,8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28.8</c:v>
                </c:pt>
                <c:pt idx="1">
                  <c:v>13.1</c:v>
                </c:pt>
                <c:pt idx="2">
                  <c:v>3.8</c:v>
                </c:pt>
                <c:pt idx="3">
                  <c:v>12.1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2.8912998737845159E-2"/>
                  <c:y val="0.19538131761087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944509259923639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4289738042374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2019 год</c:v>
                </c:pt>
                <c:pt idx="1">
                  <c:v>План за 2020 год</c:v>
                </c:pt>
                <c:pt idx="2">
                  <c:v>Факт за 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35.1</c:v>
                </c:pt>
                <c:pt idx="1">
                  <c:v>54.1</c:v>
                </c:pt>
                <c:pt idx="2">
                  <c:v>34.4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18788864"/>
        <c:axId val="118790400"/>
        <c:axId val="0"/>
      </c:bar3DChart>
      <c:catAx>
        <c:axId val="118788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8790400"/>
        <c:crosses val="autoZero"/>
        <c:auto val="1"/>
        <c:lblAlgn val="ctr"/>
        <c:lblOffset val="100"/>
        <c:noMultiLvlLbl val="0"/>
      </c:catAx>
      <c:valAx>
        <c:axId val="1187904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7888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724,4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724.4</c:v>
                </c:pt>
                <c:pt idx="1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45100927031424048"/>
                  <c:y val="-6.06330045706621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727,2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8922250137774356"/>
                  <c:y val="-1.24621789531255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653.1</c:v>
                </c:pt>
                <c:pt idx="1">
                  <c:v>727.2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7745664"/>
        <c:axId val="47751552"/>
        <c:axId val="0"/>
      </c:bar3DChart>
      <c:catAx>
        <c:axId val="47745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7751552"/>
        <c:crosses val="autoZero"/>
        <c:auto val="1"/>
        <c:lblAlgn val="ctr"/>
        <c:lblOffset val="100"/>
        <c:noMultiLvlLbl val="0"/>
      </c:catAx>
      <c:valAx>
        <c:axId val="477515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7456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37384169546062884"/>
                  <c:y val="0.6761514926276123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2627053249668703"/>
                  <c:y val="-5.26877668493198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0.3</c:v>
                </c:pt>
                <c:pt idx="1">
                  <c:v>16.2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18653696"/>
        <c:axId val="118655232"/>
        <c:axId val="0"/>
      </c:bar3DChart>
      <c:catAx>
        <c:axId val="11865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8655232"/>
        <c:crosses val="autoZero"/>
        <c:auto val="1"/>
        <c:lblAlgn val="ctr"/>
        <c:lblOffset val="100"/>
        <c:noMultiLvlLbl val="0"/>
      </c:catAx>
      <c:valAx>
        <c:axId val="11865523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6536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193946485439555"/>
                  <c:y val="0.1048608279183571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842,8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742,4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842.8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47824896"/>
        <c:axId val="47827584"/>
        <c:axId val="0"/>
      </c:bar3DChart>
      <c:catAx>
        <c:axId val="4782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7827584"/>
        <c:crosses val="autoZero"/>
        <c:auto val="1"/>
        <c:lblAlgn val="ctr"/>
        <c:lblOffset val="100"/>
        <c:noMultiLvlLbl val="0"/>
      </c:catAx>
      <c:valAx>
        <c:axId val="478275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8248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63167488"/>
        <c:axId val="63575168"/>
        <c:axId val="0"/>
      </c:bar3DChart>
      <c:catAx>
        <c:axId val="6316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63575168"/>
        <c:crosses val="autoZero"/>
        <c:auto val="1"/>
        <c:lblAlgn val="ctr"/>
        <c:lblOffset val="100"/>
        <c:noMultiLvlLbl val="0"/>
      </c:catAx>
      <c:valAx>
        <c:axId val="6357516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1674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670.2</c:v>
                </c:pt>
                <c:pt idx="1">
                  <c:v>565.6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4166528"/>
        <c:axId val="84168064"/>
        <c:axId val="0"/>
      </c:bar3DChart>
      <c:catAx>
        <c:axId val="8416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4168064"/>
        <c:crosses val="autoZero"/>
        <c:auto val="1"/>
        <c:lblAlgn val="ctr"/>
        <c:lblOffset val="100"/>
        <c:noMultiLvlLbl val="0"/>
      </c:catAx>
      <c:valAx>
        <c:axId val="8416806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16652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0.0</c:formatCode>
                <c:ptCount val="3"/>
                <c:pt idx="0">
                  <c:v>2.4213075060532683</c:v>
                </c:pt>
                <c:pt idx="1">
                  <c:v>21.495829970406241</c:v>
                </c:pt>
                <c:pt idx="2">
                  <c:v>76.082862523540484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132.69999999999999</c:v>
                </c:pt>
                <c:pt idx="1">
                  <c:v>159.80000000000001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09339392"/>
        <c:axId val="109340928"/>
        <c:axId val="0"/>
      </c:bar3DChart>
      <c:catAx>
        <c:axId val="10933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09340928"/>
        <c:crosses val="autoZero"/>
        <c:auto val="1"/>
        <c:lblAlgn val="ctr"/>
        <c:lblOffset val="100"/>
        <c:noMultiLvlLbl val="0"/>
      </c:catAx>
      <c:valAx>
        <c:axId val="10934092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3393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+19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-19,7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+2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Почепского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района Брянской области за 2020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год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 МУНИЦИПАЛЬНОГО РАЙОНА БРЯНСКОЙ ОБЛАСТИ В 2019 – 2020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7675815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+90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91936990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+74,1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181274900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2020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789556,7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842757,0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743415,1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2020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743,4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159,8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18,0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565,6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2020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48921020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88,1%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69017930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103,0%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51544786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84,4%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2020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129574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2019 - 2020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18640388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+20,4%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470721697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2020 году к уровню предыдущего года составил 120,4%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2020 году к уровню предыдущего года составил 101,1%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2020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670338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103,0</a:t>
                      </a:r>
                    </a:p>
                  </a:txBody>
                  <a:tcPr marL="9525" marR="9525" marT="9525" marB="0" anchor="b"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155,4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159,8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102,8</a:t>
                      </a:r>
                    </a:p>
                  </a:txBody>
                  <a:tcPr marL="9525" marR="9525" marT="9525" marB="0" anchor="b"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134,8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103,3</a:t>
                      </a:r>
                    </a:p>
                  </a:txBody>
                  <a:tcPr marL="9525" marR="9525" marT="9525" marB="0" anchor="b"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98,8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104,2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18,0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106,1</a:t>
                      </a:r>
                    </a:p>
                  </a:txBody>
                  <a:tcPr marL="9525" marR="9525" marT="9525" marB="0" anchor="b"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прочие</a:t>
                      </a:r>
                      <a:r>
                        <a:rPr lang="ru-RU" sz="1600" baseline="0" dirty="0" smtClean="0"/>
                        <a:t> неналоговые доходы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2020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460328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2020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09161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266206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Брянской области за 2020 год в доступной для граждан форме сформирован на основании </a:t>
            </a:r>
            <a:r>
              <a:rPr lang="ru-RU" sz="3600" i="1" dirty="0" smtClean="0"/>
              <a:t>решения </a:t>
            </a:r>
            <a:r>
              <a:rPr lang="ru-RU" sz="3600" i="1" dirty="0" smtClean="0"/>
              <a:t>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err="1"/>
              <a:t>Почепского</a:t>
            </a:r>
            <a:r>
              <a:rPr lang="ru-RU" sz="3600" i="1" dirty="0"/>
              <a:t> муниципального района Брянской области за </a:t>
            </a:r>
            <a:r>
              <a:rPr lang="ru-RU" sz="3600" i="1" dirty="0" smtClean="0"/>
              <a:t>2020 год</a:t>
            </a:r>
            <a:r>
              <a:rPr lang="ru-RU" sz="3600" i="1" dirty="0" smtClean="0"/>
              <a:t>» от </a:t>
            </a:r>
            <a:r>
              <a:rPr lang="ru-RU" sz="3600" i="1" smtClean="0"/>
              <a:t>15.06.2021 года № 161</a:t>
            </a:r>
          </a:p>
          <a:p>
            <a:pPr marL="0" indent="0" algn="ctr">
              <a:buNone/>
            </a:pP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2020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95243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565,6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97,3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21,2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184,0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17,6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55,5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2020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789556,3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865398,2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727230,0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района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Брянской области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2020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432512"/>
              </p:ext>
            </p:extLst>
          </p:nvPr>
        </p:nvGraphicFramePr>
        <p:xfrm>
          <a:off x="296260" y="1339507"/>
          <a:ext cx="8551481" cy="5401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81,3</a:t>
                      </a:r>
                      <a:endParaRPr lang="ru-RU" dirty="0"/>
                    </a:p>
                  </a:txBody>
                  <a:tcPr/>
                </a:tc>
              </a:tr>
              <a:tr h="43415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96,3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467,1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63,5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85,3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68,7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7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БРЯНСКОЙ ОБЛАСТИ ЗА 2019-2020 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43689747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+83,2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486235088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-0,4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610274942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2020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038122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" y="6949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2019 – 2020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45569296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+96,3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-84,7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818848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2020 ГОДУ НА ОБРАЗОВАНИЕ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2019 – 2020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84545375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2020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218781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2019 – 2020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47009667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2020году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867170"/>
              </p:ext>
            </p:extLst>
          </p:nvPr>
        </p:nvGraphicFramePr>
        <p:xfrm>
          <a:off x="1" y="722381"/>
          <a:ext cx="9143999" cy="5657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5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единовременного пособия при всех формах устройства детей, лишенных родительского попечения, в семью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34,4 млн. руб.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2020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03502"/>
              </p:ext>
            </p:extLst>
          </p:nvPr>
        </p:nvGraphicFramePr>
        <p:xfrm>
          <a:off x="62973" y="992125"/>
          <a:ext cx="9081028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 Брянской области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2,3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Районный  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305,3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195,7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26,9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459,4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443,8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61,0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культуры, молодежной политики</a:t>
                      </a:r>
                      <a:r>
                        <a:rPr lang="ru-RU" sz="1800" baseline="0" dirty="0" smtClean="0"/>
                        <a:t> и спорта </a:t>
                      </a:r>
                      <a:r>
                        <a:rPr lang="ru-RU" sz="1800" dirty="0" smtClean="0"/>
                        <a:t>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69,9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9,4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865,4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727,2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84,0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2020год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61928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2020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880751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2020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2020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25709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26525,7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+816,7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28070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28070,2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+0,2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24769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25500,1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+731,1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24294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24294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r>
              <a:rPr lang="ru-RU" i="1" dirty="0"/>
              <a:t>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</a:t>
            </a:r>
            <a:r>
              <a:rPr lang="ru-RU" dirty="0" smtClean="0"/>
              <a:t> </a:t>
            </a:r>
            <a:r>
              <a:rPr lang="ru-RU" smtClean="0"/>
              <a:t>НА 2020 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2020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2021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2022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2020 год </a:t>
            </a:r>
            <a:r>
              <a:rPr lang="ru-RU" sz="1600" b="1" i="1" dirty="0"/>
              <a:t>и на плановый период </a:t>
            </a:r>
            <a:r>
              <a:rPr lang="ru-RU" sz="1600" b="1" i="1" dirty="0" smtClean="0"/>
              <a:t>2021 и 2022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16.12.2019 г. №42 «О бюджете </a:t>
            </a:r>
            <a:r>
              <a:rPr lang="ru-RU" sz="1600" i="1" dirty="0" err="1"/>
              <a:t>Почепского</a:t>
            </a:r>
            <a:r>
              <a:rPr lang="ru-RU" sz="1600" i="1" dirty="0"/>
              <a:t> муниципального района Брянской области </a:t>
            </a:r>
            <a:r>
              <a:rPr lang="ru-RU" sz="1600" b="1" i="1" dirty="0" smtClean="0"/>
              <a:t>на 2020 год и плановый период 2021 и 2022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2020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</a:t>
            </a:r>
            <a:r>
              <a:rPr lang="ru-RU" sz="1600" b="1" i="1" dirty="0"/>
              <a:t>8</a:t>
            </a:r>
            <a:r>
              <a:rPr lang="ru-RU" sz="1600" b="1" i="1" dirty="0" smtClean="0"/>
              <a:t>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err="1"/>
              <a:t>Почепского</a:t>
            </a:r>
            <a:r>
              <a:rPr lang="ru-RU" b="1" i="1" baseline="-25000" dirty="0"/>
              <a:t> муниципального района Брянской области В </a:t>
            </a:r>
            <a:r>
              <a:rPr lang="ru-RU" b="1" i="1" baseline="-25000" dirty="0" smtClean="0"/>
              <a:t>2020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за 2020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135913966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514970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842768,9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743415,1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-99353,8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88,2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865398,2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727230,0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-138168,2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16185,1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-22629,3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15098</TotalTime>
  <Words>1867</Words>
  <Application>Microsoft Office PowerPoint</Application>
  <PresentationFormat>Экран (4:3)</PresentationFormat>
  <Paragraphs>448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Почепского муниципального района Брянской области за 2020  год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274</cp:revision>
  <cp:lastPrinted>2021-03-30T08:22:59Z</cp:lastPrinted>
  <dcterms:created xsi:type="dcterms:W3CDTF">2013-08-21T19:17:07Z</dcterms:created>
  <dcterms:modified xsi:type="dcterms:W3CDTF">2021-07-05T09:53:03Z</dcterms:modified>
</cp:coreProperties>
</file>