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>
        <p:scale>
          <a:sx n="90" d="100"/>
          <a:sy n="90" d="100"/>
        </p:scale>
        <p:origin x="-552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842768.9</c:v>
                </c:pt>
                <c:pt idx="1">
                  <c:v>865398.2</c:v>
                </c:pt>
                <c:pt idx="2">
                  <c:v>-22629.3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743415.1</c:v>
                </c:pt>
                <c:pt idx="1">
                  <c:v>727230</c:v>
                </c:pt>
                <c:pt idx="2">
                  <c:v>16185.1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567168"/>
        <c:axId val="22581248"/>
        <c:axId val="0"/>
      </c:bar3DChart>
      <c:catAx>
        <c:axId val="22567168"/>
        <c:scaling>
          <c:orientation val="minMax"/>
        </c:scaling>
        <c:delete val="0"/>
        <c:axPos val="b"/>
        <c:majorTickMark val="out"/>
        <c:minorTickMark val="none"/>
        <c:tickLblPos val="nextTo"/>
        <c:crossAx val="22581248"/>
        <c:crosses val="autoZero"/>
        <c:auto val="1"/>
        <c:lblAlgn val="ctr"/>
        <c:lblOffset val="100"/>
        <c:noMultiLvlLbl val="0"/>
      </c:catAx>
      <c:valAx>
        <c:axId val="22581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567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17.8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99209984"/>
        <c:axId val="99211520"/>
        <c:axId val="0"/>
      </c:bar3DChart>
      <c:catAx>
        <c:axId val="9920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9211520"/>
        <c:crosses val="autoZero"/>
        <c:auto val="1"/>
        <c:lblAlgn val="ctr"/>
        <c:lblOffset val="100"/>
        <c:noMultiLvlLbl val="0"/>
      </c:catAx>
      <c:valAx>
        <c:axId val="9921152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2099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0.0</c:formatCode>
                <c:ptCount val="4"/>
                <c:pt idx="0">
                  <c:v>1.564455569461827</c:v>
                </c:pt>
                <c:pt idx="1">
                  <c:v>84.355444305381738</c:v>
                </c:pt>
                <c:pt idx="2">
                  <c:v>5.2565707133917394</c:v>
                </c:pt>
                <c:pt idx="3">
                  <c:v>8.8235294117647047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1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-4.5630905070400282E-2"/>
                  <c:y val="7.3205393811851358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негативное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Лист1!$B$3:$B$9</c:f>
              <c:numCache>
                <c:formatCode>0.0</c:formatCode>
                <c:ptCount val="7"/>
                <c:pt idx="0">
                  <c:v>2.7932960893854748</c:v>
                </c:pt>
                <c:pt idx="1">
                  <c:v>6.7039106145251379</c:v>
                </c:pt>
                <c:pt idx="2">
                  <c:v>7.2625698324022343</c:v>
                </c:pt>
                <c:pt idx="3">
                  <c:v>15.642458100558656</c:v>
                </c:pt>
                <c:pt idx="4">
                  <c:v>65.92178770949721</c:v>
                </c:pt>
                <c:pt idx="5">
                  <c:v>1.1173184357541899</c:v>
                </c:pt>
                <c:pt idx="6">
                  <c:v>0.55865921787709494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32040960"/>
        <c:axId val="132046848"/>
        <c:axId val="0"/>
      </c:bar3DChart>
      <c:catAx>
        <c:axId val="132040960"/>
        <c:scaling>
          <c:orientation val="minMax"/>
        </c:scaling>
        <c:delete val="1"/>
        <c:axPos val="b"/>
        <c:majorTickMark val="out"/>
        <c:minorTickMark val="none"/>
        <c:tickLblPos val="nextTo"/>
        <c:crossAx val="132046848"/>
        <c:crosses val="autoZero"/>
        <c:auto val="1"/>
        <c:lblAlgn val="ctr"/>
        <c:lblOffset val="100"/>
        <c:noMultiLvlLbl val="0"/>
      </c:catAx>
      <c:valAx>
        <c:axId val="132046848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040960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553.1</c:v>
                </c:pt>
                <c:pt idx="1">
                  <c:v>754.9</c:v>
                </c:pt>
                <c:pt idx="2">
                  <c:v>636.29999999999995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89952"/>
        <c:axId val="98991488"/>
        <c:axId val="0"/>
      </c:bar3DChart>
      <c:catAx>
        <c:axId val="9898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98991488"/>
        <c:crosses val="autoZero"/>
        <c:auto val="1"/>
        <c:lblAlgn val="ctr"/>
        <c:lblOffset val="100"/>
        <c:noMultiLvlLbl val="0"/>
      </c:catAx>
      <c:valAx>
        <c:axId val="9899148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899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43.3</c:v>
                </c:pt>
                <c:pt idx="1">
                  <c:v>56.3</c:v>
                </c:pt>
                <c:pt idx="2">
                  <c:v>42.9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9013760"/>
        <c:axId val="99015296"/>
        <c:axId val="0"/>
      </c:bar3DChart>
      <c:catAx>
        <c:axId val="99013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99015296"/>
        <c:crosses val="autoZero"/>
        <c:auto val="1"/>
        <c:lblAlgn val="ctr"/>
        <c:lblOffset val="100"/>
        <c:noMultiLvlLbl val="0"/>
      </c:catAx>
      <c:valAx>
        <c:axId val="9901529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01376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56.7</c:v>
                </c:pt>
                <c:pt idx="1">
                  <c:v>53.9</c:v>
                </c:pt>
                <c:pt idx="2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10592"/>
        <c:axId val="98912128"/>
        <c:axId val="0"/>
      </c:bar3DChart>
      <c:catAx>
        <c:axId val="9891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98912128"/>
        <c:crosses val="autoZero"/>
        <c:auto val="1"/>
        <c:lblAlgn val="ctr"/>
        <c:lblOffset val="100"/>
        <c:noMultiLvlLbl val="0"/>
      </c:catAx>
      <c:valAx>
        <c:axId val="989121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105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0.0</c:formatCode>
                <c:ptCount val="9"/>
                <c:pt idx="0">
                  <c:v>64.2</c:v>
                </c:pt>
                <c:pt idx="1">
                  <c:v>5.9</c:v>
                </c:pt>
                <c:pt idx="2">
                  <c:v>3.1</c:v>
                </c:pt>
                <c:pt idx="3">
                  <c:v>1.4</c:v>
                </c:pt>
                <c:pt idx="4">
                  <c:v>4.7</c:v>
                </c:pt>
                <c:pt idx="5">
                  <c:v>7.9</c:v>
                </c:pt>
                <c:pt idx="6">
                  <c:v>0.48997090797733878</c:v>
                </c:pt>
                <c:pt idx="7">
                  <c:v>0.2</c:v>
                </c:pt>
                <c:pt idx="8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455.5</c:v>
                </c:pt>
                <c:pt idx="1">
                  <c:v>551.79999999999995</c:v>
                </c:pt>
                <c:pt idx="2">
                  <c:v>467.1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99330688"/>
        <c:axId val="99332480"/>
        <c:axId val="0"/>
      </c:bar3DChart>
      <c:catAx>
        <c:axId val="99330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9332480"/>
        <c:crosses val="autoZero"/>
        <c:auto val="1"/>
        <c:lblAlgn val="ctr"/>
        <c:lblOffset val="100"/>
        <c:noMultiLvlLbl val="0"/>
      </c:catAx>
      <c:valAx>
        <c:axId val="993324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3306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24 школы</c:v>
                </c:pt>
                <c:pt idx="1">
                  <c:v>Дошкольное образование: содержание 18 детских садов: 6 городских и 12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262</c:v>
                </c:pt>
                <c:pt idx="1">
                  <c:v>130.9</c:v>
                </c:pt>
                <c:pt idx="2">
                  <c:v>55.7</c:v>
                </c:pt>
                <c:pt idx="3">
                  <c:v>0.3</c:v>
                </c:pt>
                <c:pt idx="4">
                  <c:v>18.2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653,4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653.4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752640"/>
        <c:axId val="72574080"/>
        <c:axId val="0"/>
      </c:bar3DChart>
      <c:catAx>
        <c:axId val="2275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2574080"/>
        <c:crosses val="autoZero"/>
        <c:auto val="1"/>
        <c:lblAlgn val="ctr"/>
        <c:lblOffset val="100"/>
        <c:noMultiLvlLbl val="0"/>
      </c:catAx>
      <c:valAx>
        <c:axId val="725740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526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56.8</c:v>
                </c:pt>
                <c:pt idx="1">
                  <c:v>58.8</c:v>
                </c:pt>
                <c:pt idx="2">
                  <c:v>57.8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29041536"/>
        <c:axId val="129043072"/>
        <c:axId val="0"/>
      </c:bar3DChart>
      <c:catAx>
        <c:axId val="12904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9043072"/>
        <c:crosses val="autoZero"/>
        <c:auto val="1"/>
        <c:lblAlgn val="ctr"/>
        <c:lblOffset val="100"/>
        <c:noMultiLvlLbl val="0"/>
      </c:catAx>
      <c:valAx>
        <c:axId val="12904307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0415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57,8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28.8</c:v>
                </c:pt>
                <c:pt idx="1">
                  <c:v>13.1</c:v>
                </c:pt>
                <c:pt idx="2">
                  <c:v>3.8</c:v>
                </c:pt>
                <c:pt idx="3">
                  <c:v>12.1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2.8912998737845159E-2"/>
                  <c:y val="0.19538131761087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944509259923639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4289738042374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35.1</c:v>
                </c:pt>
                <c:pt idx="1">
                  <c:v>54.1</c:v>
                </c:pt>
                <c:pt idx="2">
                  <c:v>34.4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32096768"/>
        <c:axId val="132098304"/>
        <c:axId val="0"/>
      </c:bar3DChart>
      <c:catAx>
        <c:axId val="13209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2098304"/>
        <c:crosses val="autoZero"/>
        <c:auto val="1"/>
        <c:lblAlgn val="ctr"/>
        <c:lblOffset val="100"/>
        <c:noMultiLvlLbl val="0"/>
      </c:catAx>
      <c:valAx>
        <c:axId val="13209830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0967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724,4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724.4</c:v>
                </c:pt>
                <c:pt idx="1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45100927031424048"/>
                  <c:y val="-6.06330045706621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727,2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8922250137774356"/>
                  <c:y val="-1.24621789531255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653.1</c:v>
                </c:pt>
                <c:pt idx="1">
                  <c:v>727.2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27517440"/>
        <c:axId val="127518976"/>
        <c:axId val="0"/>
      </c:bar3DChart>
      <c:catAx>
        <c:axId val="127517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7518976"/>
        <c:crosses val="autoZero"/>
        <c:auto val="1"/>
        <c:lblAlgn val="ctr"/>
        <c:lblOffset val="100"/>
        <c:noMultiLvlLbl val="0"/>
      </c:catAx>
      <c:valAx>
        <c:axId val="1275189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5174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37384169546062884"/>
                  <c:y val="0.6761514926276123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2627053249668703"/>
                  <c:y val="-5.26877668493198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0.3</c:v>
                </c:pt>
                <c:pt idx="1">
                  <c:v>16.2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110592"/>
        <c:axId val="22112128"/>
        <c:axId val="0"/>
      </c:bar3DChart>
      <c:catAx>
        <c:axId val="2211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112128"/>
        <c:crosses val="autoZero"/>
        <c:auto val="1"/>
        <c:lblAlgn val="ctr"/>
        <c:lblOffset val="100"/>
        <c:noMultiLvlLbl val="0"/>
      </c:catAx>
      <c:valAx>
        <c:axId val="221121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1105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193946485439555"/>
                  <c:y val="0.1048608279183571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842,8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742,4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842.8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8656384"/>
        <c:axId val="48659456"/>
        <c:axId val="0"/>
      </c:bar3DChart>
      <c:catAx>
        <c:axId val="48656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8659456"/>
        <c:crosses val="autoZero"/>
        <c:auto val="1"/>
        <c:lblAlgn val="ctr"/>
        <c:lblOffset val="100"/>
        <c:noMultiLvlLbl val="0"/>
      </c:catAx>
      <c:valAx>
        <c:axId val="486594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6563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953024"/>
        <c:axId val="29958912"/>
        <c:axId val="0"/>
      </c:bar3DChart>
      <c:catAx>
        <c:axId val="29953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958912"/>
        <c:crosses val="autoZero"/>
        <c:auto val="1"/>
        <c:lblAlgn val="ctr"/>
        <c:lblOffset val="100"/>
        <c:noMultiLvlLbl val="0"/>
      </c:catAx>
      <c:valAx>
        <c:axId val="2995891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5302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670.2</c:v>
                </c:pt>
                <c:pt idx="1">
                  <c:v>565.6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90560768"/>
        <c:axId val="90562560"/>
        <c:axId val="0"/>
      </c:bar3DChart>
      <c:catAx>
        <c:axId val="90560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0562560"/>
        <c:crosses val="autoZero"/>
        <c:auto val="1"/>
        <c:lblAlgn val="ctr"/>
        <c:lblOffset val="100"/>
        <c:noMultiLvlLbl val="0"/>
      </c:catAx>
      <c:valAx>
        <c:axId val="9056256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5607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0.0</c:formatCode>
                <c:ptCount val="3"/>
                <c:pt idx="0">
                  <c:v>2.4213075060532683</c:v>
                </c:pt>
                <c:pt idx="1">
                  <c:v>21.495829970406241</c:v>
                </c:pt>
                <c:pt idx="2">
                  <c:v>76.082862523540484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132.69999999999999</c:v>
                </c:pt>
                <c:pt idx="1">
                  <c:v>159.80000000000001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99058816"/>
        <c:axId val="99060352"/>
        <c:axId val="0"/>
      </c:bar3DChart>
      <c:catAx>
        <c:axId val="99058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9060352"/>
        <c:crosses val="autoZero"/>
        <c:auto val="1"/>
        <c:lblAlgn val="ctr"/>
        <c:lblOffset val="100"/>
        <c:noMultiLvlLbl val="0"/>
      </c:catAx>
      <c:valAx>
        <c:axId val="990603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05881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+19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-19,7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+2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Почепского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района Брянской области за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2021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год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 МУНИЦИПАЛЬНОГО РАЙОНА БРЯНСКОЙ ОБЛАСТИ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0999225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+90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180150235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+74,1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000482672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789556,7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842757,0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743415,1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</a:t>
            </a:r>
            <a:r>
              <a:rPr lang="ru-RU" b="1" i="1" dirty="0" smtClean="0"/>
              <a:t>2021 </a:t>
            </a:r>
            <a:r>
              <a:rPr lang="ru-RU" b="1" i="1" dirty="0" smtClean="0"/>
              <a:t>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743,4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159,8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18,0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565,6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48921020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88,1%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69017930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103,0%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51544786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84,4%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129574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18640388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+20,4%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470721697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</a:t>
            </a:r>
            <a:r>
              <a:rPr lang="ru-RU" dirty="0" smtClean="0"/>
              <a:t>2021 </a:t>
            </a:r>
            <a:r>
              <a:rPr lang="ru-RU" dirty="0" smtClean="0"/>
              <a:t>году к уровню предыдущего года составил 120,4%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</a:t>
            </a:r>
            <a:r>
              <a:rPr lang="ru-RU" dirty="0" smtClean="0"/>
              <a:t>2021 </a:t>
            </a:r>
            <a:r>
              <a:rPr lang="ru-RU" dirty="0" smtClean="0"/>
              <a:t>году к уровню предыдущего года составил 101,1%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670338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103,0</a:t>
                      </a:r>
                    </a:p>
                  </a:txBody>
                  <a:tcPr marL="9525" marR="9525" marT="9525" marB="0" anchor="b"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155,4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159,8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102,8</a:t>
                      </a:r>
                    </a:p>
                  </a:txBody>
                  <a:tcPr marL="9525" marR="9525" marT="9525" marB="0" anchor="b"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134,8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103,3</a:t>
                      </a:r>
                    </a:p>
                  </a:txBody>
                  <a:tcPr marL="9525" marR="9525" marT="9525" marB="0" anchor="b"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98,8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104,2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18,0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106,1</a:t>
                      </a:r>
                    </a:p>
                  </a:txBody>
                  <a:tcPr marL="9525" marR="9525" marT="9525" marB="0" anchor="b"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прочие</a:t>
                      </a:r>
                      <a:r>
                        <a:rPr lang="ru-RU" sz="1600" baseline="0" dirty="0" smtClean="0"/>
                        <a:t> неналоговые доходы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4767395"/>
              </p:ext>
            </p:extLst>
          </p:nvPr>
        </p:nvGraphicFramePr>
        <p:xfrm>
          <a:off x="344087" y="985720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09161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266206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Брянской области за </a:t>
            </a:r>
            <a:r>
              <a:rPr lang="ru-RU" sz="3600" i="1" dirty="0" smtClean="0"/>
              <a:t>2021</a:t>
            </a:r>
          </a:p>
          <a:p>
            <a:pPr marL="0" indent="0" algn="ctr">
              <a:buNone/>
            </a:pPr>
            <a:r>
              <a:rPr lang="ru-RU" sz="3600" i="1" dirty="0" smtClean="0"/>
              <a:t> </a:t>
            </a:r>
            <a:r>
              <a:rPr lang="ru-RU" sz="3600" i="1" dirty="0" smtClean="0"/>
              <a:t>год в доступной для граждан форме сформирован на основании проекта решения 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err="1"/>
              <a:t>Почепского</a:t>
            </a:r>
            <a:r>
              <a:rPr lang="ru-RU" sz="3600" i="1" dirty="0"/>
              <a:t> муниципального района Брянской области за </a:t>
            </a:r>
            <a:r>
              <a:rPr lang="ru-RU" sz="3600" i="1" dirty="0" smtClean="0"/>
              <a:t>2020 год»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95243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565,6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97,3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21,2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184,0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17,6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55,5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601670" y="1266832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789556,3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865398,2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727230,0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района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Брянской области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432512"/>
              </p:ext>
            </p:extLst>
          </p:nvPr>
        </p:nvGraphicFramePr>
        <p:xfrm>
          <a:off x="296260" y="1339507"/>
          <a:ext cx="8551481" cy="5401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81,3</a:t>
                      </a:r>
                      <a:endParaRPr lang="ru-RU" dirty="0"/>
                    </a:p>
                  </a:txBody>
                  <a:tcPr/>
                </a:tc>
              </a:tr>
              <a:tr h="43415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96,3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467,1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63,5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85,3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68,7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7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БРЯНСКОЙ ОБЛАСТИ 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2020-2021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05186645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+83,2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489298687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-0,4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743901457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038122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" y="6949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2020– 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8585654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+96,3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-84,7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818848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2020 ГОДУ НА ОБРАЗОВАНИЕ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14471582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218781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87018505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2021году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867170"/>
              </p:ext>
            </p:extLst>
          </p:nvPr>
        </p:nvGraphicFramePr>
        <p:xfrm>
          <a:off x="1" y="722381"/>
          <a:ext cx="9143999" cy="5657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5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единовременного пособия при всех формах устройства детей, лишенных родительского попечения, в семью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34,4 млн. руб.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03502"/>
              </p:ext>
            </p:extLst>
          </p:nvPr>
        </p:nvGraphicFramePr>
        <p:xfrm>
          <a:off x="62973" y="992125"/>
          <a:ext cx="9081028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 Брянской области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2,3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Районный  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305,3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195,7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26,9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459,4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443,8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61,0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культуры, молодежной политики</a:t>
                      </a:r>
                      <a:r>
                        <a:rPr lang="ru-RU" sz="1800" baseline="0" dirty="0" smtClean="0"/>
                        <a:t> и спорта </a:t>
                      </a:r>
                      <a:r>
                        <a:rPr lang="ru-RU" sz="1800" dirty="0" smtClean="0"/>
                        <a:t>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69,9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9,4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865,4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727,2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84,0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2021год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61928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51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34577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2021 </a:t>
                      </a:r>
                      <a:r>
                        <a:rPr lang="ru-RU" sz="1800" baseline="0" dirty="0" smtClean="0"/>
                        <a:t>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2021 </a:t>
                      </a:r>
                      <a:r>
                        <a:rPr lang="ru-RU" sz="1800" baseline="0" dirty="0" smtClean="0"/>
                        <a:t>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31319,4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31319,4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30386,3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30386,3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27020,3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27020,3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25484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25484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r>
              <a:rPr lang="ru-RU" i="1" dirty="0"/>
              <a:t>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</a:t>
            </a:r>
            <a:r>
              <a:rPr lang="ru-RU" dirty="0" smtClean="0"/>
              <a:t> НА </a:t>
            </a:r>
            <a:r>
              <a:rPr lang="ru-RU" dirty="0" smtClean="0"/>
              <a:t>2021 </a:t>
            </a: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2021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2022и 2023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2021 </a:t>
            </a:r>
            <a:r>
              <a:rPr lang="ru-RU" sz="1600" b="1" i="1" dirty="0" smtClean="0"/>
              <a:t>год </a:t>
            </a:r>
            <a:r>
              <a:rPr lang="ru-RU" sz="1600" b="1" i="1" dirty="0"/>
              <a:t>и на плановый период </a:t>
            </a:r>
            <a:r>
              <a:rPr lang="ru-RU" sz="1600" b="1" i="1" dirty="0" smtClean="0"/>
              <a:t>2022 </a:t>
            </a:r>
            <a:r>
              <a:rPr lang="ru-RU" sz="1600" b="1" i="1" dirty="0" smtClean="0"/>
              <a:t>и </a:t>
            </a:r>
            <a:r>
              <a:rPr lang="ru-RU" sz="1600" b="1" i="1" dirty="0" smtClean="0"/>
              <a:t>2023 </a:t>
            </a:r>
            <a:r>
              <a:rPr lang="ru-RU" sz="1600" b="1" i="1" dirty="0" smtClean="0"/>
              <a:t>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</a:t>
            </a:r>
            <a:r>
              <a:rPr lang="ru-RU" sz="1600" b="1" i="1" dirty="0" smtClean="0"/>
              <a:t>17.12.2020г</a:t>
            </a:r>
            <a:r>
              <a:rPr lang="ru-RU" sz="1600" b="1" i="1" dirty="0" smtClean="0"/>
              <a:t>. </a:t>
            </a:r>
            <a:r>
              <a:rPr lang="ru-RU" sz="1600" b="1" i="1" dirty="0" smtClean="0"/>
              <a:t>№</a:t>
            </a:r>
            <a:r>
              <a:rPr lang="ru-RU" sz="1600" b="1" i="1" dirty="0" smtClean="0"/>
              <a:t>129</a:t>
            </a:r>
            <a:r>
              <a:rPr lang="ru-RU" sz="1600" b="1" i="1" dirty="0" smtClean="0"/>
              <a:t> </a:t>
            </a:r>
            <a:r>
              <a:rPr lang="ru-RU" sz="1600" b="1" i="1" dirty="0" smtClean="0"/>
              <a:t>«О бюджете </a:t>
            </a:r>
            <a:r>
              <a:rPr lang="ru-RU" sz="1600" i="1" dirty="0" err="1"/>
              <a:t>Почепского</a:t>
            </a:r>
            <a:r>
              <a:rPr lang="ru-RU" sz="1600" i="1" dirty="0"/>
              <a:t> муниципального района Брянской области </a:t>
            </a:r>
            <a:r>
              <a:rPr lang="ru-RU" sz="1600" b="1" i="1" dirty="0" smtClean="0"/>
              <a:t>на </a:t>
            </a:r>
            <a:r>
              <a:rPr lang="ru-RU" sz="1600" b="1" i="1" dirty="0" smtClean="0"/>
              <a:t>2021 год </a:t>
            </a:r>
            <a:r>
              <a:rPr lang="ru-RU" sz="1600" b="1" i="1" dirty="0" smtClean="0"/>
              <a:t>и плановый период </a:t>
            </a:r>
            <a:r>
              <a:rPr lang="ru-RU" sz="1600" b="1" i="1" dirty="0" smtClean="0"/>
              <a:t>2022 </a:t>
            </a:r>
            <a:r>
              <a:rPr lang="ru-RU" sz="1600" b="1" i="1" dirty="0" smtClean="0"/>
              <a:t>и </a:t>
            </a:r>
            <a:r>
              <a:rPr lang="ru-RU" sz="1600" b="1" i="1" dirty="0" smtClean="0"/>
              <a:t>2023 годов</a:t>
            </a:r>
            <a:r>
              <a:rPr lang="ru-RU" sz="1600" b="1" i="1" dirty="0" smtClean="0"/>
              <a:t>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2021 </a:t>
            </a:r>
            <a:r>
              <a:rPr lang="ru-RU" sz="1600" b="1" i="1" dirty="0" smtClean="0"/>
              <a:t>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</a:t>
            </a:r>
            <a:r>
              <a:rPr lang="ru-RU" sz="1600" b="1" i="1" dirty="0"/>
              <a:t>8</a:t>
            </a:r>
            <a:r>
              <a:rPr lang="ru-RU" sz="1600" b="1" i="1" dirty="0" smtClean="0"/>
              <a:t>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err="1"/>
              <a:t>Почепского</a:t>
            </a:r>
            <a:r>
              <a:rPr lang="ru-RU" b="1" i="1" baseline="-25000" dirty="0"/>
              <a:t> муниципального района Брянской области В </a:t>
            </a:r>
            <a:r>
              <a:rPr lang="ru-RU" b="1" i="1" baseline="-25000" dirty="0" smtClean="0"/>
              <a:t>2021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за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07572572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714280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2021год </a:t>
                      </a:r>
                      <a:r>
                        <a:rPr lang="ru-RU" dirty="0" smtClean="0"/>
                        <a:t>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год </a:t>
                      </a:r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842768,9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743415,1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-99353,8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88,2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865398,2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727230,0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-138168,2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16185,1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-22629,3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15123</TotalTime>
  <Words>1895</Words>
  <Application>Microsoft Office PowerPoint</Application>
  <PresentationFormat>Экран (4:3)</PresentationFormat>
  <Paragraphs>481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Почепского муниципального района Брянской области за 2021  год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286</cp:revision>
  <cp:lastPrinted>2021-03-30T08:22:59Z</cp:lastPrinted>
  <dcterms:created xsi:type="dcterms:W3CDTF">2013-08-21T19:17:07Z</dcterms:created>
  <dcterms:modified xsi:type="dcterms:W3CDTF">2022-07-11T08:19:07Z</dcterms:modified>
</cp:coreProperties>
</file>