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drawings/drawing4.xml" ContentType="application/vnd.openxmlformats-officedocument.drawingml.chartshapes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drawings/drawing6.xml" ContentType="application/vnd.openxmlformats-officedocument.drawingml.chartshapes+xml"/>
  <Override PartName="/ppt/charts/chart16.xml" ContentType="application/vnd.openxmlformats-officedocument.drawingml.chart+xml"/>
  <Override PartName="/ppt/drawings/drawing7.xml" ContentType="application/vnd.openxmlformats-officedocument.drawingml.chartshapes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drawings/drawing9.xml" ContentType="application/vnd.openxmlformats-officedocument.drawingml.chartshapes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drawings/drawing10.xml" ContentType="application/vnd.openxmlformats-officedocument.drawingml.chartshapes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0" r:id="rId4"/>
    <p:sldId id="284" r:id="rId5"/>
    <p:sldId id="285" r:id="rId6"/>
    <p:sldId id="287" r:id="rId7"/>
    <p:sldId id="288" r:id="rId8"/>
    <p:sldId id="289" r:id="rId9"/>
    <p:sldId id="286" r:id="rId10"/>
    <p:sldId id="290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64" r:id="rId20"/>
    <p:sldId id="261" r:id="rId21"/>
    <p:sldId id="291" r:id="rId22"/>
    <p:sldId id="293" r:id="rId23"/>
    <p:sldId id="292" r:id="rId24"/>
    <p:sldId id="263" r:id="rId25"/>
    <p:sldId id="296" r:id="rId26"/>
    <p:sldId id="297" r:id="rId27"/>
    <p:sldId id="294" r:id="rId28"/>
    <p:sldId id="295" r:id="rId29"/>
    <p:sldId id="299" r:id="rId30"/>
    <p:sldId id="298" r:id="rId31"/>
    <p:sldId id="300" r:id="rId32"/>
    <p:sldId id="301" r:id="rId33"/>
    <p:sldId id="302" r:id="rId34"/>
    <p:sldId id="311" r:id="rId35"/>
    <p:sldId id="279" r:id="rId36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8B1C"/>
    <a:srgbClr val="FEAA02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4660"/>
  </p:normalViewPr>
  <p:slideViewPr>
    <p:cSldViewPr>
      <p:cViewPr>
        <p:scale>
          <a:sx n="90" d="100"/>
          <a:sy n="90" d="100"/>
        </p:scale>
        <p:origin x="-552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_____Microsoft_Excel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3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 год план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842768.9</c:v>
                </c:pt>
                <c:pt idx="1">
                  <c:v>865398.2</c:v>
                </c:pt>
                <c:pt idx="2">
                  <c:v>-22629.3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год исполнено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доходы</c:v>
                </c:pt>
                <c:pt idx="1">
                  <c:v>расходы</c:v>
                </c:pt>
                <c:pt idx="2">
                  <c:v>Профицит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743415.1</c:v>
                </c:pt>
                <c:pt idx="1">
                  <c:v>727230</c:v>
                </c:pt>
                <c:pt idx="2">
                  <c:v>16185.1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1948672"/>
        <c:axId val="21954560"/>
        <c:axId val="0"/>
      </c:bar3DChart>
      <c:catAx>
        <c:axId val="21948672"/>
        <c:scaling>
          <c:orientation val="minMax"/>
        </c:scaling>
        <c:delete val="0"/>
        <c:axPos val="b"/>
        <c:majorTickMark val="out"/>
        <c:minorTickMark val="none"/>
        <c:tickLblPos val="nextTo"/>
        <c:crossAx val="21954560"/>
        <c:crosses val="autoZero"/>
        <c:auto val="1"/>
        <c:lblAlgn val="ctr"/>
        <c:lblOffset val="100"/>
        <c:noMultiLvlLbl val="0"/>
      </c:catAx>
      <c:valAx>
        <c:axId val="219545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948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050200773327075"/>
          <c:y val="0.29139000984251967"/>
          <c:w val="0.30042524058568065"/>
          <c:h val="0.295344980314960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0"/>
          <c:y val="1.5120657476834437E-3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0811332623992345"/>
                  <c:y val="-2.3670039182301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8069588260442004"/>
                  <c:y val="0.121519705750739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17.8</c:v>
                </c:pt>
                <c:pt idx="1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9646848"/>
        <c:axId val="29648384"/>
        <c:axId val="0"/>
      </c:bar3DChart>
      <c:catAx>
        <c:axId val="29646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9648384"/>
        <c:crosses val="autoZero"/>
        <c:auto val="1"/>
        <c:lblAlgn val="ctr"/>
        <c:lblOffset val="100"/>
        <c:noMultiLvlLbl val="0"/>
      </c:catAx>
      <c:valAx>
        <c:axId val="2964838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6468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0.3593322913147492"/>
                  <c:y val="-5.2866714547190035E-3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6334852778683201E-2"/>
                  <c:y val="-0.13503271017759239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Государственная пошлина</c:v>
                </c:pt>
                <c:pt idx="1">
                  <c:v>Налог на доходы физических лиц</c:v>
                </c:pt>
                <c:pt idx="2">
                  <c:v>Акцизы на дизтопливо и бензин</c:v>
                </c:pt>
                <c:pt idx="3">
                  <c:v>Налоги на совокупный доход (на вмененный доход, по упрощенной системе налогооблажения, патент, единый сельхоз налого)</c:v>
                </c:pt>
              </c:strCache>
            </c:strRef>
          </c:cat>
          <c:val>
            <c:numRef>
              <c:f>Лист1!$B$3:$B$6</c:f>
              <c:numCache>
                <c:formatCode>0.0</c:formatCode>
                <c:ptCount val="4"/>
                <c:pt idx="0">
                  <c:v>1.564455569461827</c:v>
                </c:pt>
                <c:pt idx="1">
                  <c:v>84.355444305381738</c:v>
                </c:pt>
                <c:pt idx="2">
                  <c:v>5.2565707133917394</c:v>
                </c:pt>
                <c:pt idx="3">
                  <c:v>8.8235294117647047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6941747839121959"/>
          <c:y val="0"/>
          <c:w val="0.43058252160878041"/>
          <c:h val="0.99976350584318707"/>
        </c:manualLayout>
      </c:layout>
      <c:overlay val="1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explosion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  <c:explosion val="1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1"/>
              <c:layout>
                <c:manualLayout>
                  <c:x val="-4.5630905070400282E-2"/>
                  <c:y val="7.3205393811851358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0456981074973682E-3"/>
                  <c:y val="-3.1986334600513019E-2"/>
                </c:manualLayout>
              </c:layout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</c:dLbl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Лист1!$A$3:$A$9</c:f>
              <c:strCache>
                <c:ptCount val="7"/>
                <c:pt idx="0">
                  <c:v>Доходы от оказания платных услуг</c:v>
                </c:pt>
                <c:pt idx="1">
                  <c:v>Доходы от продажи земельных участков</c:v>
                </c:pt>
                <c:pt idx="2">
                  <c:v>Плата за негативное воздействие на окружающую среду</c:v>
                </c:pt>
                <c:pt idx="3">
                  <c:v>Штрафы</c:v>
                </c:pt>
                <c:pt idx="4">
                  <c:v>Арендная плата за земельные участки</c:v>
                </c:pt>
                <c:pt idx="5">
                  <c:v>Доходы от сдачи в аренду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Лист1!$B$3:$B$9</c:f>
              <c:numCache>
                <c:formatCode>0.0</c:formatCode>
                <c:ptCount val="7"/>
                <c:pt idx="0">
                  <c:v>2.7932960893854748</c:v>
                </c:pt>
                <c:pt idx="1">
                  <c:v>6.7039106145251379</c:v>
                </c:pt>
                <c:pt idx="2">
                  <c:v>7.2625698324022343</c:v>
                </c:pt>
                <c:pt idx="3">
                  <c:v>15.642458100558656</c:v>
                </c:pt>
                <c:pt idx="4">
                  <c:v>65.92178770949721</c:v>
                </c:pt>
                <c:pt idx="5">
                  <c:v>1.1173184357541899</c:v>
                </c:pt>
                <c:pt idx="6">
                  <c:v>0.55865921787709494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layout>
        <c:manualLayout>
          <c:xMode val="edge"/>
          <c:yMode val="edge"/>
          <c:x val="0.57812636433498632"/>
          <c:y val="2.3085901548991284E-3"/>
          <c:w val="0.42187363566501374"/>
          <c:h val="0.99745491568828792"/>
        </c:manualLayout>
      </c:layout>
      <c:overlay val="0"/>
      <c:spPr>
        <a:effectLst>
          <a:glow>
            <a:schemeClr val="accent1"/>
          </a:glow>
        </a:effectLst>
      </c:spPr>
      <c:txPr>
        <a:bodyPr/>
        <a:lstStyle/>
        <a:p>
          <a:pPr>
            <a:defRPr sz="2400" baseline="-25000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35892496231864E-2"/>
          <c:y val="5.111834209344502E-2"/>
          <c:w val="0.92295584617684479"/>
          <c:h val="0.7525114580383087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млн. руб.</c:v>
                </c:pt>
              </c:strCache>
            </c:strRef>
          </c:tx>
          <c:spPr>
            <a:effectLst>
              <a:innerShdw blurRad="63500" dist="508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 prstMaterial="matte"/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Pt>
            <c:idx val="1"/>
            <c:invertIfNegative val="0"/>
            <c:bubble3D val="0"/>
            <c:explosion val="17"/>
            <c:spPr>
              <a:solidFill>
                <a:schemeClr val="accent1">
                  <a:lumMod val="7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scene3d>
                <a:camera prst="orthographicFront"/>
                <a:lightRig rig="threePt" dir="t"/>
              </a:scene3d>
              <a:sp3d prstMaterial="matte"/>
            </c:spPr>
          </c:dPt>
          <c:dLbls>
            <c:dLbl>
              <c:idx val="0"/>
              <c:layout>
                <c:manualLayout>
                  <c:x val="-6.8084744546203044E-2"/>
                  <c:y val="-7.9130487848767059E-3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12789307590994"/>
                  <c:y val="-0.17474427723993108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Лист1!$A$3:$A$4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172.6</c:v>
                </c:pt>
                <c:pt idx="1">
                  <c:v>177.8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82986112"/>
        <c:axId val="82987648"/>
        <c:axId val="0"/>
      </c:bar3DChart>
      <c:catAx>
        <c:axId val="82986112"/>
        <c:scaling>
          <c:orientation val="minMax"/>
        </c:scaling>
        <c:delete val="1"/>
        <c:axPos val="b"/>
        <c:majorTickMark val="out"/>
        <c:minorTickMark val="none"/>
        <c:tickLblPos val="nextTo"/>
        <c:crossAx val="82987648"/>
        <c:crosses val="autoZero"/>
        <c:auto val="1"/>
        <c:lblAlgn val="ctr"/>
        <c:lblOffset val="100"/>
        <c:noMultiLvlLbl val="0"/>
      </c:catAx>
      <c:valAx>
        <c:axId val="82987648"/>
        <c:scaling>
          <c:orientation val="minMax"/>
          <c:max val="13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986112"/>
        <c:crosses val="autoZero"/>
        <c:crossBetween val="between"/>
        <c:majorUnit val="10"/>
        <c:minorUnit val="1"/>
      </c:valAx>
    </c:plotArea>
    <c:legend>
      <c:legendPos val="r"/>
      <c:layout>
        <c:manualLayout>
          <c:xMode val="edge"/>
          <c:yMode val="edge"/>
          <c:x val="0.24568704424068344"/>
          <c:y val="0.68893186359575076"/>
          <c:w val="0.47708008654941131"/>
          <c:h val="0.29553914979712737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Социальная сфера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1.5767817003225881E-2"/>
                  <c:y val="0.432046878425454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67466453870867E-2"/>
                  <c:y val="0.404899070303644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6720427540188332E-2"/>
                  <c:y val="0.403277456827837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на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553.1</c:v>
                </c:pt>
                <c:pt idx="1">
                  <c:v>754.9</c:v>
                </c:pt>
                <c:pt idx="2">
                  <c:v>636.29999999999995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3550080"/>
        <c:axId val="113551616"/>
        <c:axId val="0"/>
      </c:bar3DChart>
      <c:catAx>
        <c:axId val="11355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13551616"/>
        <c:crosses val="autoZero"/>
        <c:auto val="1"/>
        <c:lblAlgn val="ctr"/>
        <c:lblOffset val="100"/>
        <c:noMultiLvlLbl val="0"/>
      </c:catAx>
      <c:valAx>
        <c:axId val="11355161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355008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Органы местного самоуправления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на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43.3</c:v>
                </c:pt>
                <c:pt idx="1">
                  <c:v>56.3</c:v>
                </c:pt>
                <c:pt idx="2">
                  <c:v>42.9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3434624"/>
        <c:axId val="113436160"/>
        <c:axId val="0"/>
      </c:bar3DChart>
      <c:catAx>
        <c:axId val="113434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13436160"/>
        <c:crosses val="autoZero"/>
        <c:auto val="1"/>
        <c:lblAlgn val="ctr"/>
        <c:lblOffset val="100"/>
        <c:noMultiLvlLbl val="0"/>
      </c:catAx>
      <c:valAx>
        <c:axId val="11343616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343462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Прочие отрасли</a:t>
            </a:r>
            <a:endParaRPr lang="ru-RU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9.0886391746261772E-2"/>
                  <c:y val="0.332246706612968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382227592522373E-2"/>
                  <c:y val="0.305098938039575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1565024699742597E-2"/>
                  <c:y val="0.33119937133689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на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56.7</c:v>
                </c:pt>
                <c:pt idx="1">
                  <c:v>53.9</c:v>
                </c:pt>
                <c:pt idx="2">
                  <c:v>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5725696"/>
        <c:axId val="125727488"/>
        <c:axId val="0"/>
      </c:bar3DChart>
      <c:catAx>
        <c:axId val="12572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25727488"/>
        <c:crosses val="autoZero"/>
        <c:auto val="1"/>
        <c:lblAlgn val="ctr"/>
        <c:lblOffset val="100"/>
        <c:noMultiLvlLbl val="0"/>
      </c:catAx>
      <c:valAx>
        <c:axId val="12572748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572569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  <c:explosion val="3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Лист1!$A$3:$A$11</c:f>
              <c:strCache>
                <c:ptCount val="9"/>
                <c:pt idx="0">
                  <c:v>Образование</c:v>
                </c:pt>
                <c:pt idx="1">
                  <c:v>Общегосударственные вопросы 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Социальная политика</c:v>
                </c:pt>
                <c:pt idx="5">
                  <c:v>Культура</c:v>
                </c:pt>
                <c:pt idx="6">
                  <c:v>Национальная безопасность</c:v>
                </c:pt>
                <c:pt idx="7">
                  <c:v>Национальная оборона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Лист1!$B$3:$B$11</c:f>
              <c:numCache>
                <c:formatCode>0.0</c:formatCode>
                <c:ptCount val="9"/>
                <c:pt idx="0">
                  <c:v>64.2</c:v>
                </c:pt>
                <c:pt idx="1">
                  <c:v>5.9</c:v>
                </c:pt>
                <c:pt idx="2">
                  <c:v>3.1</c:v>
                </c:pt>
                <c:pt idx="3">
                  <c:v>1.4</c:v>
                </c:pt>
                <c:pt idx="4">
                  <c:v>4.7</c:v>
                </c:pt>
                <c:pt idx="5">
                  <c:v>7.9</c:v>
                </c:pt>
                <c:pt idx="6">
                  <c:v>0.48997090797733878</c:v>
                </c:pt>
                <c:pt idx="7">
                  <c:v>0.2</c:v>
                </c:pt>
                <c:pt idx="8">
                  <c:v>10.6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758691171018289"/>
          <c:y val="2.0077966771458555E-3"/>
          <c:w val="0.34809051389741619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1.6068959222660856E-2"/>
                  <c:y val="0.2659802707270836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416061039255396E-2"/>
                  <c:y val="0.2508469677279496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760960495722259E-2"/>
                  <c:y val="0.243765023614383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за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455.5</c:v>
                </c:pt>
                <c:pt idx="1">
                  <c:v>551.79999999999995</c:v>
                </c:pt>
                <c:pt idx="2">
                  <c:v>467.1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27972864"/>
        <c:axId val="127974400"/>
        <c:axId val="0"/>
      </c:bar3DChart>
      <c:catAx>
        <c:axId val="12797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27974400"/>
        <c:crosses val="autoZero"/>
        <c:auto val="1"/>
        <c:lblAlgn val="ctr"/>
        <c:lblOffset val="100"/>
        <c:noMultiLvlLbl val="0"/>
      </c:catAx>
      <c:valAx>
        <c:axId val="1279744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79728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16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8346785866050789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  <c:spPr>
              <a:ln w="6350"/>
            </c:spPr>
          </c:dPt>
          <c:dPt>
            <c:idx val="1"/>
            <c:bubble3D val="0"/>
          </c:dPt>
          <c:dPt>
            <c:idx val="3"/>
            <c:bubble3D val="0"/>
            <c:explosion val="30"/>
          </c:dPt>
          <c:dPt>
            <c:idx val="4"/>
            <c:bubble3D val="0"/>
            <c:explosion val="0"/>
          </c:dPt>
          <c:dPt>
            <c:idx val="7"/>
            <c:bubble3D val="0"/>
            <c:explosion val="10"/>
          </c:dPt>
          <c:dPt>
            <c:idx val="8"/>
            <c:bubble3D val="0"/>
            <c:explosion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>
              <c:idx val="0"/>
              <c:layout>
                <c:manualLayout>
                  <c:x val="0.1168514200055682"/>
                  <c:y val="-0.118003067684599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Лист1!$A$3:$A$7</c:f>
              <c:strCache>
                <c:ptCount val="5"/>
                <c:pt idx="0">
                  <c:v>Общее образование:  Содержание сети учреждений 24 школы</c:v>
                </c:pt>
                <c:pt idx="1">
                  <c:v>Дошкольное образование: содержание 18 детских садов: 6 городских и 12 сельских</c:v>
                </c:pt>
                <c:pt idx="2">
                  <c:v>Другие вопросы в области образования - обеспечение деятельности отдела образования</c:v>
                </c:pt>
                <c:pt idx="3">
                  <c:v>Молодежная политика</c:v>
                </c:pt>
                <c:pt idx="4">
                  <c:v>Дополнительное образование детей, содержание сети учреждений: спортивная школа, школа искусств, центр детского творчества</c:v>
                </c:pt>
              </c:strCache>
            </c:strRef>
          </c:cat>
          <c:val>
            <c:numRef>
              <c:f>Лист1!$B$3:$B$7</c:f>
              <c:numCache>
                <c:formatCode>General</c:formatCode>
                <c:ptCount val="5"/>
                <c:pt idx="0">
                  <c:v>262</c:v>
                </c:pt>
                <c:pt idx="1">
                  <c:v>130.9</c:v>
                </c:pt>
                <c:pt idx="2">
                  <c:v>55.7</c:v>
                </c:pt>
                <c:pt idx="3">
                  <c:v>0.3</c:v>
                </c:pt>
                <c:pt idx="4">
                  <c:v>18.2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3453176137561087"/>
          <c:y val="2.0077966771458555E-3"/>
          <c:w val="0.45114566423198826"/>
          <c:h val="0.93331997978929193"/>
        </c:manualLayout>
      </c:layout>
      <c:overlay val="0"/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653,4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3.72281583833268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2020 год</c:v>
                </c:pt>
                <c:pt idx="1">
                  <c:v>за 2021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653.4</c:v>
                </c:pt>
                <c:pt idx="1">
                  <c:v>743.4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972864"/>
        <c:axId val="21974400"/>
        <c:axId val="0"/>
      </c:bar3DChart>
      <c:catAx>
        <c:axId val="2197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974400"/>
        <c:crosses val="autoZero"/>
        <c:auto val="1"/>
        <c:lblAlgn val="ctr"/>
        <c:lblOffset val="100"/>
        <c:noMultiLvlLbl val="0"/>
      </c:catAx>
      <c:valAx>
        <c:axId val="2197440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97286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0358648674737414E-2"/>
                  <c:y val="0.106363277346900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33543845811752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6632299603808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за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56.8</c:v>
                </c:pt>
                <c:pt idx="1">
                  <c:v>58.8</c:v>
                </c:pt>
                <c:pt idx="2">
                  <c:v>57.8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98461952"/>
        <c:axId val="98463744"/>
        <c:axId val="0"/>
      </c:bar3DChart>
      <c:catAx>
        <c:axId val="98461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98463744"/>
        <c:crosses val="autoZero"/>
        <c:auto val="1"/>
        <c:lblAlgn val="ctr"/>
        <c:lblOffset val="100"/>
        <c:noMultiLvlLbl val="0"/>
      </c:catAx>
      <c:valAx>
        <c:axId val="9846374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46195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Всего расходов на культуру 57,8 </a:t>
            </a:r>
            <a:r>
              <a:rPr lang="ru-RU" dirty="0"/>
              <a:t>(млн. руб.)</a:t>
            </a:r>
          </a:p>
        </c:rich>
      </c:tx>
      <c:layout>
        <c:manualLayout>
          <c:xMode val="edge"/>
          <c:yMode val="edge"/>
          <c:x val="8.669549537230907E-2"/>
          <c:y val="1.4352082945400434E-2"/>
        </c:manualLayout>
      </c:layout>
      <c:overlay val="0"/>
    </c:title>
    <c:autoTitleDeleted val="0"/>
    <c:view3D>
      <c:rotX val="50"/>
      <c:rotY val="23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explosion val="17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9.5932607394735622E-2"/>
                  <c:y val="5.592115006364569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3988128028395083"/>
                  <c:y val="-8.9859717381154156E-2"/>
                </c:manualLayout>
              </c:layout>
              <c:spPr/>
              <c:txPr>
                <a:bodyPr/>
                <a:lstStyle/>
                <a:p>
                  <a:pPr>
                    <a:defRPr sz="2000" b="1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Лист1!$A$3:$A$6</c:f>
              <c:strCache>
                <c:ptCount val="4"/>
                <c:pt idx="0">
                  <c:v>Развитие клубной системы: содержание сети учреждений клубного типа</c:v>
                </c:pt>
                <c:pt idx="1">
                  <c:v>Развитие библиотечной системы </c:v>
                </c:pt>
                <c:pt idx="2">
                  <c:v>Развитие кинематографии: содержание кинотеатра</c:v>
                </c:pt>
                <c:pt idx="3">
                  <c:v>Другие вопросы в области культуры - обеспечение деятельности централизованной бухгалтерии отдела культуры</c:v>
                </c:pt>
              </c:strCache>
            </c:strRef>
          </c:cat>
          <c:val>
            <c:numRef>
              <c:f>Лист1!$B$3:$B$6</c:f>
              <c:numCache>
                <c:formatCode>General</c:formatCode>
                <c:ptCount val="4"/>
                <c:pt idx="0">
                  <c:v>28.8</c:v>
                </c:pt>
                <c:pt idx="1">
                  <c:v>13.1</c:v>
                </c:pt>
                <c:pt idx="2">
                  <c:v>3.8</c:v>
                </c:pt>
                <c:pt idx="3">
                  <c:v>12.1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8127448498436424E-2"/>
          <c:y val="0.10795075434138131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2.8912998737845159E-2"/>
                  <c:y val="0.195381317610870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021698864060642E-2"/>
                  <c:y val="0.1944509259923639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</a:t>
                    </a:r>
                    <a:r>
                      <a:rPr lang="en-US" dirty="0" smtClean="0"/>
                      <a:t>8,</a:t>
                    </a:r>
                    <a:r>
                      <a:rPr lang="ru-RU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238985285788023E-2"/>
                  <c:y val="0.1428973804237413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Факт за 2020 год</c:v>
                </c:pt>
                <c:pt idx="1">
                  <c:v>План за 2021 год</c:v>
                </c:pt>
                <c:pt idx="2">
                  <c:v>Факт за 2021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35.1</c:v>
                </c:pt>
                <c:pt idx="1">
                  <c:v>54.1</c:v>
                </c:pt>
                <c:pt idx="2">
                  <c:v>34.4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gapDepth val="130"/>
        <c:shape val="cylinder"/>
        <c:axId val="57326592"/>
        <c:axId val="64068608"/>
        <c:axId val="0"/>
      </c:bar3DChart>
      <c:catAx>
        <c:axId val="5732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64068608"/>
        <c:crosses val="autoZero"/>
        <c:auto val="1"/>
        <c:lblAlgn val="ctr"/>
        <c:lblOffset val="100"/>
        <c:noMultiLvlLbl val="0"/>
      </c:catAx>
      <c:valAx>
        <c:axId val="6406860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732659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view3D>
      <c:rotX val="50"/>
      <c:rotY val="110"/>
      <c:rAngAx val="0"/>
      <c:perspective val="2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0.25990080570012691"/>
          <c:w val="0.46573933412909541"/>
          <c:h val="0.74009919429987314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1226 (млн. руб.)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5"/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>
                <c:manualLayout>
                  <c:x val="3.2067443807113488E-2"/>
                  <c:y val="-0.1674984916571271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baseline="0" dirty="0" smtClean="0"/>
                      <a:t>99,7%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0940029377060932"/>
                  <c:y val="6.2886364203455836E-2"/>
                </c:manualLayout>
              </c:layout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ru-RU" dirty="0" smtClean="0"/>
                      <a:t>0,3%</a:t>
                    </a:r>
                    <a:endParaRPr lang="en-US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Лист1!$A$3:$A$4</c:f>
              <c:strCache>
                <c:ptCount val="2"/>
                <c:pt idx="0">
                  <c:v>Муниципальные программы 724,4 (млн. руб.)</c:v>
                </c:pt>
                <c:pt idx="1">
                  <c:v>Непрограммные напрвления деятельности в т.ч. на : - обеспечение функционирования органов местного самоуправления </c:v>
                </c:pt>
              </c:strCache>
            </c:strRef>
          </c:cat>
          <c:val>
            <c:numRef>
              <c:f>Лист1!$B$3:$B$4</c:f>
              <c:numCache>
                <c:formatCode>General</c:formatCode>
                <c:ptCount val="2"/>
                <c:pt idx="0">
                  <c:v>724.4</c:v>
                </c:pt>
                <c:pt idx="1">
                  <c:v>2.8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5049805227251636"/>
          <c:y val="8.0807506009586264E-2"/>
          <c:w val="0.44243677828822159"/>
          <c:h val="0.85208920448588654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dirty="0" smtClean="0"/>
              <a:t>РАСХОДЫ</a:t>
            </a:r>
            <a:r>
              <a:rPr lang="ru-RU" u="sng" baseline="0" dirty="0" smtClean="0"/>
              <a:t> всего</a:t>
            </a:r>
            <a:endParaRPr lang="ru-RU" u="sng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0.45100927031424048"/>
                  <c:y val="-6.063300457066214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727,2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8922250137774356"/>
                  <c:y val="-1.24621789531255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53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2020 год</c:v>
                </c:pt>
                <c:pt idx="1">
                  <c:v>за 2021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653.1</c:v>
                </c:pt>
                <c:pt idx="1">
                  <c:v>727.2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114920448"/>
        <c:axId val="114922240"/>
        <c:axId val="0"/>
      </c:bar3DChart>
      <c:catAx>
        <c:axId val="114920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114922240"/>
        <c:crosses val="autoZero"/>
        <c:auto val="1"/>
        <c:lblAlgn val="ctr"/>
        <c:lblOffset val="100"/>
        <c:noMultiLvlLbl val="0"/>
      </c:catAx>
      <c:valAx>
        <c:axId val="1149222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920448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0.37384169546062884"/>
                  <c:y val="0.6761514926276123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32627053249668703"/>
                  <c:y val="-5.26877668493198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0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2020 год</c:v>
                </c:pt>
                <c:pt idx="1">
                  <c:v>за 2021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0.3</c:v>
                </c:pt>
                <c:pt idx="1">
                  <c:v>16.2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21432960"/>
        <c:axId val="21442944"/>
        <c:axId val="0"/>
      </c:bar3DChart>
      <c:catAx>
        <c:axId val="21432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21442944"/>
        <c:crosses val="autoZero"/>
        <c:auto val="1"/>
        <c:lblAlgn val="ctr"/>
        <c:lblOffset val="100"/>
        <c:noMultiLvlLbl val="0"/>
      </c:catAx>
      <c:valAx>
        <c:axId val="21442944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43296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ДОХОДЫ всего</a:t>
            </a:r>
            <a:endParaRPr lang="ru-RU" dirty="0"/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193946485439555"/>
                  <c:y val="0.1048608279183571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842,8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1684749053383866E-2"/>
                  <c:y val="-0.1615556330256145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742,4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842.8</c:v>
                </c:pt>
                <c:pt idx="1">
                  <c:v>743.4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7645184"/>
        <c:axId val="87646976"/>
        <c:axId val="0"/>
      </c:bar3DChart>
      <c:catAx>
        <c:axId val="87645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7646976"/>
        <c:crosses val="autoZero"/>
        <c:auto val="1"/>
        <c:lblAlgn val="ctr"/>
        <c:lblOffset val="100"/>
        <c:noMultiLvlLbl val="0"/>
      </c:catAx>
      <c:valAx>
        <c:axId val="8764697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64518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u="sng" baseline="0" dirty="0" smtClean="0"/>
              <a:t>НАЛОГОВЫЕ И НЕНАЛОГОВЫЕ ДОХОДЫ</a:t>
            </a:r>
            <a:endParaRPr lang="ru-RU" u="sng" dirty="0"/>
          </a:p>
        </c:rich>
      </c:tx>
      <c:layout>
        <c:manualLayout>
          <c:xMode val="edge"/>
          <c:yMode val="edge"/>
          <c:x val="2.7863519415806951E-4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3.4695509631007392E-2"/>
                  <c:y val="-2.36699421663895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498144383265794E-2"/>
                  <c:y val="-4.7586304748807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172.6</c:v>
                </c:pt>
                <c:pt idx="1">
                  <c:v>177.8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7296256"/>
        <c:axId val="87310336"/>
        <c:axId val="0"/>
      </c:bar3DChart>
      <c:catAx>
        <c:axId val="8729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7310336"/>
        <c:crosses val="autoZero"/>
        <c:auto val="1"/>
        <c:lblAlgn val="ctr"/>
        <c:lblOffset val="100"/>
        <c:noMultiLvlLbl val="0"/>
      </c:catAx>
      <c:valAx>
        <c:axId val="87310336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29625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 ВСЕГО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60686539616018"/>
                  <c:y val="0.234361507959351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46144661004635"/>
                  <c:y val="0.236712826729605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670.2</c:v>
                </c:pt>
                <c:pt idx="1">
                  <c:v>565.6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7332352"/>
        <c:axId val="87333888"/>
        <c:axId val="0"/>
      </c:bar3DChart>
      <c:catAx>
        <c:axId val="87332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7333888"/>
        <c:crosses val="autoZero"/>
        <c:auto val="1"/>
        <c:lblAlgn val="ctr"/>
        <c:lblOffset val="100"/>
        <c:noMultiLvlLbl val="0"/>
      </c:catAx>
      <c:valAx>
        <c:axId val="87333888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7332352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40"/>
      <c:rotY val="0"/>
      <c:depthPercent val="160"/>
      <c:rAngAx val="0"/>
      <c:perspective val="1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123019344804115E-2"/>
          <c:y val="9.3476018252911033E-2"/>
          <c:w val="0.57024599356006977"/>
          <c:h val="0.90652407948412617"/>
        </c:manualLayout>
      </c:layout>
      <c:pie3DChart>
        <c:varyColors val="1"/>
        <c:ser>
          <c:idx val="0"/>
          <c:order val="0"/>
          <c:tx>
            <c:strRef>
              <c:f>Лист1!$B$2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/>
          </c:spPr>
          <c:explosion val="21"/>
          <c:dPt>
            <c:idx val="0"/>
            <c:bubble3D val="0"/>
          </c:dPt>
          <c:dPt>
            <c:idx val="1"/>
            <c:bubble3D val="0"/>
          </c:dPt>
          <c:dPt>
            <c:idx val="3"/>
            <c:bubble3D val="0"/>
          </c:dPt>
          <c:dPt>
            <c:idx val="7"/>
            <c:bubble3D val="0"/>
          </c:dPt>
          <c:dPt>
            <c:idx val="8"/>
            <c:bubble3D val="0"/>
            <c:spPr>
              <a:ln w="12700"/>
              <a:effectLst>
                <a:outerShdw blurRad="40000" dist="508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0" h="0"/>
                <a:bevelB w="0" h="0"/>
                <a:contourClr>
                  <a:srgbClr val="000000"/>
                </a:contourClr>
              </a:sp3d>
            </c:spPr>
          </c:dPt>
          <c:dLbls>
            <c:dLblPos val="bestFit"/>
            <c:showLegendKey val="1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Лист1!$A$3:$A$5</c:f>
              <c:strCache>
                <c:ptCount val="3"/>
                <c:pt idx="0">
                  <c:v>Неналоговые доходы</c:v>
                </c:pt>
                <c:pt idx="1">
                  <c:v>Налоговые доходы</c:v>
                </c:pt>
                <c:pt idx="2">
                  <c:v>Безвозмездные поступления в бюджет района</c:v>
                </c:pt>
              </c:strCache>
            </c:strRef>
          </c:cat>
          <c:val>
            <c:numRef>
              <c:f>Лист1!$B$3:$B$5</c:f>
              <c:numCache>
                <c:formatCode>0.0</c:formatCode>
                <c:ptCount val="3"/>
                <c:pt idx="0">
                  <c:v>2.4213075060532683</c:v>
                </c:pt>
                <c:pt idx="1">
                  <c:v>21.495829970406241</c:v>
                </c:pt>
                <c:pt idx="2">
                  <c:v>76.082862523540484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r"/>
      <c:overlay val="0"/>
      <c:spPr>
        <a:effectLst>
          <a:glow>
            <a:schemeClr val="accent1"/>
          </a:glow>
        </a:effectLst>
      </c:spPr>
    </c:legend>
    <c:plotVisOnly val="1"/>
    <c:dispBlanksAs val="gap"/>
    <c:showDLblsOverMax val="0"/>
  </c:chart>
  <c:spPr>
    <a:effectLst>
      <a:glow>
        <a:schemeClr val="accent1"/>
      </a:glow>
    </a:effectLst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800" b="1" i="0" u="sng" baseline="0" dirty="0" smtClean="0">
                <a:effectLst/>
              </a:rPr>
              <a:t>НАЛОГОВЫЕ ДОХОДЫ</a:t>
            </a:r>
            <a:endParaRPr lang="ru-RU" dirty="0">
              <a:effectLst/>
            </a:endParaRPr>
          </a:p>
        </c:rich>
      </c:tx>
      <c:layout>
        <c:manualLayout>
          <c:xMode val="edge"/>
          <c:yMode val="edge"/>
          <c:x val="1.3795370641877703E-2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6681798561544159E-2"/>
          <c:y val="5.2506248431070809E-2"/>
          <c:w val="0.92464430181710233"/>
          <c:h val="0.769191940400943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(млн. руб)</c:v>
                </c:pt>
              </c:strCache>
            </c:strRef>
          </c:tx>
          <c:spPr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14300" h="114300"/>
              <a:bevelB w="114300" h="114300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h="114300"/>
                <a:bevelB w="114300" h="114300"/>
              </a:sp3d>
            </c:spPr>
          </c:dPt>
          <c:dLbls>
            <c:dLbl>
              <c:idx val="0"/>
              <c:layout>
                <c:manualLayout>
                  <c:x val="-0.12213952285548661"/>
                  <c:y val="-9.33104268677663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9805739623392604"/>
                  <c:y val="0.108019882378551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ЗА 2019 ГОД</c:v>
                </c:pt>
                <c:pt idx="1">
                  <c:v>ЗА 2020 ГОД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132.69999999999999</c:v>
                </c:pt>
                <c:pt idx="1">
                  <c:v>159.80000000000001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6"/>
        <c:gapDepth val="0"/>
        <c:shape val="cylinder"/>
        <c:axId val="89477504"/>
        <c:axId val="89479040"/>
        <c:axId val="0"/>
      </c:bar3DChart>
      <c:catAx>
        <c:axId val="894775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89479040"/>
        <c:crosses val="autoZero"/>
        <c:auto val="1"/>
        <c:lblAlgn val="ctr"/>
        <c:lblOffset val="100"/>
        <c:noMultiLvlLbl val="0"/>
      </c:catAx>
      <c:valAx>
        <c:axId val="89479040"/>
        <c:scaling>
          <c:logBase val="10"/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9477504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0.38855</cdr:x>
      <cdr:y>0.03931</cdr:y>
    </cdr:from>
    <cdr:to>
      <cdr:x>0.74906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25359" y="162059"/>
          <a:ext cx="1693639" cy="4581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0.26243</cdr:x>
      <cdr:y>0.20654</cdr:y>
    </cdr:from>
    <cdr:to>
      <cdr:x>0.61007</cdr:x>
      <cdr:y>0.2973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2305418" y="11197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0.53477</cdr:x>
      <cdr:y>0.18972</cdr:y>
    </cdr:from>
    <cdr:to>
      <cdr:x>0.88241</cdr:x>
      <cdr:y>0.28048</cdr:y>
    </cdr:to>
    <cdr:sp macro="" textlink="">
      <cdr:nvSpPr>
        <cdr:cNvPr id="4" name="Выгнутая вверх стрелка 3"/>
        <cdr:cNvSpPr/>
      </cdr:nvSpPr>
      <cdr:spPr>
        <a:xfrm xmlns:a="http://schemas.openxmlformats.org/drawingml/2006/main">
          <a:off x="4697898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0.33196</cdr:x>
      <cdr:y>0.21981</cdr:y>
    </cdr:from>
    <cdr:to>
      <cdr:x>0.43625</cdr:x>
      <cdr:y>0.27614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2916238" y="11916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+19</a:t>
          </a:r>
          <a:endParaRPr lang="ru-RU" sz="18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0.21044</cdr:y>
    </cdr:from>
    <cdr:to>
      <cdr:x>0.70859</cdr:x>
      <cdr:y>0.26677</cdr:y>
    </cdr:to>
    <cdr:sp macro="" textlink="">
      <cdr:nvSpPr>
        <cdr:cNvPr id="6" name="Блок-схема: процесс 5"/>
        <cdr:cNvSpPr/>
      </cdr:nvSpPr>
      <cdr:spPr>
        <a:xfrm xmlns:a="http://schemas.openxmlformats.org/drawingml/2006/main">
          <a:off x="530871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-19,7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0.39936</cdr:x>
      <cdr:y>0.05163</cdr:y>
    </cdr:from>
    <cdr:to>
      <cdr:x>0.78012</cdr:x>
      <cdr:y>0.15042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876159" y="212859"/>
          <a:ext cx="1788761" cy="407316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9642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0.29359</cdr:x>
      <cdr:y>0.13793</cdr:y>
    </cdr:from>
    <cdr:to>
      <cdr:x>0.73731</cdr:x>
      <cdr:y>0.2921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212490" y="610820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0.35202</cdr:x>
      <cdr:y>0.21266</cdr:y>
    </cdr:from>
    <cdr:to>
      <cdr:x>0.74081</cdr:x>
      <cdr:y>0.36169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659195" y="974222"/>
          <a:ext cx="1832460" cy="68275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0.29715</cdr:x>
      <cdr:y>0.08219</cdr:y>
    </cdr:from>
    <cdr:to>
      <cdr:x>0.86822</cdr:x>
      <cdr:y>0.19177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32978" y="458115"/>
          <a:ext cx="1985165" cy="610820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0.22581</cdr:x>
      <cdr:y>0.15709</cdr:y>
    </cdr:from>
    <cdr:to>
      <cdr:x>0.79688</cdr:x>
      <cdr:y>0.26667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1068936" y="359818"/>
          <a:ext cx="2703363" cy="251002"/>
        </a:xfrm>
        <a:prstGeom xmlns:a="http://schemas.openxmlformats.org/drawingml/2006/main" prst="curved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0.25919</cdr:x>
      <cdr:y>0.03448</cdr:y>
    </cdr:from>
    <cdr:to>
      <cdr:x>0.60375</cdr:x>
      <cdr:y>0.14559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97358" y="152705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0.53484</cdr:x>
      <cdr:y>0</cdr:y>
    </cdr:from>
    <cdr:to>
      <cdr:x>0.8794</cdr:x>
      <cdr:y>0.11111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740638" y="0"/>
          <a:ext cx="3054100" cy="492045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0.25664</cdr:x>
      <cdr:y>0.19717</cdr:y>
    </cdr:from>
    <cdr:to>
      <cdr:x>0.60429</cdr:x>
      <cdr:y>0.28793</cdr:y>
    </cdr:to>
    <cdr:sp macro="" textlink="">
      <cdr:nvSpPr>
        <cdr:cNvPr id="2" name="Выгнутая вверх стрелка 1"/>
        <cdr:cNvSpPr/>
      </cdr:nvSpPr>
      <cdr:spPr>
        <a:xfrm xmlns:a="http://schemas.openxmlformats.org/drawingml/2006/main">
          <a:off x="2254618" y="1068935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0.51738</cdr:x>
      <cdr:y>0.18972</cdr:y>
    </cdr:from>
    <cdr:to>
      <cdr:x>0.86503</cdr:x>
      <cdr:y>0.28048</cdr:y>
    </cdr:to>
    <cdr:sp macro="" textlink="">
      <cdr:nvSpPr>
        <cdr:cNvPr id="3" name="Выгнутая вверх стрелка 2"/>
        <cdr:cNvSpPr/>
      </cdr:nvSpPr>
      <cdr:spPr>
        <a:xfrm xmlns:a="http://schemas.openxmlformats.org/drawingml/2006/main">
          <a:off x="4545193" y="1028547"/>
          <a:ext cx="3054068" cy="492044"/>
        </a:xfrm>
        <a:prstGeom xmlns:a="http://schemas.openxmlformats.org/drawingml/2006/main" prst="curvedDownArrow">
          <a:avLst>
            <a:gd name="adj1" fmla="val 25000"/>
            <a:gd name="adj2" fmla="val 421982"/>
            <a:gd name="adj3" fmla="val 25000"/>
          </a:avLst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0.32617</cdr:x>
      <cdr:y>0.21044</cdr:y>
    </cdr:from>
    <cdr:to>
      <cdr:x>0.43047</cdr:x>
      <cdr:y>0.26677</cdr:y>
    </cdr:to>
    <cdr:sp macro="" textlink="">
      <cdr:nvSpPr>
        <cdr:cNvPr id="4" name="Блок-схема: процесс 3"/>
        <cdr:cNvSpPr/>
      </cdr:nvSpPr>
      <cdr:spPr>
        <a:xfrm xmlns:a="http://schemas.openxmlformats.org/drawingml/2006/main">
          <a:off x="2865438" y="1140865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dirty="0" smtClean="0">
              <a:solidFill>
                <a:schemeClr val="tx1"/>
              </a:solidFill>
            </a:rPr>
            <a:t>+2</a:t>
          </a:r>
          <a:endParaRPr lang="ru-RU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0.6043</cdr:x>
      <cdr:y>0.20111</cdr:y>
    </cdr:from>
    <cdr:to>
      <cdr:x>0.70859</cdr:x>
      <cdr:y>0.25744</cdr:y>
    </cdr:to>
    <cdr:sp macro="" textlink="">
      <cdr:nvSpPr>
        <cdr:cNvPr id="5" name="Блок-схема: процесс 4"/>
        <cdr:cNvSpPr/>
      </cdr:nvSpPr>
      <cdr:spPr>
        <a:xfrm xmlns:a="http://schemas.openxmlformats.org/drawingml/2006/main">
          <a:off x="5308718" y="1090272"/>
          <a:ext cx="916230" cy="305410"/>
        </a:xfrm>
        <a:prstGeom xmlns:a="http://schemas.openxmlformats.org/drawingml/2006/main" prst="flowChartProcess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dirty="0" smtClean="0">
              <a:solidFill>
                <a:schemeClr val="tx1"/>
              </a:solidFill>
            </a:rPr>
            <a:t>-1</a:t>
          </a:r>
          <a:endParaRPr lang="ru-RU" sz="1800" dirty="0">
            <a:solidFill>
              <a:schemeClr val="tx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403982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488412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1425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5195" y="222195"/>
            <a:ext cx="732983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5195" y="1391393"/>
            <a:ext cx="732983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785" y="4345230"/>
            <a:ext cx="7772400" cy="859205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Отчет об исполнении бюджета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Почепского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муниципального района Брянской области за 2021</a:t>
            </a:r>
            <a:b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год доступной для граждан форме – «БЮДЖЕТ ДЛЯ ГРАЖДАН»</a:t>
            </a:r>
            <a:endParaRPr lang="ru-RU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635805"/>
            <a:ext cx="601670" cy="2221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ОСНОВНЫХ ПАРАМЕТРОВ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 МУНИЦИПАЛЬНОГО РАЙОНА БРЯНСКОЙ ОБЛАСТИ В 2020 – 2021 ГОДАХ  </a:t>
            </a:r>
            <a:r>
              <a:rPr lang="ru-RU" sz="2400" dirty="0"/>
              <a:t>(млн. </a:t>
            </a:r>
            <a:r>
              <a:rPr lang="ru-RU" sz="2400" dirty="0" smtClean="0"/>
              <a:t>руб./%)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009992255"/>
              </p:ext>
            </p:extLst>
          </p:nvPr>
        </p:nvGraphicFramePr>
        <p:xfrm>
          <a:off x="-15933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082530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+90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4180150235"/>
              </p:ext>
            </p:extLst>
          </p:nvPr>
        </p:nvGraphicFramePr>
        <p:xfrm>
          <a:off x="4724705" y="985720"/>
          <a:ext cx="4697899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862575" y="160589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+74,1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Профицит  (дефицит) бюджета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000482672"/>
              </p:ext>
            </p:extLst>
          </p:nvPr>
        </p:nvGraphicFramePr>
        <p:xfrm>
          <a:off x="3197656" y="5261459"/>
          <a:ext cx="5766834" cy="144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355044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2021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385011" y="1138426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доходам – 789556,7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842757,0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743415,1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081644" y="5086533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ДОХОДЫ БЮДЖЕТА РАЙНА  В 2021 ГОДУ </a:t>
            </a:r>
            <a:r>
              <a:rPr lang="ru-RU" sz="1800" b="1" i="1" dirty="0" smtClean="0"/>
              <a:t>(МЛН.РУБ.)</a:t>
            </a:r>
            <a:r>
              <a:rPr lang="ru-RU" b="1" i="1" dirty="0" smtClean="0"/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451" y="2512770"/>
            <a:ext cx="2610089" cy="2290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 на доходя физических лиц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Акцизы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Налоги на совокупный доход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Государственная пошлина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49875" y="2451638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Арендные платежи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Плата за негативное воздействие на окружающую среду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оказания платных услуг (работ)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Доходы от продажи имущества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Штрафы, санкции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неналоговые доходы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46889" y="6188496"/>
            <a:ext cx="3229654" cy="5197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Доходы всего – 743,4</a:t>
            </a:r>
            <a:endParaRPr lang="ru-RU" sz="2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0173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НАЛОГОВЫЕ ДОХОДЫ</a:t>
            </a:r>
            <a:endParaRPr lang="ru-RU" sz="16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47037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НЕНАЛОГОВЫЕ ДОХОДЫ</a:t>
            </a:r>
            <a:endParaRPr lang="ru-RU" sz="16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0436" y="1136479"/>
            <a:ext cx="2002145" cy="6127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БЕЗВОЗМЕЗДНЫЕ ПОСТУПЛЕНИЯ</a:t>
            </a:r>
            <a:endParaRPr lang="ru-RU" sz="1600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69138" y="1971934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159,8</a:t>
            </a:r>
            <a:endParaRPr lang="ru-RU" sz="16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961180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18,0</a:t>
            </a:r>
            <a:endParaRPr lang="ru-RU" sz="16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20973" y="2013780"/>
            <a:ext cx="1001073" cy="306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565,6</a:t>
            </a:r>
            <a:endParaRPr lang="ru-RU" sz="1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064835" y="2406536"/>
            <a:ext cx="2996470" cy="3115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Дотации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Субсидии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Субвенции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Иные поступления из бюджета области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Прочие безвозмездные поступления</a:t>
            </a:r>
            <a:endParaRPr lang="ru-RU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9585995">
            <a:off x="1810894" y="4735096"/>
            <a:ext cx="485135" cy="2427073"/>
          </a:xfrm>
          <a:prstGeom prst="curvedRightArrow">
            <a:avLst>
              <a:gd name="adj1" fmla="val 25000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Выгнутая влево стрелка 20"/>
          <p:cNvSpPr/>
          <p:nvPr/>
        </p:nvSpPr>
        <p:spPr>
          <a:xfrm rot="2882994" flipH="1">
            <a:off x="6658962" y="5305808"/>
            <a:ext cx="278062" cy="1926661"/>
          </a:xfrm>
          <a:prstGeom prst="curvedRightArrow">
            <a:avLst>
              <a:gd name="adj1" fmla="val 12657"/>
              <a:gd name="adj2" fmla="val 157141"/>
              <a:gd name="adj3" fmla="val 479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266589" y="5566870"/>
            <a:ext cx="458115" cy="4519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02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5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ДОХОДОВ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ОБРАЗОВАНИЯ «ПОЧЕПСКИЙ РАЙОН» В 2021 ГОДУ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48921020"/>
              </p:ext>
            </p:extLst>
          </p:nvPr>
        </p:nvGraphicFramePr>
        <p:xfrm>
          <a:off x="-15933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128720" y="159654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88,1%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869017930"/>
              </p:ext>
            </p:extLst>
          </p:nvPr>
        </p:nvGraphicFramePr>
        <p:xfrm>
          <a:off x="4724705" y="985721"/>
          <a:ext cx="4697899" cy="3359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920973" y="266547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103,0%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448965" y="5719575"/>
            <a:ext cx="2748690" cy="610820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БЕЗВОЗМЕЗДЫЕ ПОСТУПЛЕНИЯ</a:t>
            </a:r>
            <a:endParaRPr lang="ru-RU" b="1" u="sng" dirty="0">
              <a:solidFill>
                <a:schemeClr val="tx1"/>
              </a:solidFill>
            </a:endParaRP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1515447864"/>
              </p:ext>
            </p:extLst>
          </p:nvPr>
        </p:nvGraphicFramePr>
        <p:xfrm>
          <a:off x="3197656" y="4345231"/>
          <a:ext cx="5766834" cy="2362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Блок-схема: процесс 13"/>
          <p:cNvSpPr/>
          <p:nvPr/>
        </p:nvSpPr>
        <p:spPr>
          <a:xfrm>
            <a:off x="5946345" y="4497935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84,4%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2021 году,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129574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541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2854" y="-3647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ПОСТУПЛЕНИЯ В БЮДЖЕТ 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«ПОЧЕПСКИЙ РАЙОН» НАЛОГОВЫХ И НЕНАЛОГОВЫХ ДОХОДОВ ЗА 2020 - 2021 ГОДЫ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518640388"/>
              </p:ext>
            </p:extLst>
          </p:nvPr>
        </p:nvGraphicFramePr>
        <p:xfrm>
          <a:off x="0" y="1291130"/>
          <a:ext cx="4129818" cy="442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670605" y="2154270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+20,4%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470721697"/>
              </p:ext>
            </p:extLst>
          </p:nvPr>
        </p:nvGraphicFramePr>
        <p:xfrm>
          <a:off x="4287150" y="1138425"/>
          <a:ext cx="4713295" cy="4581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404460" y="268050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+1,1%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налоговых доходов в 2021 году к уровню предыдущего года составил 120,4%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469146" y="5872280"/>
            <a:ext cx="4113885" cy="763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Темп роста неналоговых доходов в 2021 году к уровню предыдущего года составил 101,1%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в 2021 году</a:t>
            </a:r>
          </a:p>
          <a:p>
            <a:pPr algn="ctr"/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017 году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670338"/>
              </p:ext>
            </p:extLst>
          </p:nvPr>
        </p:nvGraphicFramePr>
        <p:xfrm>
          <a:off x="219908" y="1387452"/>
          <a:ext cx="8704184" cy="5493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35"/>
                <a:gridCol w="1527050"/>
                <a:gridCol w="1527050"/>
                <a:gridCol w="1527049"/>
              </a:tblGrid>
              <a:tr h="3346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Назначено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Исполнено (</a:t>
                      </a:r>
                      <a:r>
                        <a:rPr lang="ru-RU" sz="1800" dirty="0" err="1" smtClean="0"/>
                        <a:t>млн.руб</a:t>
                      </a:r>
                      <a:r>
                        <a:rPr lang="ru-RU" sz="180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</a:tr>
              <a:tr h="34234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и неналоговые доходы, всего: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172,6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177,8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103,0</a:t>
                      </a:r>
                    </a:p>
                  </a:txBody>
                  <a:tcPr marL="9525" marR="9525" marT="9525" marB="0" anchor="b"/>
                </a:tc>
              </a:tr>
              <a:tr h="28199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155,4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159,8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102,8</a:t>
                      </a:r>
                    </a:p>
                  </a:txBody>
                  <a:tcPr marL="9525" marR="9525" marT="9525" marB="0" anchor="b"/>
                </a:tc>
              </a:tr>
              <a:tr h="22164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 на доходы физических лиц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134,8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103,3</a:t>
                      </a:r>
                    </a:p>
                  </a:txBody>
                  <a:tcPr marL="9525" marR="9525" marT="9525" marB="0" anchor="b"/>
                </a:tc>
              </a:tr>
              <a:tr h="16129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акцизы по подакцизным товарам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8,4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98,8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налог</a:t>
                      </a:r>
                      <a:r>
                        <a:rPr lang="ru-RU" sz="1600" baseline="0" dirty="0" smtClean="0"/>
                        <a:t> на совокупный доход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14,1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государственная пошлина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104,2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Неналоговые доходы, всего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17,2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18,0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арендные платежи и прочие доходы от использования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11,4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12,1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106,1</a:t>
                      </a:r>
                    </a:p>
                  </a:txBody>
                  <a:tcPr marL="9525" marR="9525" marT="9525" marB="0" anchor="b"/>
                </a:tc>
              </a:tr>
              <a:tr h="475731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плата за негативное воздействие</a:t>
                      </a:r>
                      <a:r>
                        <a:rPr lang="ru-RU" sz="1600" baseline="0" dirty="0" smtClean="0"/>
                        <a:t> на окружающую среду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1,3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оказания платных услуг (работ)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100,0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доходы от продажи имущества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1,2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109,1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dirty="0" smtClean="0"/>
                        <a:t>штрафы, санкции, возмещение ущерба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2,7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2,8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103,7</a:t>
                      </a:r>
                    </a:p>
                  </a:txBody>
                  <a:tcPr marL="9525" marR="9525" marT="9525" marB="0" anchor="b"/>
                </a:tc>
              </a:tr>
              <a:tr h="253654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600" dirty="0" smtClean="0"/>
                        <a:t>прочие</a:t>
                      </a:r>
                      <a:r>
                        <a:rPr lang="ru-RU" sz="1600" baseline="0" dirty="0" smtClean="0"/>
                        <a:t> неналоговые доходы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0,2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dirty="0" smtClean="0"/>
                        <a:t>0,1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50,0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2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2021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4767395"/>
              </p:ext>
            </p:extLst>
          </p:nvPr>
        </p:nvGraphicFramePr>
        <p:xfrm>
          <a:off x="344087" y="985720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392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труктура неналоговых доходов бюджета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образования «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Почепский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район» за 2021 год, %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5091612"/>
              </p:ext>
            </p:extLst>
          </p:nvPr>
        </p:nvGraphicFramePr>
        <p:xfrm>
          <a:off x="197158" y="981907"/>
          <a:ext cx="8749684" cy="5501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718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809336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доходной части районного бюджета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налоговым и не налоговым доходам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1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9266206"/>
              </p:ext>
            </p:extLst>
          </p:nvPr>
        </p:nvGraphicFramePr>
        <p:xfrm>
          <a:off x="251520" y="1556792"/>
          <a:ext cx="8749684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4612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6260" y="1291130"/>
            <a:ext cx="8847740" cy="556686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i="1" dirty="0" smtClean="0"/>
              <a:t>Отчет об исполнении бюджета </a:t>
            </a:r>
            <a:r>
              <a:rPr lang="ru-RU" sz="3600" i="1" dirty="0" err="1" smtClean="0"/>
              <a:t>Почепского</a:t>
            </a:r>
            <a:r>
              <a:rPr lang="ru-RU" sz="3600" i="1" dirty="0" smtClean="0"/>
              <a:t> муниципального района Брянской области за 2021</a:t>
            </a:r>
          </a:p>
          <a:p>
            <a:pPr marL="0" indent="0" algn="ctr">
              <a:buNone/>
            </a:pPr>
            <a:r>
              <a:rPr lang="ru-RU" sz="3600" i="1" dirty="0" smtClean="0"/>
              <a:t> год в доступной для граждан форме сформирован на основании </a:t>
            </a:r>
            <a:r>
              <a:rPr lang="ru-RU" sz="3600" i="1" dirty="0" smtClean="0"/>
              <a:t>решения </a:t>
            </a:r>
            <a:r>
              <a:rPr lang="ru-RU" sz="3600" i="1" dirty="0" smtClean="0"/>
              <a:t>районного Совета народных депутатов «Об исполнении </a:t>
            </a:r>
            <a:r>
              <a:rPr lang="ru-RU" sz="3600" i="1" dirty="0"/>
              <a:t>бюджета </a:t>
            </a:r>
            <a:r>
              <a:rPr lang="ru-RU" sz="3600" i="1" dirty="0" err="1"/>
              <a:t>Почепского</a:t>
            </a:r>
            <a:r>
              <a:rPr lang="ru-RU" sz="3600" i="1" dirty="0"/>
              <a:t> муниципального района Брянской области за </a:t>
            </a:r>
            <a:r>
              <a:rPr lang="ru-RU" sz="3600" i="1" dirty="0" smtClean="0"/>
              <a:t>2021 </a:t>
            </a:r>
            <a:r>
              <a:rPr lang="ru-RU" sz="3600" i="1" dirty="0" smtClean="0"/>
              <a:t>год</a:t>
            </a:r>
            <a:r>
              <a:rPr lang="ru-RU" sz="3600" i="1" dirty="0" smtClean="0"/>
              <a:t>» от 10.06.2022 года № 241</a:t>
            </a:r>
          </a:p>
          <a:p>
            <a:pPr marL="0" indent="0" algn="ctr">
              <a:buNone/>
            </a:pP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1874986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безвозмездным поступлениям в бюджет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2021 году и их структура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95243"/>
              </p:ext>
            </p:extLst>
          </p:nvPr>
        </p:nvGraphicFramePr>
        <p:xfrm>
          <a:off x="296260" y="1397000"/>
          <a:ext cx="8551480" cy="4931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0575"/>
                <a:gridCol w="1527050"/>
                <a:gridCol w="1527050"/>
                <a:gridCol w="1496509"/>
                <a:gridCol w="1710296"/>
              </a:tblGrid>
              <a:tr h="72658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Удельный вес (%)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поступления, всего: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670,2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565,6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1. Безвозмездные поступления из бюджета Брянской области, всего в </a:t>
                      </a:r>
                      <a:r>
                        <a:rPr lang="ru-RU" dirty="0" err="1" smtClean="0"/>
                        <a:t>т.ч</a:t>
                      </a:r>
                      <a:r>
                        <a:rPr lang="ru-RU" dirty="0" smtClean="0"/>
                        <a:t>.: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654,3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550,1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97,3</a:t>
                      </a:r>
                      <a:endParaRPr lang="ru-RU" dirty="0"/>
                    </a:p>
                  </a:txBody>
                  <a:tcPr/>
                </a:tc>
              </a:tr>
              <a:tr h="459043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Дотации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119,8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21,2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Субсидии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184,0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17,6</a:t>
                      </a:r>
                      <a:endParaRPr lang="ru-RU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313,9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55,5</a:t>
                      </a:r>
                      <a:endParaRPr lang="ru-RU" dirty="0"/>
                    </a:p>
                  </a:txBody>
                  <a:tcPr/>
                </a:tc>
              </a:tr>
              <a:tr h="726586">
                <a:tc>
                  <a:txBody>
                    <a:bodyPr/>
                    <a:lstStyle/>
                    <a:p>
                      <a:r>
                        <a:rPr lang="ru-RU" dirty="0" smtClean="0"/>
                        <a:t>2.</a:t>
                      </a:r>
                      <a:r>
                        <a:rPr lang="ru-RU" baseline="0" dirty="0" smtClean="0"/>
                        <a:t> Прочие безвозмездные поступления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2,2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265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БЮДЖЕТА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2021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sp>
        <p:nvSpPr>
          <p:cNvPr id="15" name="Подзаголовок 1"/>
          <p:cNvSpPr txBox="1">
            <a:spLocks/>
          </p:cNvSpPr>
          <p:nvPr/>
        </p:nvSpPr>
        <p:spPr>
          <a:xfrm>
            <a:off x="601670" y="1266832"/>
            <a:ext cx="8704185" cy="55216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Первоначально-утвержденный бюджет по расходам – 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789556,3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 Уточненный план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865398,2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Кассовое исполнение –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      727230,0 </a:t>
            </a:r>
            <a:r>
              <a:rPr lang="ru-RU" b="1" dirty="0" err="1" smtClean="0">
                <a:solidFill>
                  <a:srgbClr val="002060"/>
                </a:solidFill>
              </a:rPr>
              <a:t>тыс.руб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572000" y="258470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572000" y="4111750"/>
            <a:ext cx="610820" cy="538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6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261" y="-2440"/>
            <a:ext cx="855148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муниципального района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Брянской области</a:t>
            </a:r>
          </a:p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в 2021 году по разделам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3432512"/>
              </p:ext>
            </p:extLst>
          </p:nvPr>
        </p:nvGraphicFramePr>
        <p:xfrm>
          <a:off x="296260" y="1339507"/>
          <a:ext cx="8551481" cy="5401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740"/>
                <a:gridCol w="1374345"/>
                <a:gridCol w="1527050"/>
                <a:gridCol w="1374346"/>
              </a:tblGrid>
              <a:tr h="65972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Назначено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Исполнено (</a:t>
                      </a:r>
                      <a:r>
                        <a:rPr lang="ru-RU" dirty="0" err="1" smtClean="0"/>
                        <a:t>млн.руб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53371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42,9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76,2</a:t>
                      </a:r>
                      <a:endParaRPr lang="ru-RU" dirty="0"/>
                    </a:p>
                  </a:txBody>
                  <a:tcPr/>
                </a:tc>
              </a:tr>
              <a:tr h="332102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41680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безопасность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81,3</a:t>
                      </a:r>
                      <a:endParaRPr lang="ru-RU" dirty="0"/>
                    </a:p>
                  </a:txBody>
                  <a:tcPr/>
                </a:tc>
              </a:tr>
              <a:tr h="43415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22,3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99,1</a:t>
                      </a:r>
                      <a:endParaRPr lang="ru-RU" dirty="0"/>
                    </a:p>
                  </a:txBody>
                  <a:tcPr/>
                </a:tc>
              </a:tr>
              <a:tr h="415959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10,4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96,3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551,8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467,1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58,8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98,3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54,1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34,4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63,5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и 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90,2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77,0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85,3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Межбюджетные трансферты общего характера</a:t>
                      </a:r>
                      <a:r>
                        <a:rPr lang="ru-RU" baseline="0" dirty="0" smtClean="0"/>
                        <a:t> бюджетам субъектов РФ и муниципальных образований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14,4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algn="r"/>
                      <a:endParaRPr lang="ru-RU" dirty="0" smtClean="0"/>
                    </a:p>
                    <a:p>
                      <a:pPr algn="r"/>
                      <a:r>
                        <a:rPr lang="ru-RU" dirty="0" smtClean="0"/>
                        <a:t>68,7</a:t>
                      </a:r>
                      <a:endParaRPr lang="ru-RU" dirty="0"/>
                    </a:p>
                  </a:txBody>
                  <a:tcPr/>
                </a:tc>
              </a:tr>
              <a:tr h="308266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 РАСХОДОВ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865,4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81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976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4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ПОЧЕПСКОГО МУНИЦИПАЛЬНОГО РАЙОНА БРЯНСКОЙ ОБЛАСТИ ЗА 2020-2021 ГОДЫ</a:t>
            </a: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(МЛН.РУБ.)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05186645"/>
              </p:ext>
            </p:extLst>
          </p:nvPr>
        </p:nvGraphicFramePr>
        <p:xfrm>
          <a:off x="179512" y="985720"/>
          <a:ext cx="3476258" cy="5574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1823310" y="1459059"/>
            <a:ext cx="916230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+83,2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489298687"/>
              </p:ext>
            </p:extLst>
          </p:nvPr>
        </p:nvGraphicFramePr>
        <p:xfrm>
          <a:off x="4113884" y="1138425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Блок-схема: процесс 16"/>
          <p:cNvSpPr/>
          <p:nvPr/>
        </p:nvSpPr>
        <p:spPr>
          <a:xfrm>
            <a:off x="6099050" y="1442921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-0,4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2743901457"/>
              </p:ext>
            </p:extLst>
          </p:nvPr>
        </p:nvGraphicFramePr>
        <p:xfrm>
          <a:off x="4112969" y="4039820"/>
          <a:ext cx="4733855" cy="229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Блок-схема: процесс 18"/>
          <p:cNvSpPr/>
          <p:nvPr/>
        </p:nvSpPr>
        <p:spPr>
          <a:xfrm>
            <a:off x="6099049" y="4345230"/>
            <a:ext cx="761695" cy="306324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0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Функциональная структура расходов 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2021 году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3038122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814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" y="6949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856891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ОБРАЗОВАНИЕ ЗА 2020– 2021 ГОДАХ  </a:t>
            </a:r>
            <a:r>
              <a:rPr lang="ru-RU" sz="2400" dirty="0"/>
              <a:t>(млн. </a:t>
            </a:r>
            <a:r>
              <a:rPr lang="ru-RU" sz="2400" dirty="0" err="1" smtClean="0"/>
              <a:t>руб</a:t>
            </a:r>
            <a:r>
              <a:rPr lang="ru-RU" sz="2400" dirty="0" smtClean="0"/>
              <a:t>)</a:t>
            </a:r>
            <a:endParaRPr lang="ru-RU" sz="2400" dirty="0"/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48585654"/>
              </p:ext>
            </p:extLst>
          </p:nvPr>
        </p:nvGraphicFramePr>
        <p:xfrm>
          <a:off x="-15933" y="985720"/>
          <a:ext cx="8863673" cy="44284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Блок-схема: процесс 1"/>
          <p:cNvSpPr/>
          <p:nvPr/>
        </p:nvSpPr>
        <p:spPr>
          <a:xfrm>
            <a:off x="2858799" y="1441889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+96,3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Блок-схема: процесс 13"/>
          <p:cNvSpPr/>
          <p:nvPr/>
        </p:nvSpPr>
        <p:spPr>
          <a:xfrm>
            <a:off x="5488230" y="1274718"/>
            <a:ext cx="916230" cy="305410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-84,7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8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818848"/>
              </p:ext>
            </p:extLst>
          </p:nvPr>
        </p:nvGraphicFramePr>
        <p:xfrm>
          <a:off x="197158" y="833015"/>
          <a:ext cx="8749684" cy="5876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43555" y="-2440"/>
            <a:ext cx="8704185" cy="835455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РАСХОДОВ БЮДЖЕТА РАЙОНА В 2020 ГОДУ НА ОБРАЗОВАНИЕ</a:t>
            </a: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367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КУЛЬТУРА ЗА 2020 – 2021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914471582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04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2021 году на культуру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1218781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3389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870418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ДИНАМИКА РАСХОДОВ БЮДЖЕТА РАЙОНА ПО РАЗДЕЛУ СОЦИАЛЬНАЯ ПОЛИТИКА ЗА 2020 – 2021 ГОДЫ </a:t>
            </a:r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(МЛН.РУБ.)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987018505"/>
              </p:ext>
            </p:extLst>
          </p:nvPr>
        </p:nvGraphicFramePr>
        <p:xfrm>
          <a:off x="179512" y="1138425"/>
          <a:ext cx="8784976" cy="5421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632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96259" y="985720"/>
            <a:ext cx="8704185" cy="4892701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(открытость) - один из принципов бюджетной системы Российской Федерации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Прозрачность действий власти на любом уровне очень актуальна, поскольку прозрачность - основное условие открытости решений властных структур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Бюджет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района- </a:t>
            </a:r>
            <a:r>
              <a:rPr lang="ru-RU" b="1" i="1" baseline="-25000" dirty="0">
                <a:solidFill>
                  <a:srgbClr val="002060"/>
                </a:solidFill>
              </a:rPr>
              <a:t>это довольно сложный документ. Гражданам, не имеющим специального образования, непросто разобраться в языке бюджета и его цифрах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Представление отчета об исполнении бюджета в понятной для граждан форме позволит каждому члену общества лучше понимать бюджет, видеть, на какие цели и насколько эффективно расходуются налоги, которые он платит</a:t>
            </a: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 smtClean="0">
                <a:solidFill>
                  <a:srgbClr val="002060"/>
                </a:solidFill>
              </a:rPr>
              <a:t>ОТКРЫТОСТЬ БЮДЖЕТА - ОСНОВА ДЛЯ ПОВЫШЕНИЯ ИНФОРМИРОВАННОСТИ ЦЕЛЕВЫХ АУДИТОРИЙ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0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2021году в сфере «Социальная политика»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867170"/>
              </p:ext>
            </p:extLst>
          </p:nvPr>
        </p:nvGraphicFramePr>
        <p:xfrm>
          <a:off x="1" y="722381"/>
          <a:ext cx="9143999" cy="5657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6554"/>
                <a:gridCol w="630620"/>
                <a:gridCol w="788276"/>
                <a:gridCol w="614854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подраздела</a:t>
                      </a: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Исполнено</a:t>
                      </a:r>
                      <a:r>
                        <a:rPr lang="ru-RU" sz="1600" baseline="0" dirty="0" smtClean="0"/>
                        <a:t> (</a:t>
                      </a:r>
                      <a:r>
                        <a:rPr lang="ru-RU" sz="1600" baseline="0" dirty="0" err="1" smtClean="0"/>
                        <a:t>млн.руб</a:t>
                      </a:r>
                      <a:r>
                        <a:rPr lang="ru-RU" sz="1600" baseline="0" dirty="0" smtClean="0"/>
                        <a:t>.)</a:t>
                      </a:r>
                      <a:endParaRPr lang="ru-RU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Наименование выплат (доплат , компенсаций)</a:t>
                      </a:r>
                      <a:endParaRPr lang="ru-RU" sz="16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Пенсионное обеспечение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3,2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/>
                        <a:t>Выплата пенсии за выслугу лет муниципальным</a:t>
                      </a:r>
                      <a:r>
                        <a:rPr lang="ru-RU" sz="1400" baseline="0" dirty="0" smtClean="0"/>
                        <a:t> служащим</a:t>
                      </a:r>
                      <a:endParaRPr lang="ru-RU" sz="1400" dirty="0"/>
                    </a:p>
                  </a:txBody>
                  <a:tcPr/>
                </a:tc>
              </a:tr>
              <a:tr h="2170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Социальное обеспечение населения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0,03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Сохранность жилых</a:t>
                      </a:r>
                      <a:r>
                        <a:rPr lang="ru-RU" sz="1400" baseline="0" dirty="0" smtClean="0"/>
                        <a:t> помещений детей-сирот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rowSpan="5">
                  <a:txBody>
                    <a:bodyPr/>
                    <a:lstStyle/>
                    <a:p>
                      <a:r>
                        <a:rPr lang="ru-RU" sz="1400" dirty="0" smtClean="0"/>
                        <a:t>Охрана семьи и детства</a:t>
                      </a:r>
                      <a:endParaRPr lang="ru-RU" sz="1400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28,7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компенсации части родительской</a:t>
                      </a:r>
                      <a:r>
                        <a:rPr lang="ru-RU" sz="1400" baseline="0" dirty="0" smtClean="0"/>
                        <a:t> платы за содержание ребенка в детских садах </a:t>
                      </a:r>
                      <a:endParaRPr lang="ru-RU" sz="1400" dirty="0"/>
                    </a:p>
                  </a:txBody>
                  <a:tcPr/>
                </a:tc>
              </a:tr>
              <a:tr h="3703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Выплата единовременного пособия при всех формах устройства детей, лишенных родительского попечения, в семью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</a:t>
                      </a:r>
                      <a:r>
                        <a:rPr lang="ru-RU" sz="1400" baseline="0" dirty="0" smtClean="0"/>
                        <a:t> жильем молодых семей</a:t>
                      </a:r>
                      <a:endParaRPr lang="ru-RU" sz="1400" dirty="0"/>
                    </a:p>
                  </a:txBody>
                  <a:tcPr/>
                </a:tc>
              </a:tr>
              <a:tr h="4029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Обеспечение предоставления жилых помещений детям</a:t>
                      </a:r>
                      <a:r>
                        <a:rPr lang="ru-RU" sz="1400" baseline="0" dirty="0" smtClean="0"/>
                        <a:t>-сиротам  и детей оставшимся без попечения родителей</a:t>
                      </a:r>
                      <a:endParaRPr lang="ru-RU" sz="1400" dirty="0"/>
                    </a:p>
                  </a:txBody>
                  <a:tcPr/>
                </a:tc>
              </a:tr>
              <a:tr h="3840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23,9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Выплаты</a:t>
                      </a:r>
                      <a:r>
                        <a:rPr lang="ru-RU" sz="1400" baseline="0" dirty="0" smtClean="0"/>
                        <a:t> ежемесячных денежных средств на содержание и проезд ребенка, переданного  на воспитание в семью опекуна, а так же вознаграждение приемным родителям</a:t>
                      </a:r>
                      <a:endParaRPr lang="ru-RU" sz="1400" dirty="0"/>
                    </a:p>
                  </a:txBody>
                  <a:tcPr/>
                </a:tc>
              </a:tr>
              <a:tr h="406915">
                <a:tc rowSpan="2">
                  <a:txBody>
                    <a:bodyPr/>
                    <a:lstStyle/>
                    <a:p>
                      <a:r>
                        <a:rPr lang="ru-RU" sz="1400" dirty="0" smtClean="0"/>
                        <a:t>Другие вопросы социальной политики</a:t>
                      </a:r>
                      <a:endParaRPr lang="ru-RU" sz="14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Осуществление деятельности по профилактике безнадзорности и правонарушений несовершеннолетних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Организация и осуществление деятельности по опеке и попечительству</a:t>
                      </a:r>
                      <a:endParaRPr lang="ru-RU" sz="1400" dirty="0"/>
                    </a:p>
                  </a:txBody>
                  <a:tcPr/>
                </a:tc>
              </a:tr>
              <a:tr h="19416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Всего расходов на Социальную политику</a:t>
                      </a:r>
                      <a:r>
                        <a:rPr lang="ru-RU" sz="1600" b="1" baseline="0" dirty="0" smtClean="0"/>
                        <a:t> – 34,4 млн. руб.</a:t>
                      </a:r>
                      <a:endParaRPr lang="ru-RU" sz="16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54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155145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расходов  бюджета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в 2021 году по ведомствам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03502"/>
              </p:ext>
            </p:extLst>
          </p:nvPr>
        </p:nvGraphicFramePr>
        <p:xfrm>
          <a:off x="62973" y="992125"/>
          <a:ext cx="9081028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3928"/>
                <a:gridCol w="1342471"/>
                <a:gridCol w="1342471"/>
                <a:gridCol w="1441079"/>
                <a:gridCol w="1441079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Наименование ГРБС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Назначено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Исполнено (</a:t>
                      </a:r>
                      <a:r>
                        <a:rPr lang="ru-RU" sz="1800" baseline="0" dirty="0" err="1" smtClean="0"/>
                        <a:t>млн.руб</a:t>
                      </a:r>
                      <a:r>
                        <a:rPr lang="ru-RU" sz="1800" baseline="0" dirty="0" smtClean="0"/>
                        <a:t>.)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% исполнения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Удельный вес (%)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Финансовое управление администрации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 Брянской области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28,7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16,9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59,0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2,3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Районный  Совет народных депутатов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0,1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Контрольно-счетная палата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0,2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Администрация </a:t>
                      </a:r>
                      <a:r>
                        <a:rPr lang="ru-RU" sz="1800" dirty="0" err="1" smtClean="0"/>
                        <a:t>Почепского</a:t>
                      </a:r>
                      <a:r>
                        <a:rPr lang="ru-RU" sz="180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305,3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195,7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64,1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26,9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</a:t>
                      </a:r>
                      <a:r>
                        <a:rPr lang="ru-RU" sz="1800" baseline="0" dirty="0" smtClean="0"/>
                        <a:t> образования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459,4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443,8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96,8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61,0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Отдел культуры, молодежной политики</a:t>
                      </a:r>
                      <a:r>
                        <a:rPr lang="ru-RU" sz="1800" baseline="0" dirty="0" smtClean="0"/>
                        <a:t> и спорта </a:t>
                      </a:r>
                      <a:r>
                        <a:rPr lang="ru-RU" sz="1800" dirty="0" smtClean="0"/>
                        <a:t> администрации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Почепского</a:t>
                      </a:r>
                      <a:r>
                        <a:rPr lang="ru-RU" sz="1800" baseline="0" dirty="0" smtClean="0"/>
                        <a:t> района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69,9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68,7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98,2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9,4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Всего расходов: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865,4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727,2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84,0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100,0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822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-2440"/>
            <a:ext cx="9143999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Структура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расходов бюджета района в за 2021год по муниципальным программам и непрограммным направлениям деятельности 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10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619283"/>
              </p:ext>
            </p:extLst>
          </p:nvPr>
        </p:nvGraphicFramePr>
        <p:xfrm>
          <a:off x="197158" y="1138425"/>
          <a:ext cx="8749684" cy="5570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4311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51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55" y="-2440"/>
            <a:ext cx="900044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РЕАЛИЗАЦИЯ УКАЗОВ ПРЕЗИДЕНТА РОССИЙСКОЙ ФЕДЕРАЦИИ ПО ПОВЫШЕНИЮ ЗАРАБОТНОЙ ПЛАТЫ ОТДЕЛЬНЫМ КАТЕГОРИЯМ РАБОТНИКОВ В 2021 ГОДУ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634577"/>
              </p:ext>
            </p:extLst>
          </p:nvPr>
        </p:nvGraphicFramePr>
        <p:xfrm>
          <a:off x="62973" y="1601115"/>
          <a:ext cx="90901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3617"/>
                <a:gridCol w="1832460"/>
                <a:gridCol w="1527050"/>
                <a:gridCol w="1527050"/>
              </a:tblGrid>
              <a:tr h="23136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Категория</a:t>
                      </a:r>
                      <a:r>
                        <a:rPr lang="ru-RU" sz="1800" baseline="0" dirty="0" smtClean="0"/>
                        <a:t> работников бюджетной сферы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2021 год установленный план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smtClean="0"/>
                        <a:t>2021 год фактически достигнуто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Отклонение +,-</a:t>
                      </a:r>
                      <a:endParaRPr lang="ru-RU" sz="1800" dirty="0"/>
                    </a:p>
                  </a:txBody>
                  <a:tcPr/>
                </a:tc>
              </a:tr>
              <a:tr h="4898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общеобразовательных</a:t>
                      </a:r>
                      <a:r>
                        <a:rPr lang="ru-RU" sz="1800" baseline="0" dirty="0" smtClean="0"/>
                        <a:t> учреждений общего образования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31319,4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31319,4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369420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учреждений дополнительного образования детей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30386,3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30386,3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45811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педагогических работников  дошкольных</a:t>
                      </a:r>
                      <a:r>
                        <a:rPr lang="ru-RU" sz="1800" baseline="0" dirty="0" smtClean="0"/>
                        <a:t> учреждений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27020,3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27020,3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  <a:tr h="245365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- работники учреждений культуры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25484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25484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800" dirty="0" smtClean="0"/>
                    </a:p>
                    <a:p>
                      <a:pPr algn="r"/>
                      <a:r>
                        <a:rPr lang="ru-RU" sz="1800" dirty="0" smtClean="0"/>
                        <a:t>-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003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517900" y="1138425"/>
            <a:ext cx="62396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КОНТАКТНАЯ ИНФОРМАЦИЯ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096984" y="1661645"/>
            <a:ext cx="7329840" cy="1374345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Разработчиком презентации является Финансовое управление администрации </a:t>
            </a:r>
            <a:r>
              <a:rPr lang="ru-RU" sz="2800" dirty="0" err="1" smtClean="0"/>
              <a:t>Почепского</a:t>
            </a:r>
            <a:r>
              <a:rPr lang="ru-RU" sz="2800" dirty="0" smtClean="0"/>
              <a:t> района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298894"/>
              </p:ext>
            </p:extLst>
          </p:nvPr>
        </p:nvGraphicFramePr>
        <p:xfrm>
          <a:off x="448963" y="3429000"/>
          <a:ext cx="8398776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627"/>
                <a:gridCol w="458114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Заместитель</a:t>
                      </a:r>
                      <a:r>
                        <a:rPr lang="ru-RU" baseline="0" dirty="0" smtClean="0"/>
                        <a:t> главы администрации </a:t>
                      </a:r>
                      <a:r>
                        <a:rPr lang="ru-RU" baseline="0" dirty="0" err="1" smtClean="0"/>
                        <a:t>Почепского</a:t>
                      </a:r>
                      <a:r>
                        <a:rPr lang="ru-RU" baseline="0" dirty="0" smtClean="0"/>
                        <a:t> района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Шаболдина</a:t>
                      </a:r>
                      <a:r>
                        <a:rPr lang="ru-RU" dirty="0" smtClean="0"/>
                        <a:t> Елена Дмитриевна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2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243400,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г.Почеп</a:t>
                      </a:r>
                      <a:r>
                        <a:rPr lang="ru-RU" baseline="0" dirty="0" smtClean="0"/>
                        <a:t>, пл. Октябрьская д.2</a:t>
                      </a:r>
                      <a:endParaRPr lang="ru-RU" dirty="0"/>
                    </a:p>
                  </a:txBody>
                  <a:tcPr/>
                </a:tc>
              </a:tr>
              <a:tr h="516130">
                <a:tc>
                  <a:txBody>
                    <a:bodyPr/>
                    <a:lstStyle/>
                    <a:p>
                      <a:r>
                        <a:rPr lang="ru-RU" dirty="0" smtClean="0"/>
                        <a:t>Телефон, факс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 (48 345) 3-03-45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8 (48 345) 3-06-72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Адрес электронной подписи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finupr777@yandex.ru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Режим</a:t>
                      </a:r>
                      <a:r>
                        <a:rPr lang="ru-RU" baseline="0" dirty="0" smtClean="0"/>
                        <a:t> работы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Пн.-чт. с 8 -30</a:t>
                      </a:r>
                      <a:r>
                        <a:rPr lang="ru-RU" baseline="0" dirty="0" smtClean="0"/>
                        <a:t> до 17-45, </a:t>
                      </a:r>
                      <a:r>
                        <a:rPr lang="ru-RU" baseline="0" dirty="0" err="1" smtClean="0"/>
                        <a:t>птн</a:t>
                      </a:r>
                      <a:r>
                        <a:rPr lang="ru-RU" baseline="0" dirty="0" smtClean="0"/>
                        <a:t>. с 8-30 до 16-30, обед с 13.00 до 14.00</a:t>
                      </a:r>
                    </a:p>
                    <a:p>
                      <a:r>
                        <a:rPr lang="ru-RU" baseline="0" dirty="0" smtClean="0"/>
                        <a:t>Выходные дни – суббота, воскресенье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2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14560" y="-541330"/>
            <a:ext cx="9925825" cy="7940660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162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74965" y="1859339"/>
            <a:ext cx="6750053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divo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r>
              <a:rPr lang="ru-RU" sz="80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108162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10000"/>
          </a:bodyPr>
          <a:lstStyle/>
          <a:p>
            <a:r>
              <a:rPr lang="ru-RU" b="1" i="1" u="sng" baseline="-25000" dirty="0">
                <a:solidFill>
                  <a:srgbClr val="002060"/>
                </a:solidFill>
              </a:rPr>
              <a:t>Бюджет</a:t>
            </a:r>
            <a:r>
              <a:rPr lang="ru-RU" b="1" i="1" baseline="-25000" dirty="0">
                <a:solidFill>
                  <a:srgbClr val="002060"/>
                </a:solidFill>
              </a:rPr>
              <a:t> - это форма образования и расходования денежных средств, предназначенных для финансового 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ассигнования </a:t>
            </a:r>
            <a:r>
              <a:rPr lang="ru-RU" b="1" i="1" baseline="-25000" dirty="0">
                <a:solidFill>
                  <a:srgbClr val="002060"/>
                </a:solidFill>
              </a:rPr>
              <a:t>- это денежные средства, предоставляемые законом (решением) о бюджете, направленные на различные виды расходов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Бюджетные </a:t>
            </a:r>
            <a:r>
              <a:rPr lang="ru-RU" b="1" i="1" u="sng" baseline="-25000" dirty="0">
                <a:solidFill>
                  <a:srgbClr val="002060"/>
                </a:solidFill>
              </a:rPr>
              <a:t>обязательства</a:t>
            </a:r>
            <a:r>
              <a:rPr lang="ru-RU" b="1" i="1" baseline="-25000" dirty="0">
                <a:solidFill>
                  <a:srgbClr val="002060"/>
                </a:solidFill>
              </a:rPr>
              <a:t> - обязательства, предусмотренные законом (решением) о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бюджете, подлежащие исполнению в соответствующем финансовом году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Бюджетная классификация </a:t>
            </a:r>
            <a:r>
              <a:rPr lang="ru-RU" b="1" i="1" baseline="-25000" dirty="0">
                <a:solidFill>
                  <a:srgbClr val="002060"/>
                </a:solidFill>
              </a:rPr>
              <a:t>- группировка доходов, расходов и источников финансирования дефицитов бюджетов всех уровней бюджетной системы РФ по различным направлениям, применяемая при составлении, исполнении бюджетов и формировании отчетности</a:t>
            </a:r>
            <a:endParaRPr lang="ru-RU" dirty="0">
              <a:solidFill>
                <a:srgbClr val="002060"/>
              </a:solidFill>
            </a:endParaRPr>
          </a:p>
          <a:p>
            <a:pPr>
              <a:lnSpc>
                <a:spcPct val="110000"/>
              </a:lnSpc>
            </a:pPr>
            <a:r>
              <a:rPr lang="ru-RU" b="1" i="1" u="sng" baseline="-25000" dirty="0">
                <a:solidFill>
                  <a:srgbClr val="002060"/>
                </a:solidFill>
              </a:rPr>
              <a:t>Главный распорядитель бюджетных средств (ГРБС) </a:t>
            </a:r>
            <a:r>
              <a:rPr lang="ru-RU" b="1" i="1" baseline="-25000" dirty="0">
                <a:solidFill>
                  <a:srgbClr val="002060"/>
                </a:solidFill>
              </a:rPr>
              <a:t>- орган государственной власти (местного самоуправления), орган местной администрации, или наиболее значимое учреждение науки, образования, культуры и здравоохранения, напрямую получающий (ее) средства из бюджета и наделенный правом распределять их между ^подведомственными распорядителями и получателями бюджетных средств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Отчет об исполнении 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является формой контроля за исполнением бюджета с указанием общего объема доходов, расходов и дефицита (профицита) бюджета. Отчет об исполнении бюджета составляется финансовыми органами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222195"/>
            <a:ext cx="8551480" cy="1143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35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Доходы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поступающие в бюджет денежные средства в виде налогов, сборов, иных платежей и средства финансовой помощи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Расходы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это выплачиваемые из бюджета денежные средства в целях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baseline="-25000" dirty="0">
                <a:solidFill>
                  <a:srgbClr val="002060"/>
                </a:solidFill>
              </a:rPr>
              <a:t>обеспечения задач и функций государства и органов местного самоуправления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Дефицит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расходов бюджета над его доходами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Профицит </a:t>
            </a:r>
            <a:r>
              <a:rPr lang="ru-RU" b="1" i="1" u="sng" baseline="-25000" dirty="0">
                <a:solidFill>
                  <a:srgbClr val="002060"/>
                </a:solidFill>
              </a:rPr>
              <a:t>бюджета </a:t>
            </a:r>
            <a:r>
              <a:rPr lang="ru-RU" b="1" i="1" baseline="-25000" dirty="0">
                <a:solidFill>
                  <a:srgbClr val="002060"/>
                </a:solidFill>
              </a:rPr>
              <a:t>- превышение доходов бюджета над его расходами </a:t>
            </a:r>
            <a:r>
              <a:rPr lang="ru-RU" baseline="-25000" dirty="0">
                <a:solidFill>
                  <a:srgbClr val="002060"/>
                </a:solidFill>
              </a:rPr>
              <a:t>	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Дотации</a:t>
            </a:r>
            <a:r>
              <a:rPr lang="ru-RU" b="1" i="1" baseline="-25000" dirty="0">
                <a:solidFill>
                  <a:srgbClr val="002060"/>
                </a:solidFill>
              </a:rPr>
              <a:t> - денежные средства, предоставляемые на безвозмездной и безвозвратной основе для поддержки региональных и местных бюджетов при недостаточности их собственных доходов без установления направлений и (или) условий их использования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>
                <a:solidFill>
                  <a:srgbClr val="002060"/>
                </a:solidFill>
              </a:rPr>
              <a:t>Субсидии</a:t>
            </a:r>
            <a:r>
              <a:rPr lang="ru-RU" b="1" i="1" baseline="-25000" dirty="0">
                <a:solidFill>
                  <a:srgbClr val="002060"/>
                </a:solidFill>
              </a:rPr>
              <a:t> - средства, предоставляемые из бюджета одного уровня бюджету другого уровня на </a:t>
            </a:r>
            <a:r>
              <a:rPr lang="ru-RU" b="1" i="1" baseline="-25000" dirty="0" err="1">
                <a:solidFill>
                  <a:srgbClr val="002060"/>
                </a:solidFill>
              </a:rPr>
              <a:t>софинансирование</a:t>
            </a:r>
            <a:r>
              <a:rPr lang="ru-RU" b="1" i="1" baseline="-25000" dirty="0">
                <a:solidFill>
                  <a:srgbClr val="002060"/>
                </a:solidFill>
              </a:rPr>
              <a:t> расходных обязательств органов государственной власти, органов местного самоуправления, возникающих при выполнении ими своих полномочий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i="1" u="sng" baseline="-25000" dirty="0" smtClean="0">
                <a:solidFill>
                  <a:srgbClr val="002060"/>
                </a:solidFill>
              </a:rPr>
              <a:t>Субвенции</a:t>
            </a:r>
            <a:r>
              <a:rPr lang="ru-RU" b="1" i="1" baseline="-25000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>
                <a:solidFill>
                  <a:srgbClr val="002060"/>
                </a:solidFill>
              </a:rPr>
              <a:t>- средства, предоставляемые из федерального либо регионального бюджета на исполнение переданных государственных полномочий соответствующим органам местного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самоуправления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ПОНЯТИЯ,</a:t>
            </a:r>
            <a:endParaRPr lang="ru-RU" dirty="0"/>
          </a:p>
          <a:p>
            <a:pPr algn="ctr"/>
            <a:r>
              <a:rPr lang="ru-RU" b="1" i="1" baseline="-25000" dirty="0"/>
              <a:t>ПРИМЕНЯЕМЫЕ В РАМКАХ НАСТОЯЩЕГО «БЮДЖЕТА ДЛЯ ГРАЖДАН»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40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 smtClean="0">
                <a:solidFill>
                  <a:srgbClr val="002060"/>
                </a:solidFill>
              </a:rPr>
              <a:t>Бюджетный </a:t>
            </a:r>
            <a:r>
              <a:rPr lang="ru-RU" b="1" i="1" baseline="-25000" dirty="0">
                <a:solidFill>
                  <a:srgbClr val="002060"/>
                </a:solidFill>
              </a:rPr>
              <a:t>кодекс Российской Федерации;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06.10.2003 №131-ФЗ «Об общих принципах организации местного самоуправления в Российской Федерации»;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Федеральный закон от 08.05.2010 №83-ФЗ «О внесении изменений в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отдельные законодательные </a:t>
            </a:r>
            <a:r>
              <a:rPr lang="ru-RU" b="1" i="1" baseline="-25000" dirty="0">
                <a:solidFill>
                  <a:srgbClr val="002060"/>
                </a:solidFill>
              </a:rPr>
              <a:t>акты Российской Федерации в связи с совершенствованием правового положения государственных (муниципальных) учреждений»;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Устав </a:t>
            </a:r>
            <a:r>
              <a:rPr lang="ru-RU" b="1" i="1" baseline="-25000" dirty="0" err="1" smtClean="0">
                <a:solidFill>
                  <a:srgbClr val="002060"/>
                </a:solidFill>
              </a:rPr>
              <a:t>Почепского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муниципального района Брянской области (со всеми изменениями);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b="1" i="1" baseline="-25000" dirty="0">
                <a:solidFill>
                  <a:srgbClr val="002060"/>
                </a:solidFill>
              </a:rPr>
              <a:t>Иные нормативные правовые акты Российской Федерации, </a:t>
            </a:r>
            <a:r>
              <a:rPr lang="ru-RU" b="1" i="1" baseline="-25000" dirty="0" smtClean="0">
                <a:solidFill>
                  <a:srgbClr val="002060"/>
                </a:solidFill>
              </a:rPr>
              <a:t>Брянской </a:t>
            </a:r>
            <a:r>
              <a:rPr lang="ru-RU" b="1" i="1" baseline="-25000" dirty="0">
                <a:solidFill>
                  <a:srgbClr val="002060"/>
                </a:solidFill>
              </a:rPr>
              <a:t>области, Министерства Финансов Российской Федерации, а также муниципальные правовые акты</a:t>
            </a:r>
            <a:endParaRPr lang="ru-RU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b="1" i="1" baseline="-250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НОРМАТИВНАЯ ПРАВОВАЯ БАЗА,</a:t>
            </a:r>
            <a:endParaRPr lang="ru-RU" dirty="0"/>
          </a:p>
          <a:p>
            <a:pPr algn="ctr"/>
            <a:r>
              <a:rPr lang="ru-RU" b="1" i="1" baseline="-25000" dirty="0"/>
              <a:t>РЕГУЛИРУЮЩАЯ ИСПОЛНЕНИЕ БЮДЖЕТА </a:t>
            </a:r>
            <a:r>
              <a:rPr lang="ru-RU" sz="3200" b="1" i="1" baseline="-25000" dirty="0"/>
              <a:t>МУНИЦИПАЛЬНОГО </a:t>
            </a:r>
            <a:r>
              <a:rPr lang="ru-RU" sz="3200" b="1" i="1" baseline="-25000" dirty="0" smtClean="0"/>
              <a:t> ОБРАЗОВАНИЯ</a:t>
            </a:r>
            <a:r>
              <a:rPr lang="ru-RU" sz="3200" b="1" i="1" dirty="0" smtClean="0"/>
              <a:t> «</a:t>
            </a:r>
            <a:r>
              <a:rPr lang="ru-RU" sz="3200" b="1" i="1" baseline="-25000" dirty="0" smtClean="0"/>
              <a:t>ПОЧЕПСКИЙ РАЙОН»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ПРАВОВОЕ РЕГУЛИРОВАНИЕ ИСПОЛНЕНИЯ БЮДЖЕТА </a:t>
            </a:r>
            <a:r>
              <a:rPr lang="ru-RU" b="1" i="1" baseline="-25000" dirty="0" smtClean="0"/>
              <a:t>РАЙОНА</a:t>
            </a:r>
            <a:endParaRPr lang="ru-RU" dirty="0" smtClean="0"/>
          </a:p>
          <a:p>
            <a:pPr algn="ctr"/>
            <a:r>
              <a:rPr lang="ru-RU" b="1" i="1" baseline="-25000" dirty="0" smtClean="0"/>
              <a:t>НА МУНИЦИПАЛЬНОМ УРОВНЕ</a:t>
            </a:r>
            <a:endParaRPr lang="ru-RU" dirty="0" smtClean="0"/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3555" y="2512770"/>
            <a:ext cx="2901395" cy="18324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r>
              <a:rPr lang="ru-RU" i="1" dirty="0"/>
              <a:t> </a:t>
            </a:r>
            <a:r>
              <a:rPr lang="ru-RU" i="1" dirty="0" err="1"/>
              <a:t>Почепского</a:t>
            </a:r>
            <a:r>
              <a:rPr lang="ru-RU" i="1" dirty="0"/>
              <a:t> муниципального района Брянской области</a:t>
            </a:r>
            <a:r>
              <a:rPr lang="ru-RU" dirty="0" smtClean="0"/>
              <a:t> НА 2021 ГОД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77189" y="974275"/>
            <a:ext cx="5795817" cy="169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i="1" baseline="-25000" dirty="0"/>
              <a:t>был сформирован и исполнялся на основании:</a:t>
            </a:r>
            <a:endParaRPr lang="ru-RU" sz="2400" dirty="0"/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бюджетной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2021 </a:t>
            </a:r>
            <a:r>
              <a:rPr lang="ru-RU" sz="1600" b="1" i="1" dirty="0"/>
              <a:t>год и на плановый период </a:t>
            </a:r>
            <a:r>
              <a:rPr lang="ru-RU" sz="1600" b="1" i="1" dirty="0" smtClean="0"/>
              <a:t>2022и 2023 </a:t>
            </a:r>
            <a:r>
              <a:rPr lang="ru-RU" sz="1600" b="1" i="1" dirty="0"/>
              <a:t>годов;</a:t>
            </a:r>
          </a:p>
          <a:p>
            <a:pPr indent="-285750">
              <a:buFont typeface="Arial" pitchFamily="34" charset="0"/>
              <a:buChar char="•"/>
            </a:pPr>
            <a:r>
              <a:rPr lang="ru-RU" sz="1600" b="1" i="1" dirty="0"/>
              <a:t>основных направлений налоговой политики </a:t>
            </a:r>
            <a:r>
              <a:rPr lang="ru-RU" sz="1600" b="1" i="1" dirty="0" err="1" smtClean="0"/>
              <a:t>Почепского</a:t>
            </a:r>
            <a:r>
              <a:rPr lang="ru-RU" sz="1600" b="1" i="1" dirty="0" smtClean="0"/>
              <a:t> района </a:t>
            </a:r>
            <a:r>
              <a:rPr lang="ru-RU" sz="1600" b="1" i="1" dirty="0"/>
              <a:t>на </a:t>
            </a:r>
            <a:r>
              <a:rPr lang="ru-RU" sz="1600" b="1" i="1" dirty="0" smtClean="0"/>
              <a:t>2021 год </a:t>
            </a:r>
            <a:r>
              <a:rPr lang="ru-RU" sz="1600" b="1" i="1" dirty="0"/>
              <a:t>и на плановый период </a:t>
            </a:r>
            <a:r>
              <a:rPr lang="ru-RU" sz="1600" b="1" i="1" dirty="0" smtClean="0"/>
              <a:t>2022 и 2023 годов</a:t>
            </a: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77189" y="3360440"/>
            <a:ext cx="5795817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был </a:t>
            </a:r>
            <a:r>
              <a:rPr lang="ru-RU" sz="1600" b="1" i="1" dirty="0" smtClean="0"/>
              <a:t>утвержден:</a:t>
            </a:r>
          </a:p>
          <a:p>
            <a:r>
              <a:rPr lang="ru-RU" sz="1600" b="1" i="1" dirty="0" smtClean="0"/>
              <a:t>Решением районного Совета народных депутатов от 17.12.2020г. №129 «О бюджете </a:t>
            </a:r>
            <a:r>
              <a:rPr lang="ru-RU" sz="1600" i="1" dirty="0" err="1"/>
              <a:t>Почепского</a:t>
            </a:r>
            <a:r>
              <a:rPr lang="ru-RU" sz="1600" i="1" dirty="0"/>
              <a:t> муниципального района Брянской области </a:t>
            </a:r>
            <a:r>
              <a:rPr lang="ru-RU" sz="1600" b="1" i="1" dirty="0" smtClean="0"/>
              <a:t>на 2021 год и плановый период 2022 и 2023 годов»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9280" y="5154310"/>
            <a:ext cx="8568460" cy="14482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/>
              <a:t>В течение </a:t>
            </a:r>
            <a:r>
              <a:rPr lang="ru-RU" sz="1600" b="1" i="1" dirty="0" smtClean="0"/>
              <a:t>2021 года </a:t>
            </a:r>
            <a:r>
              <a:rPr lang="ru-RU" sz="1600" b="1" i="1" dirty="0"/>
              <a:t>при наличии соответствующих оснований решениями </a:t>
            </a:r>
            <a:r>
              <a:rPr lang="ru-RU" sz="1600" b="1" i="1" dirty="0" smtClean="0"/>
              <a:t>районного Совета народных депутатов в </a:t>
            </a:r>
            <a:r>
              <a:rPr lang="ru-RU" sz="1600" b="1" i="1" dirty="0"/>
              <a:t>первоначально утвержденный бюджет </a:t>
            </a:r>
            <a:r>
              <a:rPr lang="ru-RU" sz="1600" b="1" i="1" dirty="0" smtClean="0"/>
              <a:t>района </a:t>
            </a:r>
            <a:r>
              <a:rPr lang="ru-RU" sz="1600" b="1" i="1" dirty="0"/>
              <a:t>вносились изменения в соответствии </a:t>
            </a:r>
            <a:r>
              <a:rPr lang="ru-RU" sz="1600" b="1" i="1" dirty="0" smtClean="0"/>
              <a:t>с нормами </a:t>
            </a:r>
            <a:r>
              <a:rPr lang="ru-RU" sz="1600" b="1" i="1" dirty="0"/>
              <a:t>бюджетного законодательства </a:t>
            </a:r>
            <a:r>
              <a:rPr lang="ru-RU" sz="1600" b="1" i="1" dirty="0" smtClean="0"/>
              <a:t>(</a:t>
            </a:r>
            <a:r>
              <a:rPr lang="ru-RU" sz="1600" b="1" i="1" dirty="0"/>
              <a:t>8</a:t>
            </a:r>
            <a:r>
              <a:rPr lang="ru-RU" sz="1600" b="1" i="1" dirty="0" smtClean="0"/>
              <a:t> решений </a:t>
            </a:r>
            <a:r>
              <a:rPr lang="ru-RU" sz="1600" b="1" i="1" dirty="0"/>
              <a:t>о внесении изменений в первоначальное решение о бюджете)</a:t>
            </a: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20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48965" y="136685"/>
            <a:ext cx="8551480" cy="8375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baseline="-25000" dirty="0"/>
              <a:t>ОСНОВНЫЕ ЦЕЛИ, УСЛОВИЯ И ОСОБЕННОСТИ ИСПОЛНЕНИЯ БЮДЖЕТА </a:t>
            </a:r>
            <a:r>
              <a:rPr lang="ru-RU" b="1" i="1" baseline="-25000" dirty="0" err="1"/>
              <a:t>Почепского</a:t>
            </a:r>
            <a:r>
              <a:rPr lang="ru-RU" b="1" i="1" baseline="-25000" dirty="0"/>
              <a:t> муниципального района Брянской области В </a:t>
            </a:r>
            <a:r>
              <a:rPr lang="ru-RU" b="1" i="1" baseline="-25000" dirty="0" smtClean="0"/>
              <a:t>2021 </a:t>
            </a:r>
            <a:r>
              <a:rPr lang="ru-RU" b="1" i="1" baseline="-25000" dirty="0"/>
              <a:t>ГОДУ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85011" y="1138426"/>
            <a:ext cx="8704185" cy="5521678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 smtClean="0">
                <a:solidFill>
                  <a:srgbClr val="002060"/>
                </a:solidFill>
              </a:rPr>
              <a:t>Соблюдение </a:t>
            </a:r>
            <a:r>
              <a:rPr lang="ru-RU" sz="2600" b="1" i="1" dirty="0">
                <a:solidFill>
                  <a:srgbClr val="002060"/>
                </a:solidFill>
              </a:rPr>
              <a:t>принципа безусловного исполнения действующих расходных обязательств;</a:t>
            </a:r>
            <a:endParaRPr lang="ru-RU" sz="2600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Исполнение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 </a:t>
            </a:r>
            <a:r>
              <a:rPr lang="ru-RU" sz="2600" b="1" i="1" dirty="0">
                <a:solidFill>
                  <a:srgbClr val="002060"/>
                </a:solidFill>
              </a:rPr>
              <a:t>в «программном» формате, что обеспечивает увязку бюджетных ассигнований и конкретных мероприятий, направленных на достижение приоритетных целей социально-экономического развития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Оптимизация и повышение эффективности использования бюджетных средств, при соблюдении и повышении уровня эффективности оказания муниципальных услуг, в том числе за счет оптимизации численности работников муниципальных учреждений и муниципальных служащих </a:t>
            </a:r>
            <a:r>
              <a:rPr lang="ru-RU" sz="2600" b="1" i="1" dirty="0" smtClean="0">
                <a:solidFill>
                  <a:srgbClr val="002060"/>
                </a:solidFill>
              </a:rPr>
              <a:t>органов местного самоуправления;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Увеличение заработной платы работников бюджетной сферы с учетом достижения целевых значений «дорожных карт» по Указам Президента Российской Федерации от 2012 года;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сбалансированности бюджета </a:t>
            </a:r>
            <a:r>
              <a:rPr lang="ru-RU" sz="2600" b="1" i="1" dirty="0" smtClean="0">
                <a:solidFill>
                  <a:srgbClr val="002060"/>
                </a:solidFill>
              </a:rPr>
              <a:t>района;</a:t>
            </a:r>
            <a:endParaRPr lang="ru-RU" sz="2600" b="1" i="1" dirty="0">
              <a:solidFill>
                <a:srgbClr val="00206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600" b="1" i="1" dirty="0">
                <a:solidFill>
                  <a:srgbClr val="002060"/>
                </a:solidFill>
              </a:rPr>
              <a:t>Обеспечение открытости бюджетного процесса с применением различных форм.</a:t>
            </a:r>
          </a:p>
          <a:p>
            <a:pPr marL="457200" indent="-457200">
              <a:buFont typeface="Arial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96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099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9785" y="-2440"/>
            <a:ext cx="7787955" cy="83545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Исполнение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основных параметров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бюджета </a:t>
            </a:r>
            <a:r>
              <a:rPr lang="ru-RU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Почепского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муниципального района Брянской области за 2021 год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520173" y="1749245"/>
            <a:ext cx="6400800" cy="835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rgbClr val="FFC00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dirty="0"/>
          </a:p>
        </p:txBody>
      </p:sp>
      <p:pic>
        <p:nvPicPr>
          <p:cNvPr id="9" name="Picture 2" descr="F:\money_from_Tramplin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6805">
            <a:off x="7236250" y="4946111"/>
            <a:ext cx="1849757" cy="186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807572572"/>
              </p:ext>
            </p:extLst>
          </p:nvPr>
        </p:nvGraphicFramePr>
        <p:xfrm>
          <a:off x="296260" y="1138425"/>
          <a:ext cx="8398775" cy="2748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714280"/>
              </p:ext>
            </p:extLst>
          </p:nvPr>
        </p:nvGraphicFramePr>
        <p:xfrm>
          <a:off x="372612" y="4039820"/>
          <a:ext cx="8398775" cy="2399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9755"/>
                <a:gridCol w="1679755"/>
                <a:gridCol w="1679755"/>
                <a:gridCol w="1679755"/>
                <a:gridCol w="1679755"/>
              </a:tblGrid>
              <a:tr h="52354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2021год план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год исполнено 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Отклонение  (+,-)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тыс.руб</a:t>
                      </a:r>
                      <a:r>
                        <a:rPr lang="ru-RU" dirty="0" smtClean="0"/>
                        <a:t>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 </a:t>
                      </a:r>
                    </a:p>
                    <a:p>
                      <a:pPr algn="ctr"/>
                      <a:r>
                        <a:rPr lang="ru-RU" dirty="0" smtClean="0"/>
                        <a:t>Исполнения</a:t>
                      </a:r>
                      <a:endParaRPr lang="ru-RU" dirty="0"/>
                    </a:p>
                  </a:txBody>
                  <a:tcPr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842768,9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743415,1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-99353,8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88,2</a:t>
                      </a:r>
                      <a:endParaRPr lang="ru-RU" dirty="0"/>
                    </a:p>
                  </a:txBody>
                  <a:tcPr/>
                </a:tc>
              </a:tr>
              <a:tr h="295770">
                <a:tc>
                  <a:txBody>
                    <a:bodyPr/>
                    <a:lstStyle/>
                    <a:p>
                      <a:r>
                        <a:rPr lang="ru-RU" dirty="0" smtClean="0"/>
                        <a:t>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865398,2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727230,0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-138168,2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84,0</a:t>
                      </a:r>
                      <a:endParaRPr lang="ru-RU" dirty="0"/>
                    </a:p>
                  </a:txBody>
                  <a:tcPr/>
                </a:tc>
              </a:tr>
              <a:tr h="388125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Профицит (+)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16185,1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05410">
                <a:tc>
                  <a:txBody>
                    <a:bodyPr/>
                    <a:lstStyle/>
                    <a:p>
                      <a:r>
                        <a:rPr lang="ru-RU" dirty="0" smtClean="0"/>
                        <a:t>Дефицит (-)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dirty="0" smtClean="0"/>
                        <a:t>-22629,3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5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15124</TotalTime>
  <Words>1862</Words>
  <Application>Microsoft Office PowerPoint</Application>
  <PresentationFormat>Экран (4:3)</PresentationFormat>
  <Paragraphs>446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Office Theme</vt:lpstr>
      <vt:lpstr>Отчет об исполнении бюджета Почепского муниципального района Брянской области за 2021  год доступной для граждан форме – «БЮДЖЕТ ДЛЯ ГРАЖДАН»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ChinkarevaSM</cp:lastModifiedBy>
  <cp:revision>288</cp:revision>
  <cp:lastPrinted>2021-03-30T08:22:59Z</cp:lastPrinted>
  <dcterms:created xsi:type="dcterms:W3CDTF">2013-08-21T19:17:07Z</dcterms:created>
  <dcterms:modified xsi:type="dcterms:W3CDTF">2022-07-11T08:22:02Z</dcterms:modified>
</cp:coreProperties>
</file>