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258" r:id="rId2"/>
    <p:sldId id="307" r:id="rId3"/>
    <p:sldId id="419" r:id="rId4"/>
    <p:sldId id="420" r:id="rId5"/>
    <p:sldId id="421" r:id="rId6"/>
    <p:sldId id="422" r:id="rId7"/>
    <p:sldId id="423" r:id="rId8"/>
    <p:sldId id="424" r:id="rId9"/>
    <p:sldId id="425" r:id="rId10"/>
    <p:sldId id="426" r:id="rId11"/>
    <p:sldId id="427" r:id="rId12"/>
    <p:sldId id="428" r:id="rId13"/>
    <p:sldId id="429" r:id="rId14"/>
    <p:sldId id="431" r:id="rId15"/>
    <p:sldId id="432" r:id="rId16"/>
    <p:sldId id="433" r:id="rId17"/>
    <p:sldId id="434" r:id="rId18"/>
    <p:sldId id="435" r:id="rId19"/>
    <p:sldId id="436" r:id="rId20"/>
    <p:sldId id="437" r:id="rId21"/>
    <p:sldId id="438" r:id="rId22"/>
    <p:sldId id="458" r:id="rId23"/>
    <p:sldId id="442" r:id="rId24"/>
    <p:sldId id="443" r:id="rId25"/>
    <p:sldId id="444" r:id="rId26"/>
    <p:sldId id="445" r:id="rId27"/>
    <p:sldId id="446" r:id="rId28"/>
    <p:sldId id="447" r:id="rId29"/>
    <p:sldId id="449" r:id="rId30"/>
    <p:sldId id="448" r:id="rId31"/>
    <p:sldId id="450" r:id="rId32"/>
    <p:sldId id="451" r:id="rId33"/>
    <p:sldId id="453" r:id="rId34"/>
    <p:sldId id="452" r:id="rId35"/>
    <p:sldId id="456" r:id="rId36"/>
    <p:sldId id="454" r:id="rId37"/>
    <p:sldId id="457" r:id="rId38"/>
  </p:sldIdLst>
  <p:sldSz cx="9144000" cy="6858000" type="screen4x3"/>
  <p:notesSz cx="6788150" cy="99171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290"/>
    <a:srgbClr val="349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8681" autoAdjust="0"/>
    <p:restoredTop sz="78289" autoAdjust="0"/>
  </p:normalViewPr>
  <p:slideViewPr>
    <p:cSldViewPr snapToGrid="0">
      <p:cViewPr>
        <p:scale>
          <a:sx n="76" d="100"/>
          <a:sy n="76" d="100"/>
        </p:scale>
        <p:origin x="-714" y="-8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1.8698926486532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 formatCode="General">
                  <c:v>1028.3</c:v>
                </c:pt>
                <c:pt idx="1">
                  <c:v>1071.3</c:v>
                </c:pt>
                <c:pt idx="2" formatCode="General">
                  <c:v>976.7</c:v>
                </c:pt>
                <c:pt idx="3" formatCode="General">
                  <c:v>829.8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2.33754985536858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1022.3</c:v>
                </c:pt>
                <c:pt idx="1">
                  <c:v>1071.3</c:v>
                </c:pt>
                <c:pt idx="2">
                  <c:v>976.7</c:v>
                </c:pt>
                <c:pt idx="3">
                  <c:v>829.8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111626407185087E-2"/>
                  <c:y val="-4.4409950405514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50231883233222E-2"/>
                  <c:y val="-2.804838972979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561394523951785E-2"/>
                  <c:y val="-2.1036292297348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1607680"/>
        <c:axId val="101683200"/>
        <c:axId val="0"/>
      </c:bar3DChart>
      <c:catAx>
        <c:axId val="101607680"/>
        <c:scaling>
          <c:orientation val="minMax"/>
        </c:scaling>
        <c:delete val="0"/>
        <c:axPos val="b"/>
        <c:majorTickMark val="out"/>
        <c:minorTickMark val="none"/>
        <c:tickLblPos val="nextTo"/>
        <c:crossAx val="101683200"/>
        <c:crosses val="autoZero"/>
        <c:auto val="1"/>
        <c:lblAlgn val="ctr"/>
        <c:lblOffset val="100"/>
        <c:noMultiLvlLbl val="0"/>
      </c:catAx>
      <c:valAx>
        <c:axId val="101683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16076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4004966942423336"/>
          <c:y val="1.3679662784481777E-2"/>
          <c:w val="0.78463935678926211"/>
          <c:h val="0.84615384615384615"/>
        </c:manualLayout>
      </c:layout>
      <c:bar3D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33069440"/>
        <c:axId val="133071232"/>
        <c:axId val="0"/>
      </c:bar3DChart>
      <c:catAx>
        <c:axId val="133069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29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58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33071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3071232"/>
        <c:scaling>
          <c:orientation val="minMax"/>
          <c:max val="2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133069440"/>
        <c:crosses val="autoZero"/>
        <c:crossBetween val="between"/>
      </c:valAx>
      <c:spPr>
        <a:noFill/>
        <a:ln w="2632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1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6840949787818585E-2"/>
          <c:y val="4.3024106436047527E-4"/>
          <c:w val="0.78463935678926211"/>
          <c:h val="0.84615384615384615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  <a:ln w="13160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dLbl>
              <c:idx val="0"/>
              <c:layout>
                <c:manualLayout>
                  <c:x val="2.4844972649446857E-2"/>
                  <c:y val="6.0947339912557991E-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154021635146072E-2"/>
                  <c:y val="0.1059953737609704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445360217823182E-2"/>
                  <c:y val="0.13779398588926153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415532170628089E-2"/>
                  <c:y val="9.009606769682485E-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76B-4812-A4C3-1BF5829F7A8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632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51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Sheet1!$A$1:$D$1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Sheet1!$A$2:$D$2</c:f>
              <c:numCache>
                <c:formatCode>#,##0.0</c:formatCode>
                <c:ptCount val="4"/>
                <c:pt idx="0" formatCode="General">
                  <c:v>1028323.2</c:v>
                </c:pt>
                <c:pt idx="1">
                  <c:v>1071314.8999999999</c:v>
                </c:pt>
                <c:pt idx="2">
                  <c:v>976692.9</c:v>
                </c:pt>
                <c:pt idx="3">
                  <c:v>829827.9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6B-4812-A4C3-1BF5829F7A84}"/>
            </c:ext>
            <c:ext xmlns:c15="http://schemas.microsoft.com/office/drawing/2012/chart" uri="{02D57815-91ED-43cb-92C2-25804820EDAC}">
              <c15:filteredSeriesTitle>
                <c15:tx>
                  <c:strRef>
                    <c:extLst xmlns:c16="http://schemas.microsoft.com/office/drawing/2014/chart" xmlns:c16r2="http://schemas.microsoft.com/office/drawing/2015/06/chart"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42577664"/>
        <c:axId val="142579200"/>
        <c:axId val="0"/>
      </c:bar3DChart>
      <c:catAx>
        <c:axId val="142577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29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58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425792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2579200"/>
        <c:scaling>
          <c:orientation val="minMax"/>
          <c:max val="2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142577664"/>
        <c:crosses val="autoZero"/>
        <c:crossBetween val="between"/>
      </c:valAx>
      <c:spPr>
        <a:noFill/>
        <a:ln w="2632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1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102119179547E-3"/>
          <c:y val="6.4209923968561886E-2"/>
          <c:w val="0.63993924370564792"/>
          <c:h val="0.885463580969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explosion val="20"/>
          <c:dLbls>
            <c:dLbl>
              <c:idx val="0"/>
              <c:layout>
                <c:manualLayout>
                  <c:x val="-0.37329181576575698"/>
                  <c:y val="3.005377874680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Лист1!$A$2:$A$6</c:f>
              <c:strCache>
                <c:ptCount val="5"/>
                <c:pt idx="0">
                  <c:v>Налог на доходы физических лиц</c:v>
                </c:pt>
                <c:pt idx="1">
                  <c:v>Акцизы на нефтепродукты
</c:v>
                </c:pt>
                <c:pt idx="2">
                  <c:v>Госпошлина</c:v>
                </c:pt>
                <c:pt idx="3">
                  <c:v>Единый сельскохозяйственный налог</c:v>
                </c:pt>
                <c:pt idx="4">
                  <c:v>Налог, взимаемый с применением патентной системы налогооблажения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175824</c:v>
                </c:pt>
                <c:pt idx="1">
                  <c:v>12795</c:v>
                </c:pt>
                <c:pt idx="2">
                  <c:v>2886</c:v>
                </c:pt>
                <c:pt idx="3" formatCode="0">
                  <c:v>8864</c:v>
                </c:pt>
                <c:pt idx="4">
                  <c:v>9980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62167127612295736"/>
          <c:y val="6.2045883790689926E-2"/>
          <c:w val="0.37832872387704258"/>
          <c:h val="0.86394393678480164"/>
        </c:manualLayout>
      </c:layout>
      <c:overlay val="1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4285714285714285E-2"/>
          <c:y val="2.1634615384615384E-2"/>
          <c:w val="0.96984126984126984"/>
          <c:h val="0.84615384615384615"/>
        </c:manualLayout>
      </c:layout>
      <c:bar3D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32981888"/>
        <c:axId val="132983424"/>
        <c:axId val="0"/>
      </c:bar3DChart>
      <c:catAx>
        <c:axId val="132981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5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329834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2983424"/>
        <c:scaling>
          <c:orientation val="minMax"/>
          <c:max val="2000000"/>
          <c:min val="1000"/>
        </c:scaling>
        <c:delete val="1"/>
        <c:axPos val="l"/>
        <c:numFmt formatCode="General" sourceLinked="1"/>
        <c:majorTickMark val="out"/>
        <c:minorTickMark val="none"/>
        <c:tickLblPos val="nextTo"/>
        <c:crossAx val="132981888"/>
        <c:crosses val="autoZero"/>
        <c:crossBetween val="between"/>
      </c:valAx>
      <c:spPr>
        <a:noFill/>
        <a:ln w="285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53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4285714285714285E-2"/>
          <c:y val="2.1634615384615384E-2"/>
          <c:w val="0.96984126984126984"/>
          <c:h val="0.846153846153846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C000"/>
            </a:solidFill>
            <a:ln w="14288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prst="slope"/>
            </a:sp3d>
          </c:spPr>
          <c:invertIfNegative val="0"/>
          <c:dLbls>
            <c:dLbl>
              <c:idx val="0"/>
              <c:layout>
                <c:manualLayout>
                  <c:x val="4.3419578979867812E-2"/>
                  <c:y val="9.8528919272230744E-2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4161984808771653E-2"/>
                  <c:y val="0.1806363519990897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24326005613275E-2"/>
                  <c:y val="0.14779337890834612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9122023432896724E-2"/>
                  <c:y val="0.11495040581760255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FA5-4185-8E5A-7FBCE5A8A46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8576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75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Sheet1!$B$2:$E$2</c:f>
              <c:numCache>
                <c:formatCode>0.0</c:formatCode>
                <c:ptCount val="4"/>
                <c:pt idx="0">
                  <c:v>1022275.5</c:v>
                </c:pt>
                <c:pt idx="1">
                  <c:v>1071314.8999999999</c:v>
                </c:pt>
                <c:pt idx="2" formatCode="General">
                  <c:v>976692.8</c:v>
                </c:pt>
                <c:pt idx="3" formatCode="General">
                  <c:v>829827.9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FA5-4185-8E5A-7FBCE5A8A4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33028096"/>
        <c:axId val="132587520"/>
        <c:axId val="0"/>
      </c:bar3DChart>
      <c:catAx>
        <c:axId val="133028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5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32587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2587520"/>
        <c:scaling>
          <c:orientation val="minMax"/>
          <c:max val="2000000"/>
          <c:min val="1000"/>
        </c:scaling>
        <c:delete val="1"/>
        <c:axPos val="l"/>
        <c:numFmt formatCode="0.0" sourceLinked="1"/>
        <c:majorTickMark val="out"/>
        <c:minorTickMark val="none"/>
        <c:tickLblPos val="nextTo"/>
        <c:crossAx val="133028096"/>
        <c:crosses val="autoZero"/>
        <c:crossBetween val="between"/>
      </c:valAx>
      <c:spPr>
        <a:noFill/>
        <a:ln w="285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53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788912343073052E-2"/>
          <c:y val="2.5273387345147402E-2"/>
          <c:w val="0.71190993486925269"/>
          <c:h val="0.9610161107274994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116947160698146"/>
          <c:y val="8.9980156916460732E-2"/>
          <c:w val="0.28049171676735385"/>
          <c:h val="0.7664006038710186"/>
        </c:manualLayout>
      </c:layout>
      <c:overlay val="0"/>
      <c:txPr>
        <a:bodyPr/>
        <a:lstStyle/>
        <a:p>
          <a:pPr>
            <a:defRPr sz="1200" b="0" baseline="0">
              <a:solidFill>
                <a:schemeClr val="bg1"/>
              </a:solidFill>
              <a:latin typeface="Book Antiqua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B22A5F-7C50-45A9-A128-EAF707AD7DA0}" type="doc">
      <dgm:prSet loTypeId="urn:microsoft.com/office/officeart/2005/8/layout/vProcess5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1CC65711-61E0-44E5-B472-F7D3EDAD62BD}">
      <dgm:prSet phldrT="[Текст]" custT="1"/>
      <dgm:spPr>
        <a:solidFill>
          <a:srgbClr val="0066F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just"/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Дотации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денежная помощь со стороны бюджета другого уровня, предоставляемая на безвозмездной и безвозвратной основе</a:t>
          </a:r>
          <a:endParaRPr lang="ru-RU" sz="20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71E4292C-E05B-49D3-B55A-571E8E1CEC16}" type="parTrans" cxnId="{95897406-EE23-449A-B86A-B999A9CAC77E}">
      <dgm:prSet/>
      <dgm:spPr/>
      <dgm:t>
        <a:bodyPr/>
        <a:lstStyle/>
        <a:p>
          <a:endParaRPr lang="ru-RU"/>
        </a:p>
      </dgm:t>
    </dgm:pt>
    <dgm:pt modelId="{52337DFF-E383-461B-9334-D92F990D56D9}" type="sibTrans" cxnId="{95897406-EE23-449A-B86A-B999A9CAC77E}">
      <dgm:prSet/>
      <dgm:spPr>
        <a:solidFill>
          <a:srgbClr val="0099CC">
            <a:alpha val="89804"/>
          </a:srgbClr>
        </a:solidFill>
        <a:ln>
          <a:solidFill>
            <a:srgbClr val="3399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F449EDBA-C359-483E-92A1-10F66E4A60B2}">
      <dgm:prSet phldrT="[Текст]" custT="1"/>
      <dgm:spPr>
        <a:solidFill>
          <a:srgbClr val="6699F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endParaRPr lang="ru-RU" sz="1200" dirty="0" smtClean="0">
            <a:latin typeface="Book Antiqua" pitchFamily="18" charset="0"/>
          </a:endParaRPr>
        </a:p>
        <a:p>
          <a:pPr algn="just"/>
          <a:r>
            <a:rPr lang="ru-RU" sz="2000" b="1" i="0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Субсидии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 - межбюджетные трансферты, предоставляемые бюджету другого уровня на условиях долевого финансирования расходов</a:t>
          </a:r>
        </a:p>
        <a:p>
          <a:pPr algn="l"/>
          <a:r>
            <a:rPr lang="ru-RU" sz="1800" dirty="0" smtClean="0"/>
            <a:t> </a:t>
          </a:r>
          <a:endParaRPr lang="ru-RU" sz="1800" dirty="0"/>
        </a:p>
      </dgm:t>
    </dgm:pt>
    <dgm:pt modelId="{C774A548-0B12-46A8-8B8A-0192C12C399B}" type="parTrans" cxnId="{50E5A926-146A-43EE-A29F-A5D039A9F039}">
      <dgm:prSet/>
      <dgm:spPr/>
      <dgm:t>
        <a:bodyPr/>
        <a:lstStyle/>
        <a:p>
          <a:endParaRPr lang="ru-RU"/>
        </a:p>
      </dgm:t>
    </dgm:pt>
    <dgm:pt modelId="{64540C70-5236-4909-88F2-F8D02EAF99A1}" type="sibTrans" cxnId="{50E5A926-146A-43EE-A29F-A5D039A9F039}">
      <dgm:prSet/>
      <dgm:spPr>
        <a:solidFill>
          <a:srgbClr val="0099CC">
            <a:alpha val="90000"/>
          </a:srgbClr>
        </a:solidFill>
        <a:ln>
          <a:solidFill>
            <a:srgbClr val="6666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2D7DE91B-796A-4177-A0FB-3A646E902107}">
      <dgm:prSet custT="1"/>
      <dgm:spPr>
        <a:solidFill>
          <a:srgbClr val="CC99FF"/>
        </a:solidFill>
      </dgm:spPr>
      <dgm:t>
        <a:bodyPr/>
        <a:lstStyle/>
        <a:p>
          <a:pPr algn="just"/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Субвенции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межбюджетные трансферты, предоставляемые местным бюджетам на исполнение переданных государственных полномочий </a:t>
          </a:r>
          <a:endParaRPr lang="ru-RU" sz="20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87A3EC28-D257-4C28-BC1D-A7FE7569CA24}" type="parTrans" cxnId="{A401B4C0-0E94-43F5-9D03-59CBA193F521}">
      <dgm:prSet/>
      <dgm:spPr/>
      <dgm:t>
        <a:bodyPr/>
        <a:lstStyle/>
        <a:p>
          <a:endParaRPr lang="ru-RU"/>
        </a:p>
      </dgm:t>
    </dgm:pt>
    <dgm:pt modelId="{A01088EC-3308-47C5-9A55-C4769DE66AA1}" type="sibTrans" cxnId="{A401B4C0-0E94-43F5-9D03-59CBA193F521}">
      <dgm:prSet/>
      <dgm:spPr>
        <a:solidFill>
          <a:srgbClr val="0099CC">
            <a:alpha val="90000"/>
          </a:srgbClr>
        </a:solidFill>
        <a:ln>
          <a:solidFill>
            <a:srgbClr val="FF66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21E5C3DA-5115-440E-B56E-5DCA8F93B1BB}">
      <dgm:prSet custT="1"/>
      <dgm:spPr>
        <a:solidFill>
          <a:srgbClr val="FF99CC"/>
        </a:solidFill>
      </dgm:spPr>
      <dgm:t>
        <a:bodyPr/>
        <a:lstStyle/>
        <a:p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Иные межбюджетные трансферты</a:t>
          </a:r>
          <a:endParaRPr lang="ru-RU" sz="2000" b="1" u="sng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706114FB-E472-431C-81C9-C5DCC060E5B0}" type="parTrans" cxnId="{7D1F8A23-F819-449C-9545-7CFECED4525C}">
      <dgm:prSet/>
      <dgm:spPr/>
      <dgm:t>
        <a:bodyPr/>
        <a:lstStyle/>
        <a:p>
          <a:endParaRPr lang="ru-RU"/>
        </a:p>
      </dgm:t>
    </dgm:pt>
    <dgm:pt modelId="{563442B4-77BC-4A16-89BD-E62999AAA117}" type="sibTrans" cxnId="{7D1F8A23-F819-449C-9545-7CFECED4525C}">
      <dgm:prSet/>
      <dgm:spPr/>
      <dgm:t>
        <a:bodyPr/>
        <a:lstStyle/>
        <a:p>
          <a:endParaRPr lang="ru-RU"/>
        </a:p>
      </dgm:t>
    </dgm:pt>
    <dgm:pt modelId="{F7DB0BF1-2966-4912-8D39-B0022291816C}" type="pres">
      <dgm:prSet presAssocID="{92B22A5F-7C50-45A9-A128-EAF707AD7DA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7C7D7A-E713-45EB-B900-268290840730}" type="pres">
      <dgm:prSet presAssocID="{92B22A5F-7C50-45A9-A128-EAF707AD7DA0}" presName="dummyMaxCanvas" presStyleCnt="0">
        <dgm:presLayoutVars/>
      </dgm:prSet>
      <dgm:spPr/>
    </dgm:pt>
    <dgm:pt modelId="{3C023A05-0CA6-4B1C-9C90-98508B193786}" type="pres">
      <dgm:prSet presAssocID="{92B22A5F-7C50-45A9-A128-EAF707AD7DA0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415BA-DC97-43E2-AE7E-CB1E89BDB6C4}" type="pres">
      <dgm:prSet presAssocID="{92B22A5F-7C50-45A9-A128-EAF707AD7DA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D9B4C-DA78-46C7-9E8E-1E5C23521922}" type="pres">
      <dgm:prSet presAssocID="{92B22A5F-7C50-45A9-A128-EAF707AD7DA0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FC14A-0294-454A-9D8E-0DEDF513300C}" type="pres">
      <dgm:prSet presAssocID="{92B22A5F-7C50-45A9-A128-EAF707AD7DA0}" presName="FourNodes_4" presStyleLbl="node1" presStyleIdx="3" presStyleCnt="4" custScaleY="55093" custLinFactNeighborX="-28" custLinFactNeighborY="-22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735EF-571B-421D-B69C-575E32C59B3D}" type="pres">
      <dgm:prSet presAssocID="{92B22A5F-7C50-45A9-A128-EAF707AD7DA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D2155-7612-468E-A3DC-8E1D47EBEE5B}" type="pres">
      <dgm:prSet presAssocID="{92B22A5F-7C50-45A9-A128-EAF707AD7DA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A71E0-8E04-4158-8B58-BB3714727D7B}" type="pres">
      <dgm:prSet presAssocID="{92B22A5F-7C50-45A9-A128-EAF707AD7DA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F054D-0001-4AB9-89D8-68A07030852D}" type="pres">
      <dgm:prSet presAssocID="{92B22A5F-7C50-45A9-A128-EAF707AD7DA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E6E65-588E-4D34-80FF-15BC2F55240A}" type="pres">
      <dgm:prSet presAssocID="{92B22A5F-7C50-45A9-A128-EAF707AD7DA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8EF898-A196-4E17-8A67-4D9319F3A9FA}" type="pres">
      <dgm:prSet presAssocID="{92B22A5F-7C50-45A9-A128-EAF707AD7DA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6F31D-B268-4DC9-AA02-B68777929D4F}" type="pres">
      <dgm:prSet presAssocID="{92B22A5F-7C50-45A9-A128-EAF707AD7DA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1F8A23-F819-449C-9545-7CFECED4525C}" srcId="{92B22A5F-7C50-45A9-A128-EAF707AD7DA0}" destId="{21E5C3DA-5115-440E-B56E-5DCA8F93B1BB}" srcOrd="3" destOrd="0" parTransId="{706114FB-E472-431C-81C9-C5DCC060E5B0}" sibTransId="{563442B4-77BC-4A16-89BD-E62999AAA117}"/>
    <dgm:cxn modelId="{9025C6F4-913C-45C1-A1D6-4E4549008BD0}" type="presOf" srcId="{A01088EC-3308-47C5-9A55-C4769DE66AA1}" destId="{2C7A71E0-8E04-4158-8B58-BB3714727D7B}" srcOrd="0" destOrd="0" presId="urn:microsoft.com/office/officeart/2005/8/layout/vProcess5"/>
    <dgm:cxn modelId="{0B05E0DC-98CD-4617-A76D-E569D8B380B3}" type="presOf" srcId="{1CC65711-61E0-44E5-B472-F7D3EDAD62BD}" destId="{3C023A05-0CA6-4B1C-9C90-98508B193786}" srcOrd="0" destOrd="0" presId="urn:microsoft.com/office/officeart/2005/8/layout/vProcess5"/>
    <dgm:cxn modelId="{216D6FBC-5F44-4E15-88AC-0668129CF889}" type="presOf" srcId="{52337DFF-E383-461B-9334-D92F990D56D9}" destId="{C21735EF-571B-421D-B69C-575E32C59B3D}" srcOrd="0" destOrd="0" presId="urn:microsoft.com/office/officeart/2005/8/layout/vProcess5"/>
    <dgm:cxn modelId="{3C31FD9D-BE2D-49C1-8DEC-7A861E118DC8}" type="presOf" srcId="{F449EDBA-C359-483E-92A1-10F66E4A60B2}" destId="{347415BA-DC97-43E2-AE7E-CB1E89BDB6C4}" srcOrd="0" destOrd="0" presId="urn:microsoft.com/office/officeart/2005/8/layout/vProcess5"/>
    <dgm:cxn modelId="{6777ED6C-AF46-4465-985E-6CBC86411BA9}" type="presOf" srcId="{21E5C3DA-5115-440E-B56E-5DCA8F93B1BB}" destId="{98AFC14A-0294-454A-9D8E-0DEDF513300C}" srcOrd="0" destOrd="0" presId="urn:microsoft.com/office/officeart/2005/8/layout/vProcess5"/>
    <dgm:cxn modelId="{6D0ED894-1FE1-469E-8116-653EF4B8A360}" type="presOf" srcId="{2D7DE91B-796A-4177-A0FB-3A646E902107}" destId="{808EF898-A196-4E17-8A67-4D9319F3A9FA}" srcOrd="1" destOrd="0" presId="urn:microsoft.com/office/officeart/2005/8/layout/vProcess5"/>
    <dgm:cxn modelId="{50E5A926-146A-43EE-A29F-A5D039A9F039}" srcId="{92B22A5F-7C50-45A9-A128-EAF707AD7DA0}" destId="{F449EDBA-C359-483E-92A1-10F66E4A60B2}" srcOrd="1" destOrd="0" parTransId="{C774A548-0B12-46A8-8B8A-0192C12C399B}" sibTransId="{64540C70-5236-4909-88F2-F8D02EAF99A1}"/>
    <dgm:cxn modelId="{E341BDC0-E1D1-4196-A98D-CFAE00B64BBF}" type="presOf" srcId="{F449EDBA-C359-483E-92A1-10F66E4A60B2}" destId="{D7FE6E65-588E-4D34-80FF-15BC2F55240A}" srcOrd="1" destOrd="0" presId="urn:microsoft.com/office/officeart/2005/8/layout/vProcess5"/>
    <dgm:cxn modelId="{BF1450D7-A96E-483E-A015-6C89CB10C036}" type="presOf" srcId="{92B22A5F-7C50-45A9-A128-EAF707AD7DA0}" destId="{F7DB0BF1-2966-4912-8D39-B0022291816C}" srcOrd="0" destOrd="0" presId="urn:microsoft.com/office/officeart/2005/8/layout/vProcess5"/>
    <dgm:cxn modelId="{A401B4C0-0E94-43F5-9D03-59CBA193F521}" srcId="{92B22A5F-7C50-45A9-A128-EAF707AD7DA0}" destId="{2D7DE91B-796A-4177-A0FB-3A646E902107}" srcOrd="2" destOrd="0" parTransId="{87A3EC28-D257-4C28-BC1D-A7FE7569CA24}" sibTransId="{A01088EC-3308-47C5-9A55-C4769DE66AA1}"/>
    <dgm:cxn modelId="{402C5870-8669-491C-80B2-DD6E6A85C1C7}" type="presOf" srcId="{1CC65711-61E0-44E5-B472-F7D3EDAD62BD}" destId="{1B7F054D-0001-4AB9-89D8-68A07030852D}" srcOrd="1" destOrd="0" presId="urn:microsoft.com/office/officeart/2005/8/layout/vProcess5"/>
    <dgm:cxn modelId="{A2AE2EA5-8B21-4571-8BA2-0558B9A03722}" type="presOf" srcId="{21E5C3DA-5115-440E-B56E-5DCA8F93B1BB}" destId="{E786F31D-B268-4DC9-AA02-B68777929D4F}" srcOrd="1" destOrd="0" presId="urn:microsoft.com/office/officeart/2005/8/layout/vProcess5"/>
    <dgm:cxn modelId="{95897406-EE23-449A-B86A-B999A9CAC77E}" srcId="{92B22A5F-7C50-45A9-A128-EAF707AD7DA0}" destId="{1CC65711-61E0-44E5-B472-F7D3EDAD62BD}" srcOrd="0" destOrd="0" parTransId="{71E4292C-E05B-49D3-B55A-571E8E1CEC16}" sibTransId="{52337DFF-E383-461B-9334-D92F990D56D9}"/>
    <dgm:cxn modelId="{20B7E8F2-1C3F-42BF-B45E-B971A8801EC0}" type="presOf" srcId="{64540C70-5236-4909-88F2-F8D02EAF99A1}" destId="{A19D2155-7612-468E-A3DC-8E1D47EBEE5B}" srcOrd="0" destOrd="0" presId="urn:microsoft.com/office/officeart/2005/8/layout/vProcess5"/>
    <dgm:cxn modelId="{7227429A-8ED5-4CA4-9BE5-9C8D481F39D2}" type="presOf" srcId="{2D7DE91B-796A-4177-A0FB-3A646E902107}" destId="{EFCD9B4C-DA78-46C7-9E8E-1E5C23521922}" srcOrd="0" destOrd="0" presId="urn:microsoft.com/office/officeart/2005/8/layout/vProcess5"/>
    <dgm:cxn modelId="{1023C689-8914-49AE-BF2D-BBB4711B04C6}" type="presParOf" srcId="{F7DB0BF1-2966-4912-8D39-B0022291816C}" destId="{A57C7D7A-E713-45EB-B900-268290840730}" srcOrd="0" destOrd="0" presId="urn:microsoft.com/office/officeart/2005/8/layout/vProcess5"/>
    <dgm:cxn modelId="{499FAA93-0BF5-4467-91D7-0F69532D0BA5}" type="presParOf" srcId="{F7DB0BF1-2966-4912-8D39-B0022291816C}" destId="{3C023A05-0CA6-4B1C-9C90-98508B193786}" srcOrd="1" destOrd="0" presId="urn:microsoft.com/office/officeart/2005/8/layout/vProcess5"/>
    <dgm:cxn modelId="{A6CE5BFF-1271-493F-AABC-95085FE2ED0A}" type="presParOf" srcId="{F7DB0BF1-2966-4912-8D39-B0022291816C}" destId="{347415BA-DC97-43E2-AE7E-CB1E89BDB6C4}" srcOrd="2" destOrd="0" presId="urn:microsoft.com/office/officeart/2005/8/layout/vProcess5"/>
    <dgm:cxn modelId="{3DE6FE2B-C5B9-4607-B106-FC5FAEE92B57}" type="presParOf" srcId="{F7DB0BF1-2966-4912-8D39-B0022291816C}" destId="{EFCD9B4C-DA78-46C7-9E8E-1E5C23521922}" srcOrd="3" destOrd="0" presId="urn:microsoft.com/office/officeart/2005/8/layout/vProcess5"/>
    <dgm:cxn modelId="{F1FD2962-9962-45A3-88AB-7ECEB3C1CB9E}" type="presParOf" srcId="{F7DB0BF1-2966-4912-8D39-B0022291816C}" destId="{98AFC14A-0294-454A-9D8E-0DEDF513300C}" srcOrd="4" destOrd="0" presId="urn:microsoft.com/office/officeart/2005/8/layout/vProcess5"/>
    <dgm:cxn modelId="{802FBF10-EEEF-405E-96B8-0BAEC635A929}" type="presParOf" srcId="{F7DB0BF1-2966-4912-8D39-B0022291816C}" destId="{C21735EF-571B-421D-B69C-575E32C59B3D}" srcOrd="5" destOrd="0" presId="urn:microsoft.com/office/officeart/2005/8/layout/vProcess5"/>
    <dgm:cxn modelId="{AA1FA8C2-0CFC-40C6-890B-F8A398DBA09D}" type="presParOf" srcId="{F7DB0BF1-2966-4912-8D39-B0022291816C}" destId="{A19D2155-7612-468E-A3DC-8E1D47EBEE5B}" srcOrd="6" destOrd="0" presId="urn:microsoft.com/office/officeart/2005/8/layout/vProcess5"/>
    <dgm:cxn modelId="{149D3F03-E662-4BF0-AD51-45918FF8C101}" type="presParOf" srcId="{F7DB0BF1-2966-4912-8D39-B0022291816C}" destId="{2C7A71E0-8E04-4158-8B58-BB3714727D7B}" srcOrd="7" destOrd="0" presId="urn:microsoft.com/office/officeart/2005/8/layout/vProcess5"/>
    <dgm:cxn modelId="{DB5CAB74-64D1-42D9-9275-0AE582F4D4F0}" type="presParOf" srcId="{F7DB0BF1-2966-4912-8D39-B0022291816C}" destId="{1B7F054D-0001-4AB9-89D8-68A07030852D}" srcOrd="8" destOrd="0" presId="urn:microsoft.com/office/officeart/2005/8/layout/vProcess5"/>
    <dgm:cxn modelId="{F686A0AB-032B-444E-9551-FB0EE25B5CCE}" type="presParOf" srcId="{F7DB0BF1-2966-4912-8D39-B0022291816C}" destId="{D7FE6E65-588E-4D34-80FF-15BC2F55240A}" srcOrd="9" destOrd="0" presId="urn:microsoft.com/office/officeart/2005/8/layout/vProcess5"/>
    <dgm:cxn modelId="{847111C9-9F8A-4D62-AB38-208E5E45EDB1}" type="presParOf" srcId="{F7DB0BF1-2966-4912-8D39-B0022291816C}" destId="{808EF898-A196-4E17-8A67-4D9319F3A9FA}" srcOrd="10" destOrd="0" presId="urn:microsoft.com/office/officeart/2005/8/layout/vProcess5"/>
    <dgm:cxn modelId="{CBE5045B-FBE1-4289-890A-6959A036872C}" type="presParOf" srcId="{F7DB0BF1-2966-4912-8D39-B0022291816C}" destId="{E786F31D-B268-4DC9-AA02-B68777929D4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EEE582-A747-4BC4-8CA3-6FE5D8ABD5E3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E12CF8-3855-4BAF-9AD3-C82C54CD71E9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2000" b="1" dirty="0" smtClean="0">
              <a:latin typeface="Book Antiqua" pitchFamily="18" charset="0"/>
            </a:rPr>
            <a:t>Источники финансирования дефицита бюджета района</a:t>
          </a:r>
          <a:endParaRPr lang="ru-RU" sz="2000" b="1" dirty="0">
            <a:latin typeface="Book Antiqua" pitchFamily="18" charset="0"/>
          </a:endParaRPr>
        </a:p>
      </dgm:t>
    </dgm:pt>
    <dgm:pt modelId="{DD4DF22C-D730-40D7-A64C-7085F04EE03D}" type="parTrans" cxnId="{2FBF9693-12DD-4028-B1E6-94CC001A9FFC}">
      <dgm:prSet/>
      <dgm:spPr/>
      <dgm:t>
        <a:bodyPr/>
        <a:lstStyle/>
        <a:p>
          <a:endParaRPr lang="ru-RU"/>
        </a:p>
      </dgm:t>
    </dgm:pt>
    <dgm:pt modelId="{EE05D184-2F4A-4A19-9D55-59FA6BAA3357}" type="sibTrans" cxnId="{2FBF9693-12DD-4028-B1E6-94CC001A9FFC}">
      <dgm:prSet/>
      <dgm:spPr/>
      <dgm:t>
        <a:bodyPr/>
        <a:lstStyle/>
        <a:p>
          <a:endParaRPr lang="ru-RU"/>
        </a:p>
      </dgm:t>
    </dgm:pt>
    <dgm:pt modelId="{7ADBBAC8-8652-4BF8-9C62-389165BDCFDA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Муниципальные займы путем выпуска ценных бумаг</a:t>
          </a:r>
          <a:endParaRPr lang="ru-RU" sz="1800" dirty="0">
            <a:latin typeface="Book Antiqua" pitchFamily="18" charset="0"/>
          </a:endParaRPr>
        </a:p>
      </dgm:t>
    </dgm:pt>
    <dgm:pt modelId="{43C3B665-44A8-433C-88CA-AF83DD1C71C9}" type="parTrans" cxnId="{C8A1F8D3-FD55-41FB-BC87-AF1A05CC4D7C}">
      <dgm:prSet/>
      <dgm:spPr>
        <a:ln>
          <a:solidFill>
            <a:srgbClr val="008000"/>
          </a:solidFill>
        </a:ln>
      </dgm:spPr>
      <dgm:t>
        <a:bodyPr/>
        <a:lstStyle/>
        <a:p>
          <a:endParaRPr lang="ru-RU"/>
        </a:p>
      </dgm:t>
    </dgm:pt>
    <dgm:pt modelId="{121CEF7E-A279-4061-9A36-A186F65BBB4D}" type="sibTrans" cxnId="{C8A1F8D3-FD55-41FB-BC87-AF1A05CC4D7C}">
      <dgm:prSet/>
      <dgm:spPr/>
      <dgm:t>
        <a:bodyPr/>
        <a:lstStyle/>
        <a:p>
          <a:endParaRPr lang="ru-RU"/>
        </a:p>
      </dgm:t>
    </dgm:pt>
    <dgm:pt modelId="{45158426-7332-49F9-8D98-22FC36567507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Бюджетные кредиты от других бюджетов</a:t>
          </a:r>
          <a:endParaRPr lang="ru-RU" sz="1800" dirty="0">
            <a:latin typeface="Book Antiqua" pitchFamily="18" charset="0"/>
          </a:endParaRPr>
        </a:p>
      </dgm:t>
    </dgm:pt>
    <dgm:pt modelId="{DBDCF10D-687E-4126-8F81-71BE901B744D}" type="parTrans" cxnId="{FB8BE048-EBB9-4D29-9E0F-84D7134BA91B}">
      <dgm:prSet/>
      <dgm:spPr/>
      <dgm:t>
        <a:bodyPr/>
        <a:lstStyle/>
        <a:p>
          <a:endParaRPr lang="ru-RU"/>
        </a:p>
      </dgm:t>
    </dgm:pt>
    <dgm:pt modelId="{BEEE1EB9-601F-470C-89E7-B41CAB1AE878}" type="sibTrans" cxnId="{FB8BE048-EBB9-4D29-9E0F-84D7134BA91B}">
      <dgm:prSet/>
      <dgm:spPr/>
      <dgm:t>
        <a:bodyPr/>
        <a:lstStyle/>
        <a:p>
          <a:endParaRPr lang="ru-RU"/>
        </a:p>
      </dgm:t>
    </dgm:pt>
    <dgm:pt modelId="{2423BDBD-032F-415B-925E-232C48B18643}">
      <dgm:prSet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Кредиты кредитных организаций</a:t>
          </a:r>
          <a:endParaRPr lang="ru-RU" sz="1800" dirty="0">
            <a:latin typeface="Book Antiqua" pitchFamily="18" charset="0"/>
          </a:endParaRPr>
        </a:p>
      </dgm:t>
    </dgm:pt>
    <dgm:pt modelId="{DC89E0A6-0BA4-446A-92EE-102C0C4FC97B}" type="parTrans" cxnId="{7CDDE366-9786-4F04-B02A-DBF48BD19DF2}">
      <dgm:prSet/>
      <dgm:spPr/>
      <dgm:t>
        <a:bodyPr/>
        <a:lstStyle/>
        <a:p>
          <a:endParaRPr lang="ru-RU"/>
        </a:p>
      </dgm:t>
    </dgm:pt>
    <dgm:pt modelId="{DC1DDAAC-C7B8-4B7C-B281-6AE5AE46912F}" type="sibTrans" cxnId="{7CDDE366-9786-4F04-B02A-DBF48BD19DF2}">
      <dgm:prSet/>
      <dgm:spPr/>
      <dgm:t>
        <a:bodyPr/>
        <a:lstStyle/>
        <a:p>
          <a:endParaRPr lang="ru-RU"/>
        </a:p>
      </dgm:t>
    </dgm:pt>
    <dgm:pt modelId="{F361F448-F39F-4BFD-84DB-7B8AFE965198}">
      <dgm:prSet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Изменение остатков средств на счетах бюджета</a:t>
          </a:r>
          <a:endParaRPr lang="ru-RU" sz="1800" dirty="0">
            <a:latin typeface="Book Antiqua" pitchFamily="18" charset="0"/>
          </a:endParaRPr>
        </a:p>
      </dgm:t>
    </dgm:pt>
    <dgm:pt modelId="{B2653C99-419F-4177-B20A-CF54DCB4FA37}" type="parTrans" cxnId="{F1993DF2-C099-4D24-9705-2B56C2340280}">
      <dgm:prSet/>
      <dgm:spPr>
        <a:ln>
          <a:solidFill>
            <a:srgbClr val="008000"/>
          </a:solidFill>
        </a:ln>
      </dgm:spPr>
      <dgm:t>
        <a:bodyPr/>
        <a:lstStyle/>
        <a:p>
          <a:endParaRPr lang="ru-RU"/>
        </a:p>
      </dgm:t>
    </dgm:pt>
    <dgm:pt modelId="{69A35185-2BC7-4412-89F4-E2502FA2194A}" type="sibTrans" cxnId="{F1993DF2-C099-4D24-9705-2B56C2340280}">
      <dgm:prSet/>
      <dgm:spPr/>
      <dgm:t>
        <a:bodyPr/>
        <a:lstStyle/>
        <a:p>
          <a:endParaRPr lang="ru-RU"/>
        </a:p>
      </dgm:t>
    </dgm:pt>
    <dgm:pt modelId="{581C7A87-AA2E-4630-A2F5-93135E0A51E5}" type="pres">
      <dgm:prSet presAssocID="{EDEEE582-A747-4BC4-8CA3-6FE5D8ABD5E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8EAD33-1F6C-46A1-B686-51A2EAD8C629}" type="pres">
      <dgm:prSet presAssocID="{4CE12CF8-3855-4BAF-9AD3-C82C54CD71E9}" presName="hierRoot1" presStyleCnt="0"/>
      <dgm:spPr/>
    </dgm:pt>
    <dgm:pt modelId="{5F3C9E0E-4251-4C85-85DC-9A17FDE39C45}" type="pres">
      <dgm:prSet presAssocID="{4CE12CF8-3855-4BAF-9AD3-C82C54CD71E9}" presName="composite" presStyleCnt="0"/>
      <dgm:spPr/>
    </dgm:pt>
    <dgm:pt modelId="{A62991EE-3C95-433A-9FB5-BF1582C52170}" type="pres">
      <dgm:prSet presAssocID="{4CE12CF8-3855-4BAF-9AD3-C82C54CD71E9}" presName="background" presStyleLbl="node0" presStyleIdx="0" presStyleCnt="1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8264CA85-A230-4816-BE77-A85E8CA91020}" type="pres">
      <dgm:prSet presAssocID="{4CE12CF8-3855-4BAF-9AD3-C82C54CD71E9}" presName="text" presStyleLbl="fgAcc0" presStyleIdx="0" presStyleCnt="1" custScaleX="287675" custScaleY="83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121856-00F4-4676-9292-B3B265D914E1}" type="pres">
      <dgm:prSet presAssocID="{4CE12CF8-3855-4BAF-9AD3-C82C54CD71E9}" presName="hierChild2" presStyleCnt="0"/>
      <dgm:spPr/>
    </dgm:pt>
    <dgm:pt modelId="{4E98CD35-2B8E-45FE-9DBD-91358EAC7DBE}" type="pres">
      <dgm:prSet presAssocID="{43C3B665-44A8-433C-88CA-AF83DD1C71C9}" presName="Name10" presStyleLbl="parChTrans1D2" presStyleIdx="0" presStyleCnt="4"/>
      <dgm:spPr/>
      <dgm:t>
        <a:bodyPr/>
        <a:lstStyle/>
        <a:p>
          <a:endParaRPr lang="ru-RU"/>
        </a:p>
      </dgm:t>
    </dgm:pt>
    <dgm:pt modelId="{C5B6F883-D9A6-478F-A100-1081B4B5C861}" type="pres">
      <dgm:prSet presAssocID="{7ADBBAC8-8652-4BF8-9C62-389165BDCFDA}" presName="hierRoot2" presStyleCnt="0"/>
      <dgm:spPr/>
    </dgm:pt>
    <dgm:pt modelId="{D874B27C-62DB-4BD3-908E-196E01B73152}" type="pres">
      <dgm:prSet presAssocID="{7ADBBAC8-8652-4BF8-9C62-389165BDCFDA}" presName="composite2" presStyleCnt="0"/>
      <dgm:spPr/>
    </dgm:pt>
    <dgm:pt modelId="{C2A688C8-81C0-45A8-8F64-EB168A993200}" type="pres">
      <dgm:prSet presAssocID="{7ADBBAC8-8652-4BF8-9C62-389165BDCFDA}" presName="background2" presStyleLbl="node2" presStyleIdx="0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DBC8DD1F-FC31-4F63-BA99-E1E3BAE1F1E6}" type="pres">
      <dgm:prSet presAssocID="{7ADBBAC8-8652-4BF8-9C62-389165BDCFDA}" presName="text2" presStyleLbl="fgAcc2" presStyleIdx="0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6B5B65-2F65-4C9A-B670-830CD08BDE62}" type="pres">
      <dgm:prSet presAssocID="{7ADBBAC8-8652-4BF8-9C62-389165BDCFDA}" presName="hierChild3" presStyleCnt="0"/>
      <dgm:spPr/>
    </dgm:pt>
    <dgm:pt modelId="{995C5E4B-30C6-4340-AFEE-35D8013109E8}" type="pres">
      <dgm:prSet presAssocID="{DBDCF10D-687E-4126-8F81-71BE901B744D}" presName="Name10" presStyleLbl="parChTrans1D2" presStyleIdx="1" presStyleCnt="4"/>
      <dgm:spPr/>
      <dgm:t>
        <a:bodyPr/>
        <a:lstStyle/>
        <a:p>
          <a:endParaRPr lang="ru-RU"/>
        </a:p>
      </dgm:t>
    </dgm:pt>
    <dgm:pt modelId="{823FF785-26A0-4B4D-8C1A-4D2EC449F9AB}" type="pres">
      <dgm:prSet presAssocID="{45158426-7332-49F9-8D98-22FC36567507}" presName="hierRoot2" presStyleCnt="0"/>
      <dgm:spPr/>
    </dgm:pt>
    <dgm:pt modelId="{60F3B9A6-5637-4B3E-AF2F-B46D3EA31342}" type="pres">
      <dgm:prSet presAssocID="{45158426-7332-49F9-8D98-22FC36567507}" presName="composite2" presStyleCnt="0"/>
      <dgm:spPr/>
    </dgm:pt>
    <dgm:pt modelId="{F8F6B5AE-F04A-4EA3-9B05-E85FC9A1111E}" type="pres">
      <dgm:prSet presAssocID="{45158426-7332-49F9-8D98-22FC36567507}" presName="background2" presStyleLbl="node2" presStyleIdx="1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553E935A-3DC4-499E-A1DF-94F608605169}" type="pres">
      <dgm:prSet presAssocID="{45158426-7332-49F9-8D98-22FC36567507}" presName="text2" presStyleLbl="fgAcc2" presStyleIdx="1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23FDF3-14C6-4061-9767-280BBC46B472}" type="pres">
      <dgm:prSet presAssocID="{45158426-7332-49F9-8D98-22FC36567507}" presName="hierChild3" presStyleCnt="0"/>
      <dgm:spPr/>
    </dgm:pt>
    <dgm:pt modelId="{DD9C2BB2-324B-49C3-9782-E518402E7200}" type="pres">
      <dgm:prSet presAssocID="{DC89E0A6-0BA4-446A-92EE-102C0C4FC97B}" presName="Name10" presStyleLbl="parChTrans1D2" presStyleIdx="2" presStyleCnt="4"/>
      <dgm:spPr/>
      <dgm:t>
        <a:bodyPr/>
        <a:lstStyle/>
        <a:p>
          <a:endParaRPr lang="ru-RU"/>
        </a:p>
      </dgm:t>
    </dgm:pt>
    <dgm:pt modelId="{BCECB31D-29DA-4DD9-ABC2-385440C67012}" type="pres">
      <dgm:prSet presAssocID="{2423BDBD-032F-415B-925E-232C48B18643}" presName="hierRoot2" presStyleCnt="0"/>
      <dgm:spPr/>
    </dgm:pt>
    <dgm:pt modelId="{9B2306EA-A71F-4F5D-8500-3926F1E0DA1E}" type="pres">
      <dgm:prSet presAssocID="{2423BDBD-032F-415B-925E-232C48B18643}" presName="composite2" presStyleCnt="0"/>
      <dgm:spPr/>
    </dgm:pt>
    <dgm:pt modelId="{144DDBE8-4D64-4EF2-865E-68FB9145B966}" type="pres">
      <dgm:prSet presAssocID="{2423BDBD-032F-415B-925E-232C48B18643}" presName="background2" presStyleLbl="node2" presStyleIdx="2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A2BF4968-96BF-4E2E-88F3-5A823C0D2A3E}" type="pres">
      <dgm:prSet presAssocID="{2423BDBD-032F-415B-925E-232C48B18643}" presName="text2" presStyleLbl="fgAcc2" presStyleIdx="2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68B770-46C3-457D-B9AD-1A6C0F217209}" type="pres">
      <dgm:prSet presAssocID="{2423BDBD-032F-415B-925E-232C48B18643}" presName="hierChild3" presStyleCnt="0"/>
      <dgm:spPr/>
    </dgm:pt>
    <dgm:pt modelId="{257A4E65-A9CE-46B5-BDEA-54DAC89DB9AE}" type="pres">
      <dgm:prSet presAssocID="{B2653C99-419F-4177-B20A-CF54DCB4FA37}" presName="Name10" presStyleLbl="parChTrans1D2" presStyleIdx="3" presStyleCnt="4"/>
      <dgm:spPr/>
      <dgm:t>
        <a:bodyPr/>
        <a:lstStyle/>
        <a:p>
          <a:endParaRPr lang="ru-RU"/>
        </a:p>
      </dgm:t>
    </dgm:pt>
    <dgm:pt modelId="{7235747C-C2D5-4D21-96E5-EAE125B72389}" type="pres">
      <dgm:prSet presAssocID="{F361F448-F39F-4BFD-84DB-7B8AFE965198}" presName="hierRoot2" presStyleCnt="0"/>
      <dgm:spPr/>
    </dgm:pt>
    <dgm:pt modelId="{2E1AF3FB-4FF7-4522-BEA4-58ECAA0FC1F9}" type="pres">
      <dgm:prSet presAssocID="{F361F448-F39F-4BFD-84DB-7B8AFE965198}" presName="composite2" presStyleCnt="0"/>
      <dgm:spPr/>
    </dgm:pt>
    <dgm:pt modelId="{05FAE529-C6EB-4300-8B1B-9FEB3432CC55}" type="pres">
      <dgm:prSet presAssocID="{F361F448-F39F-4BFD-84DB-7B8AFE965198}" presName="background2" presStyleLbl="node2" presStyleIdx="3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55C1F176-8B35-4D99-89AE-1B0A7C68BAA3}" type="pres">
      <dgm:prSet presAssocID="{F361F448-F39F-4BFD-84DB-7B8AFE965198}" presName="text2" presStyleLbl="fgAcc2" presStyleIdx="3" presStyleCnt="4" custScaleY="1458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88214D-2473-4968-A726-B325CB9CFD0A}" type="pres">
      <dgm:prSet presAssocID="{F361F448-F39F-4BFD-84DB-7B8AFE965198}" presName="hierChild3" presStyleCnt="0"/>
      <dgm:spPr/>
    </dgm:pt>
  </dgm:ptLst>
  <dgm:cxnLst>
    <dgm:cxn modelId="{00CBD355-CB83-4CF7-A545-8CDE81EA5BE8}" type="presOf" srcId="{2423BDBD-032F-415B-925E-232C48B18643}" destId="{A2BF4968-96BF-4E2E-88F3-5A823C0D2A3E}" srcOrd="0" destOrd="0" presId="urn:microsoft.com/office/officeart/2005/8/layout/hierarchy1"/>
    <dgm:cxn modelId="{49886345-E80A-4095-AD38-1B31981AE398}" type="presOf" srcId="{DBDCF10D-687E-4126-8F81-71BE901B744D}" destId="{995C5E4B-30C6-4340-AFEE-35D8013109E8}" srcOrd="0" destOrd="0" presId="urn:microsoft.com/office/officeart/2005/8/layout/hierarchy1"/>
    <dgm:cxn modelId="{C8A1F8D3-FD55-41FB-BC87-AF1A05CC4D7C}" srcId="{4CE12CF8-3855-4BAF-9AD3-C82C54CD71E9}" destId="{7ADBBAC8-8652-4BF8-9C62-389165BDCFDA}" srcOrd="0" destOrd="0" parTransId="{43C3B665-44A8-433C-88CA-AF83DD1C71C9}" sibTransId="{121CEF7E-A279-4061-9A36-A186F65BBB4D}"/>
    <dgm:cxn modelId="{A73BC629-5C25-4AE1-A9B6-D54C8C1C7C6D}" type="presOf" srcId="{45158426-7332-49F9-8D98-22FC36567507}" destId="{553E935A-3DC4-499E-A1DF-94F608605169}" srcOrd="0" destOrd="0" presId="urn:microsoft.com/office/officeart/2005/8/layout/hierarchy1"/>
    <dgm:cxn modelId="{B6404B19-363F-4D56-8D6A-C7B96D79612C}" type="presOf" srcId="{EDEEE582-A747-4BC4-8CA3-6FE5D8ABD5E3}" destId="{581C7A87-AA2E-4630-A2F5-93135E0A51E5}" srcOrd="0" destOrd="0" presId="urn:microsoft.com/office/officeart/2005/8/layout/hierarchy1"/>
    <dgm:cxn modelId="{F1993DF2-C099-4D24-9705-2B56C2340280}" srcId="{4CE12CF8-3855-4BAF-9AD3-C82C54CD71E9}" destId="{F361F448-F39F-4BFD-84DB-7B8AFE965198}" srcOrd="3" destOrd="0" parTransId="{B2653C99-419F-4177-B20A-CF54DCB4FA37}" sibTransId="{69A35185-2BC7-4412-89F4-E2502FA2194A}"/>
    <dgm:cxn modelId="{2A383793-5EB6-4B74-843B-F9F46A6DC1B9}" type="presOf" srcId="{B2653C99-419F-4177-B20A-CF54DCB4FA37}" destId="{257A4E65-A9CE-46B5-BDEA-54DAC89DB9AE}" srcOrd="0" destOrd="0" presId="urn:microsoft.com/office/officeart/2005/8/layout/hierarchy1"/>
    <dgm:cxn modelId="{7CDDE366-9786-4F04-B02A-DBF48BD19DF2}" srcId="{4CE12CF8-3855-4BAF-9AD3-C82C54CD71E9}" destId="{2423BDBD-032F-415B-925E-232C48B18643}" srcOrd="2" destOrd="0" parTransId="{DC89E0A6-0BA4-446A-92EE-102C0C4FC97B}" sibTransId="{DC1DDAAC-C7B8-4B7C-B281-6AE5AE46912F}"/>
    <dgm:cxn modelId="{2FBF9693-12DD-4028-B1E6-94CC001A9FFC}" srcId="{EDEEE582-A747-4BC4-8CA3-6FE5D8ABD5E3}" destId="{4CE12CF8-3855-4BAF-9AD3-C82C54CD71E9}" srcOrd="0" destOrd="0" parTransId="{DD4DF22C-D730-40D7-A64C-7085F04EE03D}" sibTransId="{EE05D184-2F4A-4A19-9D55-59FA6BAA3357}"/>
    <dgm:cxn modelId="{FB8BE048-EBB9-4D29-9E0F-84D7134BA91B}" srcId="{4CE12CF8-3855-4BAF-9AD3-C82C54CD71E9}" destId="{45158426-7332-49F9-8D98-22FC36567507}" srcOrd="1" destOrd="0" parTransId="{DBDCF10D-687E-4126-8F81-71BE901B744D}" sibTransId="{BEEE1EB9-601F-470C-89E7-B41CAB1AE878}"/>
    <dgm:cxn modelId="{237F92DA-1B2D-4425-AD18-C834A2173DA3}" type="presOf" srcId="{F361F448-F39F-4BFD-84DB-7B8AFE965198}" destId="{55C1F176-8B35-4D99-89AE-1B0A7C68BAA3}" srcOrd="0" destOrd="0" presId="urn:microsoft.com/office/officeart/2005/8/layout/hierarchy1"/>
    <dgm:cxn modelId="{6048987E-E8D4-4AF4-A425-0C7CE507D043}" type="presOf" srcId="{7ADBBAC8-8652-4BF8-9C62-389165BDCFDA}" destId="{DBC8DD1F-FC31-4F63-BA99-E1E3BAE1F1E6}" srcOrd="0" destOrd="0" presId="urn:microsoft.com/office/officeart/2005/8/layout/hierarchy1"/>
    <dgm:cxn modelId="{3B8F3E8D-BFD2-4DF9-997C-7B7FD4EE2879}" type="presOf" srcId="{4CE12CF8-3855-4BAF-9AD3-C82C54CD71E9}" destId="{8264CA85-A230-4816-BE77-A85E8CA91020}" srcOrd="0" destOrd="0" presId="urn:microsoft.com/office/officeart/2005/8/layout/hierarchy1"/>
    <dgm:cxn modelId="{225C2FF7-A4E0-427F-B1B0-1A0EA014A6B8}" type="presOf" srcId="{43C3B665-44A8-433C-88CA-AF83DD1C71C9}" destId="{4E98CD35-2B8E-45FE-9DBD-91358EAC7DBE}" srcOrd="0" destOrd="0" presId="urn:microsoft.com/office/officeart/2005/8/layout/hierarchy1"/>
    <dgm:cxn modelId="{3D8F2198-2F67-4E28-9226-7C625F9C5FB8}" type="presOf" srcId="{DC89E0A6-0BA4-446A-92EE-102C0C4FC97B}" destId="{DD9C2BB2-324B-49C3-9782-E518402E7200}" srcOrd="0" destOrd="0" presId="urn:microsoft.com/office/officeart/2005/8/layout/hierarchy1"/>
    <dgm:cxn modelId="{4F4645DE-7B76-41CD-A2B5-D2C9A8C04480}" type="presParOf" srcId="{581C7A87-AA2E-4630-A2F5-93135E0A51E5}" destId="{888EAD33-1F6C-46A1-B686-51A2EAD8C629}" srcOrd="0" destOrd="0" presId="urn:microsoft.com/office/officeart/2005/8/layout/hierarchy1"/>
    <dgm:cxn modelId="{FF7E27BD-E1DC-4777-B842-F86AF8ABD094}" type="presParOf" srcId="{888EAD33-1F6C-46A1-B686-51A2EAD8C629}" destId="{5F3C9E0E-4251-4C85-85DC-9A17FDE39C45}" srcOrd="0" destOrd="0" presId="urn:microsoft.com/office/officeart/2005/8/layout/hierarchy1"/>
    <dgm:cxn modelId="{7759A7D1-DBFA-4AE6-8F17-8C57E675673B}" type="presParOf" srcId="{5F3C9E0E-4251-4C85-85DC-9A17FDE39C45}" destId="{A62991EE-3C95-433A-9FB5-BF1582C52170}" srcOrd="0" destOrd="0" presId="urn:microsoft.com/office/officeart/2005/8/layout/hierarchy1"/>
    <dgm:cxn modelId="{A768BB9E-55CC-4567-9311-6F2774CA610D}" type="presParOf" srcId="{5F3C9E0E-4251-4C85-85DC-9A17FDE39C45}" destId="{8264CA85-A230-4816-BE77-A85E8CA91020}" srcOrd="1" destOrd="0" presId="urn:microsoft.com/office/officeart/2005/8/layout/hierarchy1"/>
    <dgm:cxn modelId="{6058B9B2-33E7-407C-A6F1-B0C638BB5CD4}" type="presParOf" srcId="{888EAD33-1F6C-46A1-B686-51A2EAD8C629}" destId="{84121856-00F4-4676-9292-B3B265D914E1}" srcOrd="1" destOrd="0" presId="urn:microsoft.com/office/officeart/2005/8/layout/hierarchy1"/>
    <dgm:cxn modelId="{4DA82193-F48B-44BB-9131-9840690F201A}" type="presParOf" srcId="{84121856-00F4-4676-9292-B3B265D914E1}" destId="{4E98CD35-2B8E-45FE-9DBD-91358EAC7DBE}" srcOrd="0" destOrd="0" presId="urn:microsoft.com/office/officeart/2005/8/layout/hierarchy1"/>
    <dgm:cxn modelId="{94984150-D19C-4E18-92FA-F47ABF6AE1EA}" type="presParOf" srcId="{84121856-00F4-4676-9292-B3B265D914E1}" destId="{C5B6F883-D9A6-478F-A100-1081B4B5C861}" srcOrd="1" destOrd="0" presId="urn:microsoft.com/office/officeart/2005/8/layout/hierarchy1"/>
    <dgm:cxn modelId="{0955805D-D5B9-404F-B585-FB7D5F819427}" type="presParOf" srcId="{C5B6F883-D9A6-478F-A100-1081B4B5C861}" destId="{D874B27C-62DB-4BD3-908E-196E01B73152}" srcOrd="0" destOrd="0" presId="urn:microsoft.com/office/officeart/2005/8/layout/hierarchy1"/>
    <dgm:cxn modelId="{D6D9E42E-ED1C-42A0-BD76-AD0E189403A4}" type="presParOf" srcId="{D874B27C-62DB-4BD3-908E-196E01B73152}" destId="{C2A688C8-81C0-45A8-8F64-EB168A993200}" srcOrd="0" destOrd="0" presId="urn:microsoft.com/office/officeart/2005/8/layout/hierarchy1"/>
    <dgm:cxn modelId="{26D1CD99-973F-41CA-B50D-7ACC4CB11379}" type="presParOf" srcId="{D874B27C-62DB-4BD3-908E-196E01B73152}" destId="{DBC8DD1F-FC31-4F63-BA99-E1E3BAE1F1E6}" srcOrd="1" destOrd="0" presId="urn:microsoft.com/office/officeart/2005/8/layout/hierarchy1"/>
    <dgm:cxn modelId="{1ED5D53F-94C2-47D6-8673-21D2D9511A57}" type="presParOf" srcId="{C5B6F883-D9A6-478F-A100-1081B4B5C861}" destId="{8E6B5B65-2F65-4C9A-B670-830CD08BDE62}" srcOrd="1" destOrd="0" presId="urn:microsoft.com/office/officeart/2005/8/layout/hierarchy1"/>
    <dgm:cxn modelId="{DB91E0D6-A264-4AC1-978A-7DA71419B9A9}" type="presParOf" srcId="{84121856-00F4-4676-9292-B3B265D914E1}" destId="{995C5E4B-30C6-4340-AFEE-35D8013109E8}" srcOrd="2" destOrd="0" presId="urn:microsoft.com/office/officeart/2005/8/layout/hierarchy1"/>
    <dgm:cxn modelId="{29A1AB68-9B14-48F5-9600-146183DF27B6}" type="presParOf" srcId="{84121856-00F4-4676-9292-B3B265D914E1}" destId="{823FF785-26A0-4B4D-8C1A-4D2EC449F9AB}" srcOrd="3" destOrd="0" presId="urn:microsoft.com/office/officeart/2005/8/layout/hierarchy1"/>
    <dgm:cxn modelId="{052B9A09-B0AD-434F-8746-1ABD6FE01430}" type="presParOf" srcId="{823FF785-26A0-4B4D-8C1A-4D2EC449F9AB}" destId="{60F3B9A6-5637-4B3E-AF2F-B46D3EA31342}" srcOrd="0" destOrd="0" presId="urn:microsoft.com/office/officeart/2005/8/layout/hierarchy1"/>
    <dgm:cxn modelId="{C771D468-E916-4F85-9EBF-980A4B022A46}" type="presParOf" srcId="{60F3B9A6-5637-4B3E-AF2F-B46D3EA31342}" destId="{F8F6B5AE-F04A-4EA3-9B05-E85FC9A1111E}" srcOrd="0" destOrd="0" presId="urn:microsoft.com/office/officeart/2005/8/layout/hierarchy1"/>
    <dgm:cxn modelId="{7C0351A9-5A65-4C63-B16A-C3BF4F69872C}" type="presParOf" srcId="{60F3B9A6-5637-4B3E-AF2F-B46D3EA31342}" destId="{553E935A-3DC4-499E-A1DF-94F608605169}" srcOrd="1" destOrd="0" presId="urn:microsoft.com/office/officeart/2005/8/layout/hierarchy1"/>
    <dgm:cxn modelId="{36292F5E-624F-4043-A5B9-B9E561957092}" type="presParOf" srcId="{823FF785-26A0-4B4D-8C1A-4D2EC449F9AB}" destId="{7C23FDF3-14C6-4061-9767-280BBC46B472}" srcOrd="1" destOrd="0" presId="urn:microsoft.com/office/officeart/2005/8/layout/hierarchy1"/>
    <dgm:cxn modelId="{D19B95C0-E33B-4973-A6F6-DDA1F8B35684}" type="presParOf" srcId="{84121856-00F4-4676-9292-B3B265D914E1}" destId="{DD9C2BB2-324B-49C3-9782-E518402E7200}" srcOrd="4" destOrd="0" presId="urn:microsoft.com/office/officeart/2005/8/layout/hierarchy1"/>
    <dgm:cxn modelId="{AE1D251A-3C5D-47C3-ACE2-18E0B6610BA8}" type="presParOf" srcId="{84121856-00F4-4676-9292-B3B265D914E1}" destId="{BCECB31D-29DA-4DD9-ABC2-385440C67012}" srcOrd="5" destOrd="0" presId="urn:microsoft.com/office/officeart/2005/8/layout/hierarchy1"/>
    <dgm:cxn modelId="{09E114A9-12A5-4408-977F-6DB5453468E3}" type="presParOf" srcId="{BCECB31D-29DA-4DD9-ABC2-385440C67012}" destId="{9B2306EA-A71F-4F5D-8500-3926F1E0DA1E}" srcOrd="0" destOrd="0" presId="urn:microsoft.com/office/officeart/2005/8/layout/hierarchy1"/>
    <dgm:cxn modelId="{85109BF8-2E33-4A02-8B0A-9C3306EB973B}" type="presParOf" srcId="{9B2306EA-A71F-4F5D-8500-3926F1E0DA1E}" destId="{144DDBE8-4D64-4EF2-865E-68FB9145B966}" srcOrd="0" destOrd="0" presId="urn:microsoft.com/office/officeart/2005/8/layout/hierarchy1"/>
    <dgm:cxn modelId="{C1D358C0-C4AE-4519-9408-09983057DC48}" type="presParOf" srcId="{9B2306EA-A71F-4F5D-8500-3926F1E0DA1E}" destId="{A2BF4968-96BF-4E2E-88F3-5A823C0D2A3E}" srcOrd="1" destOrd="0" presId="urn:microsoft.com/office/officeart/2005/8/layout/hierarchy1"/>
    <dgm:cxn modelId="{744962C6-B179-4AA6-B7A8-7AABF12FEAD6}" type="presParOf" srcId="{BCECB31D-29DA-4DD9-ABC2-385440C67012}" destId="{8B68B770-46C3-457D-B9AD-1A6C0F217209}" srcOrd="1" destOrd="0" presId="urn:microsoft.com/office/officeart/2005/8/layout/hierarchy1"/>
    <dgm:cxn modelId="{68A93576-B21C-4B97-B363-2B58F1593720}" type="presParOf" srcId="{84121856-00F4-4676-9292-B3B265D914E1}" destId="{257A4E65-A9CE-46B5-BDEA-54DAC89DB9AE}" srcOrd="6" destOrd="0" presId="urn:microsoft.com/office/officeart/2005/8/layout/hierarchy1"/>
    <dgm:cxn modelId="{19FD1733-FFCA-4AFC-A951-58CEFFCE8607}" type="presParOf" srcId="{84121856-00F4-4676-9292-B3B265D914E1}" destId="{7235747C-C2D5-4D21-96E5-EAE125B72389}" srcOrd="7" destOrd="0" presId="urn:microsoft.com/office/officeart/2005/8/layout/hierarchy1"/>
    <dgm:cxn modelId="{CB361BD4-9DED-4469-A6FE-7EE64C9CC0EA}" type="presParOf" srcId="{7235747C-C2D5-4D21-96E5-EAE125B72389}" destId="{2E1AF3FB-4FF7-4522-BEA4-58ECAA0FC1F9}" srcOrd="0" destOrd="0" presId="urn:microsoft.com/office/officeart/2005/8/layout/hierarchy1"/>
    <dgm:cxn modelId="{096E547F-AA03-4A04-A2A1-0EDDA25072A6}" type="presParOf" srcId="{2E1AF3FB-4FF7-4522-BEA4-58ECAA0FC1F9}" destId="{05FAE529-C6EB-4300-8B1B-9FEB3432CC55}" srcOrd="0" destOrd="0" presId="urn:microsoft.com/office/officeart/2005/8/layout/hierarchy1"/>
    <dgm:cxn modelId="{071002E8-51F6-4A13-B6C4-0CC57B657259}" type="presParOf" srcId="{2E1AF3FB-4FF7-4522-BEA4-58ECAA0FC1F9}" destId="{55C1F176-8B35-4D99-89AE-1B0A7C68BAA3}" srcOrd="1" destOrd="0" presId="urn:microsoft.com/office/officeart/2005/8/layout/hierarchy1"/>
    <dgm:cxn modelId="{C4C97FB2-0985-42E9-AD26-DA1A086C6B2E}" type="presParOf" srcId="{7235747C-C2D5-4D21-96E5-EAE125B72389}" destId="{C688214D-2473-4968-A726-B325CB9CFD0A}" srcOrd="1" destOrd="0" presId="urn:microsoft.com/office/officeart/2005/8/layout/hierarchy1"/>
  </dgm:cxnLst>
  <dgm:bg/>
  <dgm:whole>
    <a:ln>
      <a:solidFill>
        <a:srgbClr val="008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23A05-0CA6-4B1C-9C90-98508B193786}">
      <dsp:nvSpPr>
        <dsp:cNvPr id="0" name=""/>
        <dsp:cNvSpPr/>
      </dsp:nvSpPr>
      <dsp:spPr>
        <a:xfrm>
          <a:off x="0" y="0"/>
          <a:ext cx="6633209" cy="1219657"/>
        </a:xfrm>
        <a:prstGeom prst="roundRect">
          <a:avLst>
            <a:gd name="adj" fmla="val 10000"/>
          </a:avLst>
        </a:prstGeom>
        <a:solidFill>
          <a:srgbClr val="0066F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Дотации</a:t>
          </a:r>
          <a:r>
            <a:rPr lang="ru-RU" sz="2000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денежная помощь со стороны бюджета другого уровня, предоставляемая на безвозмездной и безвозвратной основе</a:t>
          </a:r>
          <a:endParaRPr lang="ru-RU" sz="2000" kern="12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sp:txBody>
      <dsp:txXfrm>
        <a:off x="35723" y="35723"/>
        <a:ext cx="5214042" cy="1148211"/>
      </dsp:txXfrm>
    </dsp:sp>
    <dsp:sp modelId="{347415BA-DC97-43E2-AE7E-CB1E89BDB6C4}">
      <dsp:nvSpPr>
        <dsp:cNvPr id="0" name=""/>
        <dsp:cNvSpPr/>
      </dsp:nvSpPr>
      <dsp:spPr>
        <a:xfrm>
          <a:off x="555531" y="1441413"/>
          <a:ext cx="6633209" cy="1219657"/>
        </a:xfrm>
        <a:prstGeom prst="roundRect">
          <a:avLst>
            <a:gd name="adj" fmla="val 10000"/>
          </a:avLst>
        </a:prstGeom>
        <a:solidFill>
          <a:srgbClr val="6699F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Book Antiqua" pitchFamily="18" charset="0"/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Субсидии</a:t>
          </a:r>
          <a:r>
            <a:rPr lang="ru-RU" sz="2000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 - межбюджетные трансферты, предоставляемые бюджету другого уровня на условиях долевого финансирования расходов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</a:t>
          </a:r>
          <a:endParaRPr lang="ru-RU" sz="1800" kern="1200" dirty="0"/>
        </a:p>
      </dsp:txBody>
      <dsp:txXfrm>
        <a:off x="591254" y="1477136"/>
        <a:ext cx="5213455" cy="1148211"/>
      </dsp:txXfrm>
    </dsp:sp>
    <dsp:sp modelId="{EFCD9B4C-DA78-46C7-9E8E-1E5C23521922}">
      <dsp:nvSpPr>
        <dsp:cNvPr id="0" name=""/>
        <dsp:cNvSpPr/>
      </dsp:nvSpPr>
      <dsp:spPr>
        <a:xfrm>
          <a:off x="1102771" y="2882826"/>
          <a:ext cx="6633209" cy="1219657"/>
        </a:xfrm>
        <a:prstGeom prst="roundRect">
          <a:avLst>
            <a:gd name="adj" fmla="val 10000"/>
          </a:avLst>
        </a:prstGeom>
        <a:solidFill>
          <a:srgbClr val="CC99FF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Субвенции</a:t>
          </a:r>
          <a:r>
            <a:rPr lang="ru-RU" sz="2000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межбюджетные трансферты, предоставляемые местным бюджетам на исполнение переданных государственных полномочий </a:t>
          </a:r>
          <a:endParaRPr lang="ru-RU" sz="2000" kern="12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sp:txBody>
      <dsp:txXfrm>
        <a:off x="1138494" y="2918549"/>
        <a:ext cx="5221746" cy="1148211"/>
      </dsp:txXfrm>
    </dsp:sp>
    <dsp:sp modelId="{98AFC14A-0294-454A-9D8E-0DEDF513300C}">
      <dsp:nvSpPr>
        <dsp:cNvPr id="0" name=""/>
        <dsp:cNvSpPr/>
      </dsp:nvSpPr>
      <dsp:spPr>
        <a:xfrm>
          <a:off x="1656445" y="4320477"/>
          <a:ext cx="6633209" cy="671945"/>
        </a:xfrm>
        <a:prstGeom prst="roundRect">
          <a:avLst>
            <a:gd name="adj" fmla="val 10000"/>
          </a:avLst>
        </a:prstGeom>
        <a:solidFill>
          <a:srgbClr val="FF99CC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Иные межбюджетные трансферты</a:t>
          </a:r>
          <a:endParaRPr lang="ru-RU" sz="2000" b="1" u="sng" kern="12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sp:txBody>
      <dsp:txXfrm>
        <a:off x="1676126" y="4340158"/>
        <a:ext cx="5245539" cy="632583"/>
      </dsp:txXfrm>
    </dsp:sp>
    <dsp:sp modelId="{C21735EF-571B-421D-B69C-575E32C59B3D}">
      <dsp:nvSpPr>
        <dsp:cNvPr id="0" name=""/>
        <dsp:cNvSpPr/>
      </dsp:nvSpPr>
      <dsp:spPr>
        <a:xfrm>
          <a:off x="5840432" y="934146"/>
          <a:ext cx="792777" cy="792777"/>
        </a:xfrm>
        <a:prstGeom prst="downArrow">
          <a:avLst>
            <a:gd name="adj1" fmla="val 55000"/>
            <a:gd name="adj2" fmla="val 45000"/>
          </a:avLst>
        </a:prstGeom>
        <a:solidFill>
          <a:srgbClr val="0099CC">
            <a:alpha val="89804"/>
          </a:srgbClr>
        </a:solidFill>
        <a:ln w="9525" cap="flat" cmpd="sng" algn="ctr">
          <a:solidFill>
            <a:srgbClr val="3399FF">
              <a:alpha val="89804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018807" y="934146"/>
        <a:ext cx="436027" cy="596565"/>
      </dsp:txXfrm>
    </dsp:sp>
    <dsp:sp modelId="{A19D2155-7612-468E-A3DC-8E1D47EBEE5B}">
      <dsp:nvSpPr>
        <dsp:cNvPr id="0" name=""/>
        <dsp:cNvSpPr/>
      </dsp:nvSpPr>
      <dsp:spPr>
        <a:xfrm>
          <a:off x="6395963" y="2375559"/>
          <a:ext cx="792777" cy="792777"/>
        </a:xfrm>
        <a:prstGeom prst="downArrow">
          <a:avLst>
            <a:gd name="adj1" fmla="val 55000"/>
            <a:gd name="adj2" fmla="val 45000"/>
          </a:avLst>
        </a:prstGeom>
        <a:solidFill>
          <a:srgbClr val="0099CC">
            <a:alpha val="90000"/>
          </a:srgbClr>
        </a:solidFill>
        <a:ln w="9525" cap="flat" cmpd="sng" algn="ctr">
          <a:solidFill>
            <a:srgbClr val="6666FF">
              <a:alpha val="89804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574338" y="2375559"/>
        <a:ext cx="436027" cy="596565"/>
      </dsp:txXfrm>
    </dsp:sp>
    <dsp:sp modelId="{2C7A71E0-8E04-4158-8B58-BB3714727D7B}">
      <dsp:nvSpPr>
        <dsp:cNvPr id="0" name=""/>
        <dsp:cNvSpPr/>
      </dsp:nvSpPr>
      <dsp:spPr>
        <a:xfrm>
          <a:off x="6943203" y="3816973"/>
          <a:ext cx="792777" cy="792777"/>
        </a:xfrm>
        <a:prstGeom prst="downArrow">
          <a:avLst>
            <a:gd name="adj1" fmla="val 55000"/>
            <a:gd name="adj2" fmla="val 45000"/>
          </a:avLst>
        </a:prstGeom>
        <a:solidFill>
          <a:srgbClr val="0099CC">
            <a:alpha val="90000"/>
          </a:srgbClr>
        </a:solidFill>
        <a:ln w="9525" cap="flat" cmpd="sng" algn="ctr">
          <a:solidFill>
            <a:srgbClr val="FF66FF">
              <a:alpha val="89804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121578" y="3816973"/>
        <a:ext cx="436027" cy="5965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A4E65-A9CE-46B5-BDEA-54DAC89DB9AE}">
      <dsp:nvSpPr>
        <dsp:cNvPr id="0" name=""/>
        <dsp:cNvSpPr/>
      </dsp:nvSpPr>
      <dsp:spPr>
        <a:xfrm>
          <a:off x="4360731" y="1171002"/>
          <a:ext cx="3424233" cy="543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180"/>
              </a:lnTo>
              <a:lnTo>
                <a:pt x="3424233" y="370180"/>
              </a:lnTo>
              <a:lnTo>
                <a:pt x="3424233" y="543207"/>
              </a:lnTo>
            </a:path>
          </a:pathLst>
        </a:custGeom>
        <a:noFill/>
        <a:ln w="15875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C2BB2-324B-49C3-9782-E518402E7200}">
      <dsp:nvSpPr>
        <dsp:cNvPr id="0" name=""/>
        <dsp:cNvSpPr/>
      </dsp:nvSpPr>
      <dsp:spPr>
        <a:xfrm>
          <a:off x="4360731" y="1171002"/>
          <a:ext cx="1141411" cy="543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180"/>
              </a:lnTo>
              <a:lnTo>
                <a:pt x="1141411" y="370180"/>
              </a:lnTo>
              <a:lnTo>
                <a:pt x="1141411" y="54320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5C5E4B-30C6-4340-AFEE-35D8013109E8}">
      <dsp:nvSpPr>
        <dsp:cNvPr id="0" name=""/>
        <dsp:cNvSpPr/>
      </dsp:nvSpPr>
      <dsp:spPr>
        <a:xfrm>
          <a:off x="3219320" y="1171002"/>
          <a:ext cx="1141411" cy="543207"/>
        </a:xfrm>
        <a:custGeom>
          <a:avLst/>
          <a:gdLst/>
          <a:ahLst/>
          <a:cxnLst/>
          <a:rect l="0" t="0" r="0" b="0"/>
          <a:pathLst>
            <a:path>
              <a:moveTo>
                <a:pt x="1141411" y="0"/>
              </a:moveTo>
              <a:lnTo>
                <a:pt x="1141411" y="370180"/>
              </a:lnTo>
              <a:lnTo>
                <a:pt x="0" y="370180"/>
              </a:lnTo>
              <a:lnTo>
                <a:pt x="0" y="54320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8CD35-2B8E-45FE-9DBD-91358EAC7DBE}">
      <dsp:nvSpPr>
        <dsp:cNvPr id="0" name=""/>
        <dsp:cNvSpPr/>
      </dsp:nvSpPr>
      <dsp:spPr>
        <a:xfrm>
          <a:off x="936497" y="1171002"/>
          <a:ext cx="3424233" cy="543207"/>
        </a:xfrm>
        <a:custGeom>
          <a:avLst/>
          <a:gdLst/>
          <a:ahLst/>
          <a:cxnLst/>
          <a:rect l="0" t="0" r="0" b="0"/>
          <a:pathLst>
            <a:path>
              <a:moveTo>
                <a:pt x="3424233" y="0"/>
              </a:moveTo>
              <a:lnTo>
                <a:pt x="3424233" y="370180"/>
              </a:lnTo>
              <a:lnTo>
                <a:pt x="0" y="370180"/>
              </a:lnTo>
              <a:lnTo>
                <a:pt x="0" y="543207"/>
              </a:lnTo>
            </a:path>
          </a:pathLst>
        </a:custGeom>
        <a:noFill/>
        <a:ln w="15875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991EE-3C95-433A-9FB5-BF1582C52170}">
      <dsp:nvSpPr>
        <dsp:cNvPr id="0" name=""/>
        <dsp:cNvSpPr/>
      </dsp:nvSpPr>
      <dsp:spPr>
        <a:xfrm>
          <a:off x="1674186" y="175117"/>
          <a:ext cx="5373089" cy="995885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264CA85-A230-4816-BE77-A85E8CA91020}">
      <dsp:nvSpPr>
        <dsp:cNvPr id="0" name=""/>
        <dsp:cNvSpPr/>
      </dsp:nvSpPr>
      <dsp:spPr>
        <a:xfrm>
          <a:off x="1881715" y="372269"/>
          <a:ext cx="5373089" cy="995885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27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 Antiqua" pitchFamily="18" charset="0"/>
            </a:rPr>
            <a:t>Источники финансирования дефицита бюджета района</a:t>
          </a:r>
          <a:endParaRPr lang="ru-RU" sz="2000" b="1" kern="1200" dirty="0">
            <a:latin typeface="Book Antiqua" pitchFamily="18" charset="0"/>
          </a:endParaRPr>
        </a:p>
      </dsp:txBody>
      <dsp:txXfrm>
        <a:off x="1910883" y="401437"/>
        <a:ext cx="5314753" cy="937549"/>
      </dsp:txXfrm>
    </dsp:sp>
    <dsp:sp modelId="{C2A688C8-81C0-45A8-8F64-EB168A993200}">
      <dsp:nvSpPr>
        <dsp:cNvPr id="0" name=""/>
        <dsp:cNvSpPr/>
      </dsp:nvSpPr>
      <dsp:spPr>
        <a:xfrm>
          <a:off x="2615" y="1714210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BC8DD1F-FC31-4F63-BA99-E1E3BAE1F1E6}">
      <dsp:nvSpPr>
        <dsp:cNvPr id="0" name=""/>
        <dsp:cNvSpPr/>
      </dsp:nvSpPr>
      <dsp:spPr>
        <a:xfrm>
          <a:off x="210145" y="1911363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Муниципальные займы путем выпуска ценных бумаг</a:t>
          </a:r>
          <a:endParaRPr lang="ru-RU" sz="1800" kern="1200" dirty="0">
            <a:latin typeface="Book Antiqua" pitchFamily="18" charset="0"/>
          </a:endParaRPr>
        </a:p>
      </dsp:txBody>
      <dsp:txXfrm>
        <a:off x="259175" y="1960393"/>
        <a:ext cx="1769703" cy="1575950"/>
      </dsp:txXfrm>
    </dsp:sp>
    <dsp:sp modelId="{F8F6B5AE-F04A-4EA3-9B05-E85FC9A1111E}">
      <dsp:nvSpPr>
        <dsp:cNvPr id="0" name=""/>
        <dsp:cNvSpPr/>
      </dsp:nvSpPr>
      <dsp:spPr>
        <a:xfrm>
          <a:off x="2285438" y="1714210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3E935A-3DC4-499E-A1DF-94F608605169}">
      <dsp:nvSpPr>
        <dsp:cNvPr id="0" name=""/>
        <dsp:cNvSpPr/>
      </dsp:nvSpPr>
      <dsp:spPr>
        <a:xfrm>
          <a:off x="2492967" y="1911363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Бюджетные кредиты от других бюджетов</a:t>
          </a:r>
          <a:endParaRPr lang="ru-RU" sz="1800" kern="1200" dirty="0">
            <a:latin typeface="Book Antiqua" pitchFamily="18" charset="0"/>
          </a:endParaRPr>
        </a:p>
      </dsp:txBody>
      <dsp:txXfrm>
        <a:off x="2541997" y="1960393"/>
        <a:ext cx="1769703" cy="1575950"/>
      </dsp:txXfrm>
    </dsp:sp>
    <dsp:sp modelId="{144DDBE8-4D64-4EF2-865E-68FB9145B966}">
      <dsp:nvSpPr>
        <dsp:cNvPr id="0" name=""/>
        <dsp:cNvSpPr/>
      </dsp:nvSpPr>
      <dsp:spPr>
        <a:xfrm>
          <a:off x="4568260" y="1714210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2BF4968-96BF-4E2E-88F3-5A823C0D2A3E}">
      <dsp:nvSpPr>
        <dsp:cNvPr id="0" name=""/>
        <dsp:cNvSpPr/>
      </dsp:nvSpPr>
      <dsp:spPr>
        <a:xfrm>
          <a:off x="4775789" y="1911363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Кредиты кредитных организаций</a:t>
          </a:r>
          <a:endParaRPr lang="ru-RU" sz="1800" kern="1200" dirty="0">
            <a:latin typeface="Book Antiqua" pitchFamily="18" charset="0"/>
          </a:endParaRPr>
        </a:p>
      </dsp:txBody>
      <dsp:txXfrm>
        <a:off x="4824819" y="1960393"/>
        <a:ext cx="1769703" cy="1575950"/>
      </dsp:txXfrm>
    </dsp:sp>
    <dsp:sp modelId="{05FAE529-C6EB-4300-8B1B-9FEB3432CC55}">
      <dsp:nvSpPr>
        <dsp:cNvPr id="0" name=""/>
        <dsp:cNvSpPr/>
      </dsp:nvSpPr>
      <dsp:spPr>
        <a:xfrm>
          <a:off x="6851083" y="1714210"/>
          <a:ext cx="1867763" cy="172994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C1F176-8B35-4D99-89AE-1B0A7C68BAA3}">
      <dsp:nvSpPr>
        <dsp:cNvPr id="0" name=""/>
        <dsp:cNvSpPr/>
      </dsp:nvSpPr>
      <dsp:spPr>
        <a:xfrm>
          <a:off x="7058612" y="1911363"/>
          <a:ext cx="1867763" cy="172994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Изменение остатков средств на счетах бюджета</a:t>
          </a:r>
          <a:endParaRPr lang="ru-RU" sz="1800" kern="1200" dirty="0">
            <a:latin typeface="Book Antiqua" pitchFamily="18" charset="0"/>
          </a:endParaRPr>
        </a:p>
      </dsp:txBody>
      <dsp:txXfrm>
        <a:off x="7109280" y="1962031"/>
        <a:ext cx="1766427" cy="1628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0.62439</cdr:x>
      <cdr:y>0.03976</cdr:y>
    </cdr:from>
    <cdr:to>
      <cdr:x>1</cdr:x>
      <cdr:y>0.11927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266928" y="216024"/>
          <a:ext cx="316835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b">
          <a:noAutofit/>
        </a:bodyPr>
        <a:lstStyle xmlns:a="http://schemas.openxmlformats.org/drawingml/2006/main">
          <a:lvl1pPr algn="ctr" defTabSz="914400" rtl="0" eaLnBrk="1" latinLnBrk="0" hangingPunct="1">
            <a:lnSpc>
              <a:spcPts val="5800"/>
            </a:lnSpc>
            <a:spcBef>
              <a:spcPct val="0"/>
            </a:spcBef>
            <a:buNone/>
            <a:defRPr sz="5400" kern="120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defRPr>
          </a:lvl1pPr>
        </a:lstStyle>
        <a:p xmlns:a="http://schemas.openxmlformats.org/drawingml/2006/main">
          <a:r>
            <a:rPr lang="ru-RU" sz="2000" b="1" dirty="0" err="1" smtClean="0"/>
            <a:t>млн.руб</a:t>
          </a:r>
          <a:r>
            <a:rPr lang="ru-RU" sz="2000" b="1" dirty="0" smtClean="0"/>
            <a:t>.</a:t>
          </a:r>
          <a:endParaRPr lang="ru-RU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0.28125</cdr:x>
      <cdr:y>0.14474</cdr:y>
    </cdr:from>
    <cdr:to>
      <cdr:x>0.39236</cdr:x>
      <cdr:y>0.31182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14600" y="792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0.28658</cdr:x>
      <cdr:y>0.13158</cdr:y>
    </cdr:from>
    <cdr:to>
      <cdr:x>0.37486</cdr:x>
      <cdr:y>0.18987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458615" y="748510"/>
          <a:ext cx="757419" cy="33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200" b="1" dirty="0">
            <a:solidFill>
              <a:schemeClr val="accent1">
                <a:lumMod val="50000"/>
              </a:schemeClr>
            </a:solidFill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0.64754</cdr:x>
      <cdr:y>0.29114</cdr:y>
    </cdr:from>
    <cdr:to>
      <cdr:x>0.71311</cdr:x>
      <cdr:y>0.32911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688632" y="1656184"/>
          <a:ext cx="576064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200" b="1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0.03252</cdr:x>
      <cdr:y>0</cdr:y>
    </cdr:from>
    <cdr:to>
      <cdr:x>0.95875</cdr:x>
      <cdr:y>0.12659</cdr:y>
    </cdr:to>
    <cdr:sp macro="" textlink="">
      <cdr:nvSpPr>
        <cdr:cNvPr id="9" name="Прямоугольник с двумя скругленными противолежащими углами 8"/>
        <cdr:cNvSpPr/>
      </cdr:nvSpPr>
      <cdr:spPr>
        <a:xfrm xmlns:a="http://schemas.openxmlformats.org/drawingml/2006/main">
          <a:off x="288032" y="-980728"/>
          <a:ext cx="8203604" cy="720124"/>
        </a:xfrm>
        <a:prstGeom xmlns:a="http://schemas.openxmlformats.org/drawingml/2006/main" prst="round2Diag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8100000" scaled="1"/>
          <a:tileRect/>
        </a:gradFill>
        <a:ln xmlns:a="http://schemas.openxmlformats.org/drawingml/2006/main" w="1270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/>
          <a:r>
            <a:rPr lang="ru-RU" sz="1600" b="1" baseline="0" dirty="0" smtClean="0">
              <a:solidFill>
                <a:schemeClr val="lt1"/>
              </a:solidFill>
              <a:latin typeface="Book Antiqua" pitchFamily="18" charset="0"/>
            </a:rPr>
            <a:t>Расходы бюджета - выплачиваемые из бюджета денежные средства, за исключением средств, являющихся источниками финансирования дефицита бюджета. </a:t>
          </a:r>
          <a:endParaRPr lang="ru-RU" sz="16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0.34584</cdr:x>
      <cdr:y>0.13296</cdr:y>
    </cdr:from>
    <cdr:to>
      <cdr:x>0.67918</cdr:x>
      <cdr:y>0.34815</cdr:y>
    </cdr:to>
    <cdr:sp macro="" textlink="">
      <cdr:nvSpPr>
        <cdr:cNvPr id="11" name="Блок-схема: несколько документов 10"/>
        <cdr:cNvSpPr/>
      </cdr:nvSpPr>
      <cdr:spPr>
        <a:xfrm xmlns:a="http://schemas.openxmlformats.org/drawingml/2006/main">
          <a:off x="3063111" y="756334"/>
          <a:ext cx="2952387" cy="1224136"/>
        </a:xfrm>
        <a:prstGeom xmlns:a="http://schemas.openxmlformats.org/drawingml/2006/main" prst="flowChartMultidocumen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8900000" scaled="1"/>
          <a:tileRect/>
        </a:gradFill>
        <a:ln xmlns:a="http://schemas.openxmlformats.org/drawingml/2006/main" w="1905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latin typeface="Book Antiqua" pitchFamily="18" charset="0"/>
            </a:rPr>
            <a:t>РАСХОДЫ делятся: </a:t>
          </a:r>
          <a:endParaRPr lang="ru-RU" sz="20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0.01121</cdr:x>
      <cdr:y>0.43485</cdr:y>
    </cdr:from>
    <cdr:to>
      <cdr:x>0.21613</cdr:x>
      <cdr:y>0.61207</cdr:y>
    </cdr:to>
    <cdr:sp macro="" textlink="">
      <cdr:nvSpPr>
        <cdr:cNvPr id="12" name="Прямоугольник с двумя вырезанными соседними углами 11"/>
        <cdr:cNvSpPr/>
      </cdr:nvSpPr>
      <cdr:spPr>
        <a:xfrm xmlns:a="http://schemas.openxmlformats.org/drawingml/2006/main">
          <a:off x="99302" y="2473717"/>
          <a:ext cx="1814973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типам расходных обязательств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0.27291</cdr:x>
      <cdr:y>0.51642</cdr:y>
    </cdr:from>
    <cdr:to>
      <cdr:x>0.47783</cdr:x>
      <cdr:y>0.69364</cdr:y>
    </cdr:to>
    <cdr:sp macro="" textlink="">
      <cdr:nvSpPr>
        <cdr:cNvPr id="14" name="Прямоугольник с двумя вырезанными соседними углами 13"/>
        <cdr:cNvSpPr/>
      </cdr:nvSpPr>
      <cdr:spPr>
        <a:xfrm xmlns:a="http://schemas.openxmlformats.org/drawingml/2006/main">
          <a:off x="2417183" y="2937741"/>
          <a:ext cx="1814973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муниципальным программам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0.52233</cdr:x>
      <cdr:y>0.50923</cdr:y>
    </cdr:from>
    <cdr:to>
      <cdr:x>0.73544</cdr:x>
      <cdr:y>0.68645</cdr:y>
    </cdr:to>
    <cdr:sp macro="" textlink="">
      <cdr:nvSpPr>
        <cdr:cNvPr id="15" name="Прямоугольник с двумя вырезанными соседними углами 14"/>
        <cdr:cNvSpPr/>
      </cdr:nvSpPr>
      <cdr:spPr>
        <a:xfrm xmlns:a="http://schemas.openxmlformats.org/drawingml/2006/main">
          <a:off x="4626260" y="2896798"/>
          <a:ext cx="1887512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функциям муниципального образования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0.77406</cdr:x>
      <cdr:y>0.43245</cdr:y>
    </cdr:from>
    <cdr:to>
      <cdr:x>0.96098</cdr:x>
      <cdr:y>0.60967</cdr:y>
    </cdr:to>
    <cdr:sp macro="" textlink="">
      <cdr:nvSpPr>
        <cdr:cNvPr id="16" name="Прямоугольник с двумя вырезанными соседними углами 15"/>
        <cdr:cNvSpPr/>
      </cdr:nvSpPr>
      <cdr:spPr>
        <a:xfrm xmlns:a="http://schemas.openxmlformats.org/drawingml/2006/main">
          <a:off x="6855854" y="2460070"/>
          <a:ext cx="1655548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endParaRPr lang="ru-RU" sz="1400" dirty="0" smtClean="0">
            <a:latin typeface="Book Antiqua" pitchFamily="18" charset="0"/>
          </a:endParaRPr>
        </a:p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ведомствам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0.26748</cdr:x>
      <cdr:y>0.29154</cdr:y>
    </cdr:from>
    <cdr:to>
      <cdr:x>0.30661</cdr:x>
      <cdr:y>0.4561</cdr:y>
    </cdr:to>
    <cdr:sp macro="" textlink="">
      <cdr:nvSpPr>
        <cdr:cNvPr id="17" name="Стрелка вниз 16"/>
        <cdr:cNvSpPr/>
      </cdr:nvSpPr>
      <cdr:spPr>
        <a:xfrm xmlns:a="http://schemas.openxmlformats.org/drawingml/2006/main" rot="2695267">
          <a:off x="2369096" y="1658439"/>
          <a:ext cx="346574" cy="936121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8900000" scaled="1"/>
          <a:tileRect/>
        </a:gradFill>
        <a:ln xmlns:a="http://schemas.openxmlformats.org/drawingml/2006/main" w="19050">
          <a:solidFill>
            <a:srgbClr val="F8F8F8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0.5994</cdr:x>
      <cdr:y>0.32002</cdr:y>
    </cdr:from>
    <cdr:to>
      <cdr:x>0.64818</cdr:x>
      <cdr:y>0.49201</cdr:y>
    </cdr:to>
    <cdr:sp macro="" textlink="">
      <cdr:nvSpPr>
        <cdr:cNvPr id="18" name="Стрелка вниз 17"/>
        <cdr:cNvSpPr/>
      </cdr:nvSpPr>
      <cdr:spPr>
        <a:xfrm xmlns:a="http://schemas.openxmlformats.org/drawingml/2006/main">
          <a:off x="5308869" y="1820476"/>
          <a:ext cx="432044" cy="978388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0.69022</cdr:x>
      <cdr:y>0.27282</cdr:y>
    </cdr:from>
    <cdr:to>
      <cdr:x>0.72913</cdr:x>
      <cdr:y>0.43737</cdr:y>
    </cdr:to>
    <cdr:sp macro="" textlink="">
      <cdr:nvSpPr>
        <cdr:cNvPr id="21" name="Стрелка вниз 20"/>
        <cdr:cNvSpPr/>
      </cdr:nvSpPr>
      <cdr:spPr>
        <a:xfrm xmlns:a="http://schemas.openxmlformats.org/drawingml/2006/main" rot="18906696">
          <a:off x="6113246" y="1551965"/>
          <a:ext cx="344625" cy="936065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35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0.35772</cdr:x>
      <cdr:y>0.34881</cdr:y>
    </cdr:from>
    <cdr:to>
      <cdr:x>0.40431</cdr:x>
      <cdr:y>0.5208</cdr:y>
    </cdr:to>
    <cdr:sp macro="" textlink="">
      <cdr:nvSpPr>
        <cdr:cNvPr id="22" name="Стрелка вниз 21"/>
        <cdr:cNvSpPr/>
      </cdr:nvSpPr>
      <cdr:spPr>
        <a:xfrm xmlns:a="http://schemas.openxmlformats.org/drawingml/2006/main">
          <a:off x="3168320" y="1984249"/>
          <a:ext cx="412647" cy="978388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0.6601</cdr:y>
    </cdr:from>
    <cdr:to>
      <cdr:x>1</cdr:x>
      <cdr:y>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3755046"/>
          <a:ext cx="8856984" cy="193358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5048" y="2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/>
          <a:lstStyle>
            <a:lvl1pPr algn="r">
              <a:defRPr sz="1200"/>
            </a:lvl1pPr>
          </a:lstStyle>
          <a:p>
            <a:fld id="{DA399525-4ADB-4DCF-A75B-8A68A1155B94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74" tIns="45438" rIns="90874" bIns="454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815" y="4710630"/>
            <a:ext cx="5430520" cy="4462701"/>
          </a:xfrm>
          <a:prstGeom prst="rect">
            <a:avLst/>
          </a:prstGeom>
        </p:spPr>
        <p:txBody>
          <a:bodyPr vert="horz" lIns="90874" tIns="45438" rIns="90874" bIns="4543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19538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5048" y="9419538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 anchor="b"/>
          <a:lstStyle>
            <a:lvl1pPr algn="r">
              <a:defRPr sz="1200"/>
            </a:lvl1pPr>
          </a:lstStyle>
          <a:p>
            <a:fld id="{193094A8-CF50-4DFC-8DE7-10B874721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15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B901-6E5E-4A93-850B-994ED604A13D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693F-A147-466F-916F-9DE85AD9CB92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693F-A147-466F-916F-9DE85AD9CB92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B901-6E5E-4A93-850B-994ED604A13D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0905CC4-53F7-4CD1-9E97-BB3442185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48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5EA48C5-BB76-4657-91A8-20D99FB12E20}" type="datetimeFigureOut">
              <a:rPr lang="ru-RU" smtClean="0"/>
              <a:t>28.12.2022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chart" Target="../charts/char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8.jpeg"/><Relationship Id="rId5" Type="http://schemas.openxmlformats.org/officeDocument/2006/relationships/image" Target="../media/image33.jpeg"/><Relationship Id="rId10" Type="http://schemas.openxmlformats.org/officeDocument/2006/relationships/image" Target="../media/image37.jpe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99517" y="986627"/>
            <a:ext cx="594959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1" algn="ctr"/>
            <a:r>
              <a:rPr lang="ru-RU" sz="5400" b="1" dirty="0">
                <a:solidFill>
                  <a:schemeClr val="accent5">
                    <a:lumMod val="75000"/>
                  </a:schemeClr>
                </a:solidFill>
              </a:rPr>
              <a:t>БЮДЖЕТ ДЛЯ ГРАЖДАН </a:t>
            </a:r>
            <a:endParaRPr lang="ru-RU" sz="5400" b="1" dirty="0">
              <a:ln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F: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176" y="4314826"/>
            <a:ext cx="8511990" cy="2120602"/>
          </a:xfrm>
          <a:prstGeom prst="rect">
            <a:avLst/>
          </a:prstGeom>
          <a:effectLst/>
        </p:spPr>
      </p:pic>
      <p:pic>
        <p:nvPicPr>
          <p:cNvPr id="1026" name="Picture 2" descr="C:\Users\Аддмин\Desktop\през\952959219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9" y="0"/>
            <a:ext cx="9060955" cy="120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391771" y="2740953"/>
            <a:ext cx="6400800" cy="1752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на основании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решения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Почепского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районного Совета народных депутатов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от 26.12.2022 года № 276 «О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БЮДЖЕТЕ ПОЧЕПСКОГО МУНИЦИПАЛЬНОГО</a:t>
            </a:r>
            <a:r>
              <a:rPr lang="ru-RU" b="1" dirty="0" smtClean="0">
                <a:solidFill>
                  <a:srgbClr val="63891F">
                    <a:lumMod val="75000"/>
                  </a:srgbClr>
                </a:solidFill>
              </a:rPr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РАЙОНА БРЯНСКОЙ ОБЛАСТИ НА 2023 ГОД И ПЛАНОВЫЙ ПЕРИОД 2024-2025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ГОДОВ»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47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3549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>
                  <a:reflection blurRad="6350" endPos="0" dir="5400000" sy="-100000" algn="bl" rotWithShape="0"/>
                </a:effectLst>
              </a:rPr>
              <a:t>Бюджетный процесс</a:t>
            </a:r>
            <a:endParaRPr lang="ru-RU" sz="36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71600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Составление проекта бюджета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364088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Рассмотрение и утверждение бюджета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675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Отчет об исполнении бюджета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19872" y="566124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Контроль за исполнением бюджета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8681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Исполнение бюджета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564904"/>
            <a:ext cx="31623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гнутая вправо стрелка 9"/>
          <p:cNvSpPr/>
          <p:nvPr/>
        </p:nvSpPr>
        <p:spPr>
          <a:xfrm rot="16200000">
            <a:off x="4265966" y="-321569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810039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10800000">
            <a:off x="17951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4252878">
            <a:off x="6629020" y="5123755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 rot="6630818">
            <a:off x="2362678" y="5188228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956686" y="307810"/>
            <a:ext cx="8246333" cy="824521"/>
            <a:chOff x="648429" y="104958"/>
            <a:chExt cx="8246333" cy="824521"/>
          </a:xfrm>
        </p:grpSpPr>
        <p:pic>
          <p:nvPicPr>
            <p:cNvPr id="1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945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/>
        </p:nvSpPr>
        <p:spPr>
          <a:xfrm>
            <a:off x="395536" y="2348880"/>
            <a:ext cx="8496944" cy="35283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94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>
                  <a:reflection blurRad="6350" endPos="0" dir="5400000" sy="-100000" algn="bl" rotWithShape="0"/>
                </a:effectLst>
              </a:rPr>
              <a:t>Основа формирования бюджета</a:t>
            </a:r>
            <a:endParaRPr lang="ru-RU" sz="36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860331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Бюджетного кодекса Российской Федерации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99992" y="880833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Прогноз социально -экономического развития </a:t>
            </a:r>
            <a:r>
              <a:rPr lang="ru-RU" dirty="0" err="1" smtClean="0"/>
              <a:t>Почепского</a:t>
            </a:r>
            <a:r>
              <a:rPr lang="ru-RU" dirty="0" smtClean="0"/>
              <a:t> района на 2023-2025 годы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32240" y="880833"/>
            <a:ext cx="1948288" cy="26028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направления бюджетной и налоговой политики на 2023-2025 годы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1676" y="3922007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Почепского</a:t>
            </a:r>
            <a:r>
              <a:rPr lang="ru-RU" dirty="0" smtClean="0"/>
              <a:t> </a:t>
            </a:r>
            <a:r>
              <a:rPr lang="ru-RU" dirty="0"/>
              <a:t>муниципального </a:t>
            </a:r>
            <a:r>
              <a:rPr lang="ru-RU" dirty="0" smtClean="0"/>
              <a:t>района Брянской области на 2023 год и плановый период 2024-2025 годов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65766" y="5373216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Обеспечение сбалансированности бюджета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9752" y="878556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Послание Президента РФ Федеральному Собранию РФ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13101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097872" y="3487148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258112" y="3501150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490360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1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906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0"/>
          <p:cNvSpPr/>
          <p:nvPr/>
        </p:nvSpPr>
        <p:spPr>
          <a:xfrm>
            <a:off x="0" y="0"/>
            <a:ext cx="8604448" cy="1083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ОСНОВНЫЕ  НАПРАВЛЕНИЯ  НАЛОГОВОЙ  И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БЮДЖЕТНОЙ  ПОЛИТИКИ ПОЧЕПСКОГО РАЙОНА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92696"/>
            <a:ext cx="9144000" cy="504056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Поддержка малого и среднего бизнеса, стимулирование инвестиционной деятельности</a:t>
            </a: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268760"/>
            <a:ext cx="9144000" cy="576064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Контроль за использованием муниципальной собственности, качественный учет  и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обеспечение сохранности имущества в составе казны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91683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Оптимизация ставок арендной платы  и проведение мероприятий по сокращению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задолженности по арендной плате за арендуемое имущество и земельные участки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63691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Проведение оценки эффективности налоговых расходов муниципальных образований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</a:t>
            </a:r>
            <a:r>
              <a:rPr lang="ru-RU" sz="1400" dirty="0" err="1" smtClean="0">
                <a:solidFill>
                  <a:schemeClr val="tx1"/>
                </a:solidFill>
                <a:latin typeface="Bookman Old Style" pitchFamily="18" charset="0"/>
              </a:rPr>
              <a:t>Почепского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района  Брянской  области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335699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Осуществление мероприятий по легализации «теневой» заработной платы и снижению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неформальной занятости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077072"/>
            <a:ext cx="9144000" cy="792088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Проведение работы с физическими лицами, имеющими задолженность  в бюджет по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имущественным налогам, информирование работодателей о сотрудниках, имеющих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задолженность по имущественным налогам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4941168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Дальнейшее проведение мероприятий муниципального земельного контроля и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государственного   надзора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733256"/>
            <a:ext cx="9144000" cy="720080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Оптимизация ставок и налоговых льгот, установленных решениями органов местного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самоуправления, оценка эффективности и востребованности предоставляемых </a:t>
            </a:r>
            <a:r>
              <a:rPr lang="ru-RU" sz="1400" dirty="0" smtClean="0">
                <a:solidFill>
                  <a:schemeClr val="bg1"/>
                </a:solidFill>
                <a:latin typeface="Bookman Old Style" pitchFamily="18" charset="0"/>
              </a:rPr>
              <a:t>налоговых </a:t>
            </a:r>
          </a:p>
          <a:p>
            <a:pPr algn="just"/>
            <a:r>
              <a:rPr lang="ru-RU" sz="1400" dirty="0" smtClean="0">
                <a:solidFill>
                  <a:schemeClr val="bg1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льгот и их экономического эффекта</a:t>
            </a:r>
          </a:p>
        </p:txBody>
      </p:sp>
      <p:sp>
        <p:nvSpPr>
          <p:cNvPr id="22" name="object 37"/>
          <p:cNvSpPr/>
          <p:nvPr/>
        </p:nvSpPr>
        <p:spPr>
          <a:xfrm>
            <a:off x="0" y="620688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7"/>
          <p:cNvSpPr/>
          <p:nvPr/>
        </p:nvSpPr>
        <p:spPr>
          <a:xfrm>
            <a:off x="0" y="1268760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7"/>
          <p:cNvSpPr/>
          <p:nvPr/>
        </p:nvSpPr>
        <p:spPr>
          <a:xfrm>
            <a:off x="0" y="191683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7"/>
          <p:cNvSpPr/>
          <p:nvPr/>
        </p:nvSpPr>
        <p:spPr>
          <a:xfrm>
            <a:off x="0" y="263691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7"/>
          <p:cNvSpPr/>
          <p:nvPr/>
        </p:nvSpPr>
        <p:spPr>
          <a:xfrm>
            <a:off x="0" y="335699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7"/>
          <p:cNvSpPr/>
          <p:nvPr/>
        </p:nvSpPr>
        <p:spPr>
          <a:xfrm>
            <a:off x="0" y="4149080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7"/>
          <p:cNvSpPr/>
          <p:nvPr/>
        </p:nvSpPr>
        <p:spPr>
          <a:xfrm>
            <a:off x="0" y="4941168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7"/>
          <p:cNvSpPr/>
          <p:nvPr/>
        </p:nvSpPr>
        <p:spPr>
          <a:xfrm>
            <a:off x="0" y="5805264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8"/>
          <p:cNvSpPr/>
          <p:nvPr/>
        </p:nvSpPr>
        <p:spPr>
          <a:xfrm>
            <a:off x="0" y="1988840"/>
            <a:ext cx="543420" cy="359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48"/>
          <p:cNvSpPr/>
          <p:nvPr/>
        </p:nvSpPr>
        <p:spPr>
          <a:xfrm>
            <a:off x="0" y="2708920"/>
            <a:ext cx="543420" cy="359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50"/>
          <p:cNvSpPr/>
          <p:nvPr/>
        </p:nvSpPr>
        <p:spPr>
          <a:xfrm>
            <a:off x="0" y="4365104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50"/>
          <p:cNvSpPr/>
          <p:nvPr/>
        </p:nvSpPr>
        <p:spPr>
          <a:xfrm>
            <a:off x="0" y="6021288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Рисунок 40" descr="публичност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429000"/>
            <a:ext cx="576064" cy="432048"/>
          </a:xfrm>
          <a:prstGeom prst="rect">
            <a:avLst/>
          </a:prstGeom>
        </p:spPr>
      </p:pic>
      <p:pic>
        <p:nvPicPr>
          <p:cNvPr id="43" name="Рисунок 42" descr="з кк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08520" y="4797152"/>
            <a:ext cx="703829" cy="526992"/>
          </a:xfrm>
          <a:prstGeom prst="rect">
            <a:avLst/>
          </a:prstGeom>
        </p:spPr>
      </p:pic>
      <p:sp>
        <p:nvSpPr>
          <p:cNvPr id="44" name="object 50"/>
          <p:cNvSpPr/>
          <p:nvPr/>
        </p:nvSpPr>
        <p:spPr>
          <a:xfrm>
            <a:off x="0" y="5157192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Рисунок 45" descr="дом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149080"/>
            <a:ext cx="323925" cy="293957"/>
          </a:xfrm>
          <a:prstGeom prst="rect">
            <a:avLst/>
          </a:prstGeom>
        </p:spPr>
      </p:pic>
      <p:sp>
        <p:nvSpPr>
          <p:cNvPr id="60418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" name="Рисунок 48" descr="дом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5733256"/>
            <a:ext cx="323925" cy="293957"/>
          </a:xfrm>
          <a:prstGeom prst="rect">
            <a:avLst/>
          </a:prstGeom>
        </p:spPr>
      </p:pic>
      <p:pic>
        <p:nvPicPr>
          <p:cNvPr id="38" name="Рисунок 37" descr="инвестиции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692696"/>
            <a:ext cx="562108" cy="505971"/>
          </a:xfrm>
          <a:prstGeom prst="rect">
            <a:avLst/>
          </a:prstGeom>
        </p:spPr>
      </p:pic>
      <p:pic>
        <p:nvPicPr>
          <p:cNvPr id="45" name="Рисунок 44" descr="учет 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1268760"/>
            <a:ext cx="660335" cy="648072"/>
          </a:xfrm>
          <a:prstGeom prst="rect">
            <a:avLst/>
          </a:prstGeom>
        </p:spPr>
      </p:pic>
      <p:sp>
        <p:nvSpPr>
          <p:cNvPr id="47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4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584" y="-5142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0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320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>Основные параметры проекта бюджета </a:t>
            </a:r>
            <a:r>
              <a:rPr lang="ru-RU" sz="2000" b="1" dirty="0" err="1" smtClean="0"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> района</a:t>
            </a:r>
            <a:endParaRPr lang="ru-RU" sz="20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05633129"/>
              </p:ext>
            </p:extLst>
          </p:nvPr>
        </p:nvGraphicFramePr>
        <p:xfrm>
          <a:off x="323528" y="692696"/>
          <a:ext cx="8435280" cy="543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74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Доходы бюджета</a:t>
            </a:r>
            <a:endParaRPr lang="ru-RU" sz="28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229600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Доходы бюджета – поступающие в бюджет денежные средства (исключение – средства от продажи акций и кредитные ресурсы)</a:t>
            </a:r>
            <a:endParaRPr lang="ru-RU" sz="1600" dirty="0"/>
          </a:p>
        </p:txBody>
      </p:sp>
      <p:sp>
        <p:nvSpPr>
          <p:cNvPr id="4" name="Лента лицом вверх 3"/>
          <p:cNvSpPr/>
          <p:nvPr/>
        </p:nvSpPr>
        <p:spPr>
          <a:xfrm>
            <a:off x="290247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 доходы</a:t>
            </a:r>
            <a:endParaRPr lang="ru-RU" sz="1400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3203848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Неналоговые доходы</a:t>
            </a:r>
            <a:endParaRPr lang="ru-RU" sz="1400" dirty="0"/>
          </a:p>
        </p:txBody>
      </p:sp>
      <p:sp>
        <p:nvSpPr>
          <p:cNvPr id="7" name="Лента лицом вверх 6"/>
          <p:cNvSpPr/>
          <p:nvPr/>
        </p:nvSpPr>
        <p:spPr>
          <a:xfrm>
            <a:off x="6263680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 поступления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504" y="2492896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федеральных, региональных и местных налогов и сборов, предусмотренных Российской Федерации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872" y="2500854"/>
            <a:ext cx="2448272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иных платежей и сборов, установленных </a:t>
            </a:r>
            <a:r>
              <a:rPr lang="ru-RU" sz="1600" dirty="0"/>
              <a:t>законодательством Российской Федерации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216" y="2204864"/>
            <a:ext cx="2448272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других бюджетов бюджетной системы Российской Федерации (межбюджетные трансферты в виде дотаций, субсидий и субвенций). Поступления от организаций и граждан (кроме налоговых и неналоговых доходов)</a:t>
            </a:r>
            <a:endParaRPr lang="ru-RU" sz="1600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1730407" y="1928831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3586" y="1886827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10" idx="0"/>
          </p:cNvCxnSpPr>
          <p:nvPr/>
        </p:nvCxnSpPr>
        <p:spPr>
          <a:xfrm>
            <a:off x="7740352" y="1892777"/>
            <a:ext cx="0" cy="312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956686" y="90090"/>
            <a:ext cx="8246333" cy="824521"/>
            <a:chOff x="648429" y="104958"/>
            <a:chExt cx="8246333" cy="824521"/>
          </a:xfrm>
        </p:grpSpPr>
        <p:pic>
          <p:nvPicPr>
            <p:cNvPr id="1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833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064" y="139433"/>
            <a:ext cx="8173888" cy="28803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Виды доходов бюджета </a:t>
            </a:r>
            <a:r>
              <a:rPr lang="ru-RU" sz="2000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муниципального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района Брянской области</a:t>
            </a: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</a:br>
            <a:endParaRPr lang="ru-RU" sz="20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90247" y="1045449"/>
            <a:ext cx="8853753" cy="5487181"/>
            <a:chOff x="290247" y="548680"/>
            <a:chExt cx="8853753" cy="5487181"/>
          </a:xfrm>
        </p:grpSpPr>
        <p:sp>
          <p:nvSpPr>
            <p:cNvPr id="4" name="Лента лицом вверх 3"/>
            <p:cNvSpPr/>
            <p:nvPr/>
          </p:nvSpPr>
          <p:spPr>
            <a:xfrm>
              <a:off x="290247" y="548680"/>
              <a:ext cx="2880320" cy="792088"/>
            </a:xfrm>
            <a:prstGeom prst="ribbon2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Налоговые доходы</a:t>
              </a:r>
              <a:endParaRPr lang="ru-RU" sz="1400" dirty="0"/>
            </a:p>
          </p:txBody>
        </p:sp>
        <p:sp>
          <p:nvSpPr>
            <p:cNvPr id="6" name="Лента лицом вверх 5"/>
            <p:cNvSpPr/>
            <p:nvPr/>
          </p:nvSpPr>
          <p:spPr>
            <a:xfrm>
              <a:off x="3203848" y="548680"/>
              <a:ext cx="2880320" cy="792088"/>
            </a:xfrm>
            <a:prstGeom prst="ribbon2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Неналоговые доходы</a:t>
              </a:r>
              <a:endParaRPr lang="ru-RU" sz="1400" dirty="0"/>
            </a:p>
          </p:txBody>
        </p:sp>
        <p:sp>
          <p:nvSpPr>
            <p:cNvPr id="7" name="Лента лицом вверх 6"/>
            <p:cNvSpPr/>
            <p:nvPr/>
          </p:nvSpPr>
          <p:spPr>
            <a:xfrm>
              <a:off x="6263680" y="548680"/>
              <a:ext cx="2880320" cy="792088"/>
            </a:xfrm>
            <a:prstGeom prst="ribbon2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Безвозмездные поступления</a:t>
              </a:r>
              <a:endParaRPr lang="ru-RU" sz="1400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899593" y="1484784"/>
              <a:ext cx="2016224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 </a:t>
              </a:r>
              <a:r>
                <a:rPr lang="ru-RU" sz="1200" b="1" dirty="0"/>
                <a:t>на доходы физических лиц </a:t>
              </a:r>
              <a:endParaRPr lang="ru-RU" sz="1200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872953" y="1991544"/>
              <a:ext cx="2016224" cy="42934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Акцизы </a:t>
              </a:r>
              <a:r>
                <a:rPr lang="ru-RU" sz="1200" b="1" dirty="0"/>
                <a:t>на нефтепродукты </a:t>
              </a:r>
              <a:endParaRPr lang="ru-RU" sz="1200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872140" y="3140968"/>
              <a:ext cx="201703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сельскохозяйственный налог </a:t>
              </a:r>
              <a:endParaRPr lang="ru-RU" sz="1200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72139" y="2479576"/>
              <a:ext cx="201245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налог на вменный доход </a:t>
              </a:r>
              <a:endParaRPr lang="ru-RU" sz="1200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863793" y="3789040"/>
              <a:ext cx="2016224" cy="79208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</a:t>
              </a:r>
              <a:r>
                <a:rPr lang="ru-RU" sz="1200" b="1" dirty="0"/>
                <a:t>, взимаемый в связи с применением патентной системы налогообложения </a:t>
              </a:r>
              <a:endParaRPr lang="ru-RU" sz="1200" dirty="0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3707904" y="1484784"/>
              <a:ext cx="1872208" cy="115212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использования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895774" y="5151251"/>
              <a:ext cx="2012458" cy="459432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налоговые доходы </a:t>
              </a:r>
              <a:endParaRPr lang="ru-RU" sz="1200" dirty="0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707904" y="4581128"/>
              <a:ext cx="1872208" cy="417997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оказания платных услуг </a:t>
              </a:r>
              <a:endParaRPr lang="ru-RU" sz="1200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894010" y="4658839"/>
              <a:ext cx="2003298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Государственная </a:t>
              </a:r>
              <a:r>
                <a:rPr lang="ru-RU" sz="1200" b="1" dirty="0"/>
                <a:t>пошлина </a:t>
              </a:r>
              <a:endParaRPr lang="ru-RU" sz="1200" dirty="0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707904" y="2708920"/>
              <a:ext cx="1872208" cy="929673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продажи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3707904" y="3717032"/>
              <a:ext cx="1872208" cy="80089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Платежи </a:t>
              </a:r>
              <a:r>
                <a:rPr lang="ru-RU" sz="1200" b="1" dirty="0"/>
                <a:t>за пользование природными ресурсами </a:t>
              </a:r>
              <a:endParaRPr lang="ru-RU" sz="1200" dirty="0"/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3707904" y="5085184"/>
              <a:ext cx="1872208" cy="42517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Штрафы, санкции, возмещение ущерба </a:t>
              </a:r>
              <a:endParaRPr lang="ru-RU" sz="1200" dirty="0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707904" y="5610683"/>
              <a:ext cx="1872208" cy="425178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неналоговые доходы </a:t>
              </a:r>
              <a:endParaRPr lang="ru-RU" sz="1200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732240" y="2101803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Субсидии </a:t>
              </a:r>
              <a:endParaRPr lang="ru-RU" sz="1200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6713647" y="2846641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Субвенции </a:t>
              </a:r>
              <a:endParaRPr lang="ru-RU" sz="1200" dirty="0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6713647" y="3717032"/>
              <a:ext cx="1872208" cy="737502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Иные </a:t>
              </a:r>
              <a:r>
                <a:rPr lang="ru-RU" sz="1200" b="1" dirty="0"/>
                <a:t>межбюджетные трансферты </a:t>
              </a:r>
              <a:endParaRPr lang="ru-RU" sz="1200" dirty="0"/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39552" y="1340768"/>
              <a:ext cx="0" cy="40401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>
              <a:endCxn id="12" idx="1"/>
            </p:cNvCxnSpPr>
            <p:nvPr/>
          </p:nvCxnSpPr>
          <p:spPr>
            <a:xfrm>
              <a:off x="539552" y="17008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539552" y="220621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>
              <a:off x="512912" y="27676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539551" y="3429000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539551" y="4185084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>
              <a:off x="539552" y="487486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>
              <a:off x="539551" y="5377397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347864" y="1333922"/>
              <a:ext cx="0" cy="448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>
              <a:off x="3347864" y="2068809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>
              <a:off x="3347864" y="317375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3347863" y="41127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3347864" y="47901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3333692" y="529777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3347864" y="582327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6372199" y="1333922"/>
              <a:ext cx="1" cy="27518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6372199" y="170783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>
              <a:off x="6372200" y="231080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6372199" y="3055639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Скругленный прямоугольник 51"/>
            <p:cNvSpPr/>
            <p:nvPr/>
          </p:nvSpPr>
          <p:spPr>
            <a:xfrm>
              <a:off x="6754079" y="1491809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Дотации </a:t>
              </a:r>
              <a:endParaRPr lang="ru-RU" sz="1200" dirty="0"/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6372200" y="4085782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5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8" name="Прямая соединительная линия 5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072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30301"/>
            <a:ext cx="8712968" cy="1296143"/>
          </a:xfrm>
        </p:spPr>
        <p:txBody>
          <a:bodyPr/>
          <a:lstStyle/>
          <a:p>
            <a:pPr marL="182880" indent="0">
              <a:buNone/>
            </a:pPr>
            <a:r>
              <a:rPr lang="ru-RU" sz="16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Налог </a:t>
            </a: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- обязательный, индивидуально безвозмездный платеж, взимаемый с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организаций и физических лиц в форме отчуждения принадлежащих им на праве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собственности, хозяйственного ведения или оперативного управления денежных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средств в целях финансового обеспечения деятельности государства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и (или) муниципальных образований </a:t>
            </a:r>
            <a:endParaRPr lang="ru-RU" sz="1600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966932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ФЕДЕРАЛЬНЫЕ 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1985540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РЕГИОНАЛЬНЫЕ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1996426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МЕСТНЫЕ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6310" y="2821172"/>
            <a:ext cx="6958058" cy="432048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Установлены Налоговым кодексом  РФ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8857" y="3347000"/>
            <a:ext cx="2662943" cy="273630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всей территории РФ,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физических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прибыль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организаций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государственная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пошлина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акцизы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водный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3043814" y="3368772"/>
            <a:ext cx="2620888" cy="327636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законами субъектов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и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территориях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субъектов РФ,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организаций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транспортный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патенты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0"/>
          <p:cNvSpPr txBox="1">
            <a:spLocks/>
          </p:cNvSpPr>
          <p:nvPr/>
        </p:nvSpPr>
        <p:spPr>
          <a:xfrm>
            <a:off x="5823857" y="3368772"/>
            <a:ext cx="3135086" cy="2977615"/>
          </a:xfrm>
          <a:prstGeom prst="roundRect">
            <a:avLst/>
          </a:prstGeom>
          <a:solidFill>
            <a:srgbClr val="92D050"/>
          </a:solidFill>
          <a:ln w="15875" cap="flat" cmpd="sng" algn="ctr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нормативными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правовыми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актами представительных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 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 к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уплате на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территориях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образований,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налог;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налог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имущество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физических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475656" y="248959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355976" y="249731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296" y="25197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956686" y="24774"/>
            <a:ext cx="8246333" cy="824521"/>
            <a:chOff x="648429" y="104958"/>
            <a:chExt cx="8246333" cy="824521"/>
          </a:xfrm>
        </p:grpSpPr>
        <p:pic>
          <p:nvPicPr>
            <p:cNvPr id="1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499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342" y="134210"/>
            <a:ext cx="8229600" cy="36004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Налоги, уплачиваемые гражданином в бюджеты всех уровней</a:t>
            </a:r>
            <a:endParaRPr lang="ru-RU" sz="20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48680"/>
            <a:ext cx="4104456" cy="432048"/>
          </a:xfrm>
          <a:prstGeom prst="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доходы физических лиц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2392" y="548680"/>
            <a:ext cx="4104456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имущество физических лиц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895" y="4077072"/>
            <a:ext cx="4104456" cy="432048"/>
          </a:xfrm>
          <a:prstGeom prst="rect">
            <a:avLst/>
          </a:prstGeom>
          <a:solidFill>
            <a:srgbClr val="73D0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Земельный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4579" y="4077072"/>
            <a:ext cx="41044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Транспортный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970748"/>
            <a:ext cx="3096344" cy="2808312"/>
          </a:xfrm>
          <a:prstGeom prst="round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400" b="1" dirty="0">
                <a:solidFill>
                  <a:schemeClr val="tx1"/>
                </a:solidFill>
              </a:rPr>
              <a:t>Ставка налога (от вида дохода):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13% </a:t>
            </a:r>
            <a:r>
              <a:rPr lang="ru-RU" sz="1000" b="1" dirty="0" smtClean="0">
                <a:solidFill>
                  <a:schemeClr val="tx1"/>
                </a:solidFill>
              </a:rPr>
              <a:t> с </a:t>
            </a:r>
            <a:r>
              <a:rPr lang="ru-RU" sz="1000" b="1" dirty="0">
                <a:solidFill>
                  <a:schemeClr val="tx1"/>
                </a:solidFill>
              </a:rPr>
              <a:t>дохода каждого работающего гражданина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9%, 30%, 35% </a:t>
            </a:r>
            <a:r>
              <a:rPr lang="ru-RU" sz="1000" b="1" dirty="0" smtClean="0">
                <a:solidFill>
                  <a:schemeClr val="tx1"/>
                </a:solidFill>
              </a:rPr>
              <a:t>в </a:t>
            </a:r>
            <a:r>
              <a:rPr lang="ru-RU" sz="1000" b="1" dirty="0">
                <a:solidFill>
                  <a:schemeClr val="tx1"/>
                </a:solidFill>
              </a:rPr>
              <a:t>отдельных случаях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Налоговым кодексом РФ предусмотрены 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налоговые вычеты: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стандартные </a:t>
            </a:r>
            <a:r>
              <a:rPr lang="ru-RU" sz="1200" b="1" dirty="0">
                <a:solidFill>
                  <a:schemeClr val="tx1"/>
                </a:solidFill>
              </a:rPr>
              <a:t>(ст. 218 </a:t>
            </a:r>
            <a:r>
              <a:rPr lang="ru-RU" sz="12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социальные </a:t>
            </a:r>
            <a:r>
              <a:rPr lang="ru-RU" sz="1200" b="1" dirty="0">
                <a:solidFill>
                  <a:schemeClr val="tx1"/>
                </a:solidFill>
              </a:rPr>
              <a:t>(ст. 219 ) имущественные (ст. 220 ) профессиональные (ст. 221 )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прочие </a:t>
            </a:r>
            <a:r>
              <a:rPr lang="ru-RU" sz="1200" b="1" dirty="0">
                <a:solidFill>
                  <a:schemeClr val="tx1"/>
                </a:solidFill>
              </a:rPr>
              <a:t>(ст. 220.1)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4581128"/>
            <a:ext cx="4104456" cy="20162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зависимости от вида участка): </a:t>
            </a:r>
            <a:endPara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0,3%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жилищным фондом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личного подсобного и дачного хозяйства, садоводства и огородничества сельскохозяйственного назначения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обороны, безопасности таможенных нужд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1,5 %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земельные участки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земельного налога физическими лицами - не позднее 1 декабря, следующего за истекшим налоговым периодом</a:t>
            </a:r>
            <a:r>
              <a:rPr lang="ru-RU" sz="1200" b="1" dirty="0"/>
              <a:t>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2392" y="1219595"/>
            <a:ext cx="3096344" cy="25594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Ставка налога (в зависимости от кадастровой стоимости объекта налогообложения):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0,1 % до </a:t>
            </a:r>
            <a:r>
              <a:rPr lang="ru-RU" sz="1200" dirty="0">
                <a:solidFill>
                  <a:schemeClr val="tx1"/>
                </a:solidFill>
              </a:rPr>
              <a:t>2 </a:t>
            </a:r>
            <a:r>
              <a:rPr lang="ru-RU" sz="1200" dirty="0" smtClean="0">
                <a:solidFill>
                  <a:schemeClr val="tx1"/>
                </a:solidFill>
              </a:rPr>
              <a:t>500 </a:t>
            </a:r>
            <a:r>
              <a:rPr lang="ru-RU" sz="1200" dirty="0" err="1">
                <a:solidFill>
                  <a:schemeClr val="tx1"/>
                </a:solidFill>
              </a:rPr>
              <a:t>тыс.руб</a:t>
            </a:r>
            <a:r>
              <a:rPr lang="ru-RU" sz="1200" dirty="0">
                <a:solidFill>
                  <a:schemeClr val="tx1"/>
                </a:solidFill>
              </a:rPr>
              <a:t>. </a:t>
            </a:r>
            <a:endParaRPr lang="ru-RU" sz="1200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0,2 % свыше 2,5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 до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0,3 % свыше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2 % свыше 300млн.руб. от кадастровой                    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       стоимости объекта            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налога - не позднее 1 декабря, следующего за истекшим налоговым периодом.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52392" y="4581128"/>
            <a:ext cx="4104456" cy="20162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(</a:t>
            </a:r>
            <a:r>
              <a:rPr lang="ru-RU" sz="1000" b="1" dirty="0">
                <a:solidFill>
                  <a:schemeClr val="tx1"/>
                </a:solidFill>
              </a:rPr>
              <a:t>за каждую лошадиную силу, руб.):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от 7 руб. до 100 руб. легковые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 мотоциклы </a:t>
            </a:r>
            <a:r>
              <a:rPr lang="ru-RU" sz="1000" b="1" dirty="0">
                <a:solidFill>
                  <a:schemeClr val="tx1"/>
                </a:solidFill>
              </a:rPr>
              <a:t>и </a:t>
            </a:r>
            <a:r>
              <a:rPr lang="ru-RU" sz="1000" b="1" dirty="0" smtClean="0">
                <a:solidFill>
                  <a:schemeClr val="tx1"/>
                </a:solidFill>
              </a:rPr>
              <a:t>мотороллеры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60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автобусы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15 </a:t>
            </a:r>
            <a:r>
              <a:rPr lang="ru-RU" sz="1000" b="1" dirty="0">
                <a:solidFill>
                  <a:schemeClr val="tx1"/>
                </a:solidFill>
              </a:rPr>
              <a:t>руб. до 60 руб</a:t>
            </a:r>
            <a:r>
              <a:rPr lang="ru-RU" sz="1000" b="1" dirty="0" smtClean="0">
                <a:solidFill>
                  <a:schemeClr val="tx1"/>
                </a:solidFill>
              </a:rPr>
              <a:t>. грузовые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20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500 руб. прочие </a:t>
            </a:r>
            <a:r>
              <a:rPr lang="ru-RU" sz="1000" b="1" dirty="0">
                <a:solidFill>
                  <a:schemeClr val="tx1"/>
                </a:solidFill>
              </a:rPr>
              <a:t>транспортные </a:t>
            </a:r>
            <a:r>
              <a:rPr lang="ru-RU" sz="1000" b="1" dirty="0" smtClean="0">
                <a:solidFill>
                  <a:schemeClr val="tx1"/>
                </a:solidFill>
              </a:rPr>
              <a:t>средства</a:t>
            </a:r>
          </a:p>
          <a:p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Важно</a:t>
            </a:r>
            <a:r>
              <a:rPr lang="ru-RU" sz="1000" b="1" dirty="0">
                <a:solidFill>
                  <a:schemeClr val="tx1"/>
                </a:solidFill>
              </a:rPr>
              <a:t>! Срок уплаты транспортного налога физическими лицами - не позднее 1 декабря, следующего за истекшим налоговым периодом.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endParaRPr lang="ru-RU" sz="1000" dirty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956686" y="100976"/>
            <a:ext cx="8246333" cy="824521"/>
            <a:chOff x="648429" y="104958"/>
            <a:chExt cx="8246333" cy="824521"/>
          </a:xfrm>
        </p:grpSpPr>
        <p:pic>
          <p:nvPicPr>
            <p:cNvPr id="14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51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7815"/>
            <a:ext cx="8686799" cy="6600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249362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dirty="0" smtClean="0">
                <a:effectLst>
                  <a:reflection blurRad="6350" endPos="0" dir="5400000" sy="-100000" algn="bl" rotWithShape="0"/>
                </a:effectLst>
              </a:rPr>
              <a:t>Доходы районного бюджета</a:t>
            </a:r>
          </a:p>
        </p:txBody>
      </p:sp>
      <p:graphicFrame>
        <p:nvGraphicFramePr>
          <p:cNvPr id="2" name="Объект 2"/>
          <p:cNvGraphicFramePr>
            <a:graphicFrameLocks noGrp="1" noChangeAspect="1"/>
          </p:cNvGraphicFramePr>
          <p:nvPr>
            <p:ph sz="quarter" idx="14"/>
            <p:extLst/>
          </p:nvPr>
        </p:nvGraphicFramePr>
        <p:xfrm>
          <a:off x="533400" y="1541585"/>
          <a:ext cx="8153400" cy="4792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629" name="Прямоугольник 1"/>
          <p:cNvSpPr>
            <a:spLocks noChangeArrowheads="1"/>
          </p:cNvSpPr>
          <p:nvPr/>
        </p:nvSpPr>
        <p:spPr bwMode="auto">
          <a:xfrm>
            <a:off x="7391400" y="1130666"/>
            <a:ext cx="190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/>
              <a:t>(в </a:t>
            </a:r>
            <a:r>
              <a:rPr lang="ru-RU" sz="1400" dirty="0" err="1" smtClean="0"/>
              <a:t>тыс.рублей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6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290346819"/>
              </p:ext>
            </p:extLst>
          </p:nvPr>
        </p:nvGraphicFramePr>
        <p:xfrm>
          <a:off x="956686" y="794864"/>
          <a:ext cx="7391401" cy="5824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956686" y="-29656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41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350"/>
            <a:ext cx="8229600" cy="4766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Структура доходов районного бюджета,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тыс.руб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48691551"/>
              </p:ext>
            </p:extLst>
          </p:nvPr>
        </p:nvGraphicFramePr>
        <p:xfrm>
          <a:off x="251520" y="548680"/>
          <a:ext cx="8496941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329"/>
                <a:gridCol w="990756"/>
                <a:gridCol w="977031"/>
                <a:gridCol w="751428"/>
                <a:gridCol w="936104"/>
                <a:gridCol w="864096"/>
                <a:gridCol w="936104"/>
                <a:gridCol w="864093"/>
              </a:tblGrid>
              <a:tr h="55925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Наименование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Оценка 2022г.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2023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2024</a:t>
                      </a:r>
                    </a:p>
                    <a:p>
                      <a:pPr algn="ctr"/>
                      <a:r>
                        <a:rPr lang="ru-RU" sz="1300" dirty="0" smtClean="0"/>
                        <a:t>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2025год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доходы, (всего)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180 425,8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210</a:t>
                      </a:r>
                      <a:r>
                        <a:rPr lang="ru-RU" sz="1400" baseline="0" dirty="0" smtClean="0"/>
                        <a:t> 349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271</a:t>
                      </a:r>
                      <a:r>
                        <a:rPr lang="ru-RU" sz="1400" baseline="0" dirty="0" smtClean="0"/>
                        <a:t> 601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33,2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291</a:t>
                      </a:r>
                      <a:r>
                        <a:rPr lang="ru-RU" sz="1400" baseline="0" dirty="0" smtClean="0"/>
                        <a:t> 192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35,5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4305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доходы (НДФЛ)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145 611,6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175 824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17,1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235 643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253 433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30,5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2841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Акцизы на нефтепродукты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14 838,8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</a:t>
                      </a:r>
                      <a:r>
                        <a:rPr lang="ru-RU" sz="1400" baseline="0" dirty="0" smtClean="0"/>
                        <a:t> 795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</a:t>
                      </a:r>
                      <a:r>
                        <a:rPr lang="ru-RU" sz="1400" baseline="0" dirty="0" smtClean="0"/>
                        <a:t> 104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</a:t>
                      </a:r>
                      <a:r>
                        <a:rPr lang="ru-RU" sz="1400" baseline="0" dirty="0" smtClean="0"/>
                        <a:t> 709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совокупный доход (ЕНВД, с/х, патенты)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17 187,5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18 844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19 864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20 952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20184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налоги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2 787,9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2 886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2 990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3 098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36384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Неналоговые доходы, (всего)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33 675,5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14 963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12 004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11 854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8821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от использования имущества,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находящегося в муниципальной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10 418,6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8 566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8 409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8 257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r>
                        <a:rPr lang="ru-RU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неналоговые доходы (доходы от оказания платных услуг,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штраф.санкции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плата за негативное воздействие на окружающую среду)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50 300,6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6 397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0,6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3 595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r>
                        <a:rPr lang="ru-RU" sz="1400" dirty="0" smtClean="0"/>
                        <a:t>3 597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787 178,2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846</a:t>
                      </a:r>
                      <a:r>
                        <a:rPr lang="ru-RU" sz="1200" baseline="0" dirty="0" smtClean="0"/>
                        <a:t> 002,9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77,7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693</a:t>
                      </a:r>
                      <a:r>
                        <a:rPr lang="ru-RU" sz="1200" baseline="0" dirty="0" smtClean="0"/>
                        <a:t> 087,8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65,4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526</a:t>
                      </a:r>
                      <a:r>
                        <a:rPr lang="ru-RU" sz="1200" baseline="0" dirty="0" smtClean="0"/>
                        <a:t> 781,9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63,1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 ДОХОДОВ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1 028 323,2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1 </a:t>
                      </a:r>
                      <a:r>
                        <a:rPr lang="ru-RU" sz="1200" dirty="0" smtClean="0"/>
                        <a:t>071</a:t>
                      </a:r>
                      <a:r>
                        <a:rPr lang="ru-RU" sz="1200" baseline="0" dirty="0" smtClean="0"/>
                        <a:t> 314,9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100,0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976</a:t>
                      </a:r>
                      <a:r>
                        <a:rPr lang="ru-RU" sz="1200" baseline="0" dirty="0" smtClean="0"/>
                        <a:t> 692,8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829</a:t>
                      </a:r>
                      <a:r>
                        <a:rPr lang="ru-RU" sz="1200" baseline="0" dirty="0" smtClean="0"/>
                        <a:t> 827,9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Palatino Linotype" pitchFamily="18" charset="0"/>
                        </a:rPr>
                        <a:t>100,0</a:t>
                      </a:r>
                      <a:endParaRPr lang="ru-RU" sz="1200" dirty="0">
                        <a:latin typeface="Palatino Linotyp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46546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53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ÐÐÐ Ð¢Ð - Ð¡Ð¥ÐÐÐ ÐÐÐ§ÐÐÐ¡ÐÐÐÐ Ð ÐÐÐÐÐ"/>
          <p:cNvPicPr/>
          <p:nvPr/>
        </p:nvPicPr>
        <p:blipFill rotWithShape="1">
          <a:blip r:embed="rId2" cstate="print"/>
          <a:srcRect t="5123"/>
          <a:stretch/>
        </p:blipFill>
        <p:spPr bwMode="auto">
          <a:xfrm>
            <a:off x="375614" y="1026458"/>
            <a:ext cx="2834312" cy="35193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33724" y="824903"/>
            <a:ext cx="4635657" cy="58785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района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smtClean="0">
                <a:ln/>
                <a:latin typeface="Arial" pitchFamily="34" charset="0"/>
                <a:cs typeface="Arial" pitchFamily="34" charset="0"/>
              </a:rPr>
              <a:t>1887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 кв. км - </a:t>
            </a:r>
          </a:p>
          <a:p>
            <a:pPr algn="ctr"/>
            <a:r>
              <a:rPr lang="ru-RU" sz="2000" i="1" dirty="0" smtClean="0">
                <a:ln/>
                <a:latin typeface="Arial" pitchFamily="34" charset="0"/>
                <a:cs typeface="Arial" pitchFamily="34" charset="0"/>
              </a:rPr>
              <a:t>2 место из районов по площади </a:t>
            </a:r>
            <a:endParaRPr lang="ru-RU" sz="2400" i="1" dirty="0" smtClean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n/>
                <a:latin typeface="Arial" pitchFamily="34" charset="0"/>
                <a:cs typeface="Arial" pitchFamily="34" charset="0"/>
              </a:rPr>
              <a:t>243</a:t>
            </a:r>
            <a:r>
              <a:rPr lang="ru-RU" sz="2800" b="1" dirty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населенных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пункта -               </a:t>
            </a:r>
            <a:r>
              <a:rPr lang="ru-RU" sz="2000" i="1" dirty="0" smtClean="0">
                <a:ln/>
                <a:latin typeface="Arial" pitchFamily="34" charset="0"/>
                <a:cs typeface="Arial" pitchFamily="34" charset="0"/>
              </a:rPr>
              <a:t>1 место  из районов                                по количеству населенных пунктов</a:t>
            </a:r>
          </a:p>
          <a:p>
            <a:pPr algn="ctr"/>
            <a:endParaRPr lang="ru-RU" sz="2400" b="1" dirty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Население района </a:t>
            </a:r>
          </a:p>
          <a:p>
            <a:pPr marL="342900" indent="-342900" algn="ctr">
              <a:buFontTx/>
              <a:buChar char="-"/>
            </a:pPr>
            <a:r>
              <a:rPr lang="ru-RU" sz="3600" b="1" dirty="0" smtClean="0">
                <a:ln/>
                <a:latin typeface="Arial" pitchFamily="34" charset="0"/>
                <a:cs typeface="Arial" pitchFamily="34" charset="0"/>
              </a:rPr>
              <a:t>36 267</a:t>
            </a:r>
            <a:r>
              <a:rPr lang="ru-RU" sz="2800" b="1" dirty="0" smtClean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человек: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Городское -16 327 человек</a:t>
            </a:r>
          </a:p>
          <a:p>
            <a:pPr algn="ctr"/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Сельское – 19 940 человек</a:t>
            </a:r>
          </a:p>
          <a:p>
            <a:pPr marL="342900" indent="-342900" algn="ctr">
              <a:buFontTx/>
              <a:buChar char="-"/>
            </a:pPr>
            <a:endParaRPr lang="ru-RU" sz="2400" b="1" dirty="0" smtClean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Состав района –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2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городских и 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14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сельских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поселений</a:t>
            </a:r>
            <a:endParaRPr lang="ru-RU" sz="2400" b="1" dirty="0">
              <a:ln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67419" y="187325"/>
            <a:ext cx="8627344" cy="1243024"/>
            <a:chOff x="267419" y="187325"/>
            <a:chExt cx="8627344" cy="1243024"/>
          </a:xfrm>
        </p:grpSpPr>
        <p:pic>
          <p:nvPicPr>
            <p:cNvPr id="11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6675" y="187325"/>
              <a:ext cx="1208088" cy="1243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267419" y="822027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642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53846629"/>
              </p:ext>
            </p:extLst>
          </p:nvPr>
        </p:nvGraphicFramePr>
        <p:xfrm>
          <a:off x="107504" y="836712"/>
          <a:ext cx="903649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956686" y="209836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ffectLst>
              <a:reflection stA="40000" endPos="65000" dist="508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spc="1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Структура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налоговых доходов районного бюджета на 2023 год,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065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56686" y="19895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bject 10"/>
          <p:cNvSpPr/>
          <p:nvPr/>
        </p:nvSpPr>
        <p:spPr>
          <a:xfrm>
            <a:off x="683568" y="0"/>
            <a:ext cx="6840760" cy="10527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МЕЖБЮДЖЕТНЫЕ   ОТНОШЕНИЯ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48880"/>
            <a:ext cx="2483768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Выноска-облако 13"/>
          <p:cNvSpPr/>
          <p:nvPr/>
        </p:nvSpPr>
        <p:spPr>
          <a:xfrm>
            <a:off x="899592" y="980728"/>
            <a:ext cx="1512168" cy="1080120"/>
          </a:xfrm>
          <a:prstGeom prst="cloudCallout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solidFill>
              <a:srgbClr val="33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115616" y="119675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99"/>
                </a:solidFill>
                <a:latin typeface="Book Antiqua" pitchFamily="18" charset="0"/>
              </a:rPr>
              <a:t>Нужна помощь?</a:t>
            </a:r>
            <a:endParaRPr lang="ru-RU" sz="1400" b="1" i="1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16" name="Загнутый угол 15"/>
          <p:cNvSpPr/>
          <p:nvPr/>
        </p:nvSpPr>
        <p:spPr>
          <a:xfrm>
            <a:off x="2771800" y="1196752"/>
            <a:ext cx="6264696" cy="2520280"/>
          </a:xfrm>
          <a:prstGeom prst="foldedCorner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rgbClr val="3366FF"/>
            </a:solidFill>
          </a:ln>
          <a:effectLst>
            <a:outerShdw blurRad="50800" dist="50800" dir="5400000" algn="ctr" rotWithShape="0">
              <a:schemeClr val="bg2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just"/>
            <a:r>
              <a:rPr lang="ru-RU" b="1" u="sng" dirty="0" smtClean="0">
                <a:solidFill>
                  <a:srgbClr val="000099"/>
                </a:solidFill>
                <a:latin typeface="Bookman Old Style" pitchFamily="18" charset="0"/>
              </a:rPr>
              <a:t>Межбюджетные отношения</a:t>
            </a: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— взаимоотношения между федеральными органами государственной власти, органами государственной власти субъектов Российской Федерации, органами местного самоуправления по вопросам регулирования бюджетных правоотношений, организации и осуществления бюджетного процесса. </a:t>
            </a: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7" name="Загнутый угол 16"/>
          <p:cNvSpPr/>
          <p:nvPr/>
        </p:nvSpPr>
        <p:spPr>
          <a:xfrm>
            <a:off x="2771800" y="4077072"/>
            <a:ext cx="6264696" cy="1872208"/>
          </a:xfrm>
          <a:prstGeom prst="foldedCorner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9050">
            <a:solidFill>
              <a:srgbClr val="3366FF"/>
            </a:solidFill>
          </a:ln>
          <a:effectLst>
            <a:outerShdw blurRad="50800" dist="50800" dir="5400000" algn="ctr" rotWithShape="0">
              <a:schemeClr val="bg2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just"/>
            <a:r>
              <a:rPr lang="ru-RU" b="1" u="sng" dirty="0" smtClean="0">
                <a:solidFill>
                  <a:srgbClr val="000099"/>
                </a:solidFill>
                <a:latin typeface="Bookman Old Style" pitchFamily="18" charset="0"/>
              </a:rPr>
              <a:t>Межбюджетные трансферты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— средства, предоставляемые одним бюджетом бюджетной системы Российской Федерации другому бюджету бюджетной системы Российской Федерации. </a:t>
            </a: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9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56686" y="19895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Содержимое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809318"/>
              </p:ext>
            </p:extLst>
          </p:nvPr>
        </p:nvGraphicFramePr>
        <p:xfrm>
          <a:off x="454307" y="980728"/>
          <a:ext cx="8291512" cy="5543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bject 10"/>
          <p:cNvSpPr/>
          <p:nvPr/>
        </p:nvSpPr>
        <p:spPr>
          <a:xfrm>
            <a:off x="742587" y="0"/>
            <a:ext cx="6840760" cy="10527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ВИДЫ   МЕЖБЮДЖЕТНЫХ  ТРАНСФЕРТОВ</a:t>
            </a:r>
          </a:p>
        </p:txBody>
      </p:sp>
      <p:sp>
        <p:nvSpPr>
          <p:cNvPr id="10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526563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Рисунок 10" descr="мбт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13337" y="872750"/>
            <a:ext cx="173066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9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001" y="104867"/>
            <a:ext cx="8229600" cy="47667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Безвозмездные поступления в бюджет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400" b="1" dirty="0">
                <a:effectLst>
                  <a:reflection blurRad="6350" endPos="0" dir="5400000" sy="-100000" algn="bl" rotWithShape="0"/>
                </a:effectLst>
              </a:rPr>
              <a:t>муниципального </a:t>
            </a:r>
            <a:r>
              <a:rPr lang="ru-RU" sz="2400" b="1" dirty="0" smtClean="0">
                <a:effectLst>
                  <a:reflection blurRad="6350" endPos="0" dir="5400000" sy="-100000" algn="bl" rotWithShape="0"/>
                </a:effectLst>
              </a:rPr>
              <a:t>района Брянской области, руб</a:t>
            </a:r>
            <a:r>
              <a:rPr lang="ru-RU" sz="2400" dirty="0" smtClean="0">
                <a:effectLst>
                  <a:reflection blurRad="6350" endPos="0" dir="5400000" sy="-100000" algn="bl" rotWithShape="0"/>
                </a:effectLst>
              </a:rPr>
              <a:t>лей</a:t>
            </a:r>
            <a:endParaRPr lang="ru-RU" sz="24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98104027"/>
              </p:ext>
            </p:extLst>
          </p:nvPr>
        </p:nvGraphicFramePr>
        <p:xfrm>
          <a:off x="251520" y="894247"/>
          <a:ext cx="8640959" cy="5845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555"/>
                <a:gridCol w="1219276"/>
                <a:gridCol w="1219276"/>
                <a:gridCol w="1272288"/>
                <a:gridCol w="1272288"/>
                <a:gridCol w="121927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2022год (</a:t>
                      </a:r>
                      <a:r>
                        <a:rPr lang="ru-RU" sz="1400" dirty="0" err="1" smtClean="0"/>
                        <a:t>первон</a:t>
                      </a:r>
                      <a:r>
                        <a:rPr lang="ru-RU" sz="1400" dirty="0" smtClean="0"/>
                        <a:t>. утв.)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2023 </a:t>
                      </a:r>
                      <a:r>
                        <a:rPr lang="ru-RU" sz="1400" dirty="0" smtClean="0"/>
                        <a:t>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2023 год</a:t>
                      </a:r>
                      <a:r>
                        <a:rPr lang="ru-RU" sz="1400" baseline="0" dirty="0" smtClean="0"/>
                        <a:t> к оценке 2022 года,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2024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2025 </a:t>
                      </a:r>
                      <a:r>
                        <a:rPr lang="ru-RU" sz="1400" dirty="0" smtClean="0"/>
                        <a:t>год</a:t>
                      </a:r>
                      <a:endParaRPr lang="ru-RU" sz="14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</a:t>
                      </a:r>
                      <a:endParaRPr lang="ru-RU" sz="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639 079 448,22</a:t>
                      </a:r>
                    </a:p>
                    <a:p>
                      <a:pPr algn="r"/>
                      <a:endParaRPr lang="ru-RU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846 002 888,33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124,9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693 087 839,57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526 781 932,31</a:t>
                      </a:r>
                      <a:endParaRPr lang="ru-RU" sz="1000" dirty="0"/>
                    </a:p>
                  </a:txBody>
                  <a:tcPr/>
                </a:tc>
              </a:tr>
              <a:tr h="2646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 ОТ ДРУГИХ</a:t>
                      </a:r>
                      <a:r>
                        <a:rPr lang="ru-RU" sz="800" b="1" baseline="0" dirty="0" smtClean="0">
                          <a:latin typeface="+mn-lt"/>
                        </a:rPr>
                        <a:t> БЮДЖЕТОВ БЮДЖЕТНОЙ СИСТЕМЫ РФ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639 079 448,22</a:t>
                      </a:r>
                    </a:p>
                    <a:p>
                      <a:pPr algn="r"/>
                      <a:endParaRPr lang="ru-RU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846 002 888,33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124,9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693 087 839,57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526 781 932,31</a:t>
                      </a:r>
                    </a:p>
                    <a:p>
                      <a:pPr algn="r"/>
                      <a:endParaRPr lang="ru-RU" sz="1000" dirty="0" smtClean="0"/>
                    </a:p>
                  </a:txBody>
                  <a:tcPr/>
                </a:tc>
              </a:tr>
              <a:tr h="228416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 в общем объёме безвозмездных поступлений,</a:t>
                      </a:r>
                      <a:r>
                        <a:rPr lang="ru-RU" sz="800" i="1" baseline="0" dirty="0" smtClean="0">
                          <a:latin typeface="+mn-lt"/>
                        </a:rPr>
                        <a:t>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123 023 800,00</a:t>
                      </a:r>
                    </a:p>
                    <a:p>
                      <a:pPr algn="r"/>
                      <a:endParaRPr lang="ru-RU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124 389 380,00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101,1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25 864 000,00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16 009 000,00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201758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19,3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3,1</a:t>
                      </a:r>
                      <a:endParaRPr lang="ru-RU" sz="1000" dirty="0"/>
                    </a:p>
                  </a:txBody>
                  <a:tcPr/>
                </a:tc>
              </a:tr>
              <a:tr h="120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ВЫРАВНИВАНИЕ БЮДЖЕТНОЙ ОБЕСПЕЧЕННОСТИ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107 245 000,00</a:t>
                      </a:r>
                    </a:p>
                    <a:p>
                      <a:pPr algn="r"/>
                      <a:endParaRPr lang="ru-RU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109 091 000,00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101,7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25 864 000,00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16 009 000,00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23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ПОДДЕРЖКУ МЕР ПО ОБЕСПЕЧЕНИЮ СБАЛАНСИРОВАННОСТИ БЮДЖЕТОВ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15 778 800,00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15 298 380,00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96,9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3,1</a:t>
                      </a:r>
                      <a:endParaRPr lang="ru-RU" sz="1000" dirty="0"/>
                    </a:p>
                  </a:txBody>
                  <a:tcPr/>
                </a:tc>
              </a:tr>
              <a:tr h="488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СУБСИДИИ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69 572 965,20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157 347 743,43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161,8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179 192 514,87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23 899 177,61</a:t>
                      </a:r>
                      <a:endParaRPr lang="ru-RU" sz="1000" dirty="0"/>
                    </a:p>
                  </a:txBody>
                  <a:tcPr/>
                </a:tc>
              </a:tr>
              <a:tr h="19337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10,9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14,1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4,4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СУБВЕНЦИИ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412 760 237,02</a:t>
                      </a:r>
                    </a:p>
                    <a:p>
                      <a:pPr algn="r"/>
                      <a:endParaRPr lang="ru-RU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527 843 381,20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127,9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smtClean="0"/>
                        <a:t>463 651 185,60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462 493 615,60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64,6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66,1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85,3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88,2</a:t>
                      </a:r>
                      <a:endParaRPr lang="ru-RU" sz="1000" dirty="0"/>
                    </a:p>
                  </a:txBody>
                  <a:tcPr/>
                </a:tc>
              </a:tr>
              <a:tr h="53750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ИНЫЕ МЕЖБЮДЖЕТНЫЕ ТРАНСФЕРТЫ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33 722 446,00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36</a:t>
                      </a:r>
                      <a:r>
                        <a:rPr lang="ru-RU" sz="1000" baseline="0" dirty="0" smtClean="0"/>
                        <a:t> 422 383,3</a:t>
                      </a:r>
                      <a:endParaRPr lang="ru-RU" sz="1000" dirty="0" smtClean="0"/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99,3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24</a:t>
                      </a:r>
                      <a:r>
                        <a:rPr lang="ru-RU" sz="1000" baseline="0" dirty="0" smtClean="0"/>
                        <a:t> 380 139,1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24</a:t>
                      </a:r>
                      <a:r>
                        <a:rPr lang="ru-RU" sz="1000" baseline="0" dirty="0" smtClean="0"/>
                        <a:t> 380 139,1</a:t>
                      </a:r>
                      <a:endParaRPr lang="ru-RU" sz="1000" dirty="0" smtClean="0"/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4,0</a:t>
                      </a:r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897667" y="69726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18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3848">
            <a:off x="385102" y="2440903"/>
            <a:ext cx="3174494" cy="2603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171120" y="10880"/>
            <a:ext cx="8686800" cy="8382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районного бюджета</a:t>
            </a:r>
          </a:p>
        </p:txBody>
      </p:sp>
      <p:graphicFrame>
        <p:nvGraphicFramePr>
          <p:cNvPr id="2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153249397"/>
              </p:ext>
            </p:extLst>
          </p:nvPr>
        </p:nvGraphicFramePr>
        <p:xfrm>
          <a:off x="2446620" y="1422399"/>
          <a:ext cx="6756399" cy="4640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654" name="Прямоугольник 1"/>
          <p:cNvSpPr>
            <a:spLocks noChangeArrowheads="1"/>
          </p:cNvSpPr>
          <p:nvPr/>
        </p:nvSpPr>
        <p:spPr bwMode="auto">
          <a:xfrm rot="-5400000">
            <a:off x="2133600" y="3035300"/>
            <a:ext cx="1565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(в тыс.рублей)</a:t>
            </a:r>
          </a:p>
        </p:txBody>
      </p:sp>
      <p:graphicFrame>
        <p:nvGraphicFramePr>
          <p:cNvPr id="6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259495620"/>
              </p:ext>
            </p:extLst>
          </p:nvPr>
        </p:nvGraphicFramePr>
        <p:xfrm>
          <a:off x="2489200" y="1899808"/>
          <a:ext cx="6324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956686" y="579952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160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4288343"/>
              </p:ext>
            </p:extLst>
          </p:nvPr>
        </p:nvGraphicFramePr>
        <p:xfrm>
          <a:off x="179512" y="770754"/>
          <a:ext cx="8856984" cy="608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ject 10"/>
          <p:cNvSpPr/>
          <p:nvPr/>
        </p:nvSpPr>
        <p:spPr>
          <a:xfrm>
            <a:off x="467544" y="-60793"/>
            <a:ext cx="8676456" cy="10527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НАПРАВЛЕНИЯ   РАСХОДОВАНИЯ   БЮДЖЕТНЫХ  СРЕДСТВ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956686" y="358494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290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7016" y="0"/>
            <a:ext cx="8856984" cy="97142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бюджета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муниципального района Брянской области по разделам  бюджетной классификации,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060490"/>
              </p:ext>
            </p:extLst>
          </p:nvPr>
        </p:nvGraphicFramePr>
        <p:xfrm>
          <a:off x="263047" y="1092319"/>
          <a:ext cx="8557424" cy="6105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00790"/>
                <a:gridCol w="362392"/>
                <a:gridCol w="929202"/>
                <a:gridCol w="946410"/>
                <a:gridCol w="939452"/>
                <a:gridCol w="979178"/>
              </a:tblGrid>
              <a:tr h="309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Документ, учреждение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Разд.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2022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2023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2024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2025 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51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706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48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854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52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325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61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638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366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386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386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386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565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536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507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507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507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87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33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972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31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714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   29 681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   30 650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2607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Судебная система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18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953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9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516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9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217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8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559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8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584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7296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Обеспечение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проведения выборов и референдумов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Резервные фонды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effectLst/>
                          <a:latin typeface="Times New Roman"/>
                        </a:rPr>
                        <a:t>              50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           50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58" marR="2958" marT="2958" marB="0"/>
                </a:tc>
              </a:tr>
              <a:tr h="161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7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246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6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974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13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136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21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455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11273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0200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 1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811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 2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069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2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162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2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238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8532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Мобилизационная и вневойсковая подготовка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0203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811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2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069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2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162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2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238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безопасность и правоохранительная деятельность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0300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4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218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 4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068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3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660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3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821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530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 smtClean="0">
                          <a:effectLst/>
                        </a:rPr>
                        <a:t>гражданская </a:t>
                      </a:r>
                      <a:r>
                        <a:rPr lang="ru-RU" sz="1000" u="none" strike="noStrike" dirty="0">
                          <a:effectLst/>
                        </a:rPr>
                        <a:t>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0309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4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218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Защита населения и территории от чрезвычайных ситуаций природного и техногенного характера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4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068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660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821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1154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безопасности и правоохранительной деятельности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экономика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61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568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29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434,6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18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753,1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23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349,8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3578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Общеэкономические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 вопросы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100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100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Сельское хозяйство и рыболовство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0405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027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255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255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255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Транспорт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23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436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11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732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Дорожное хозяйство (дорожные фонды)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25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076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16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687,8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18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261,7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18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899,4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экономики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11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927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659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235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4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194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Жилищно-коммунальное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65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760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12 948,7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60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153,0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Жилищное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0501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246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246,6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0502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26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004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5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000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  <p:pic>
        <p:nvPicPr>
          <p:cNvPr id="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750" y="347940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75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282876"/>
              </p:ext>
            </p:extLst>
          </p:nvPr>
        </p:nvGraphicFramePr>
        <p:xfrm>
          <a:off x="323528" y="1102290"/>
          <a:ext cx="8695211" cy="54849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41586"/>
                <a:gridCol w="370848"/>
                <a:gridCol w="876531"/>
                <a:gridCol w="1025237"/>
                <a:gridCol w="1066610"/>
                <a:gridCol w="914399"/>
              </a:tblGrid>
              <a:tr h="31265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Другие вопросы в области жилищно-коммунального хозяйства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39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509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12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702,1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55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153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34159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Охрана окружающей среды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0600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225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636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672</a:t>
                      </a:r>
                    </a:p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22307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Другие вопросы в области охраны окружающей среды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0605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225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636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672</a:t>
                      </a:r>
                    </a:p>
                  </a:txBody>
                  <a:tcPr marL="2958" marR="2958" marT="2958" marB="0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0700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691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460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677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230,6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557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243,1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557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808,8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    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Дошкольное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216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010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151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018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143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860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143 860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Общее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385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864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433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060,4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320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134,0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320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343,5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Дополнительное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0703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22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649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22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451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21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594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21 594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Молодежная политика и оздоровление детей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660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507,4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429,9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429,9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0709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65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275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69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192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70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223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70 580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Культура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и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0800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66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920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101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664,4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160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536,4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60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310,9   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49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133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82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208,5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142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019,9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41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794,4 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0802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4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220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4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303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4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124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4 124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культуры, кинематографии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13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566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15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042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14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392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14 392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Социальная политика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1000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64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229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151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635,8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87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/>
                        </a:rPr>
                        <a:t> 359,1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86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124,4   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Пенсионное обеспечение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476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476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476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3 476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Охрана семьи и детства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60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685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148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088,6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83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Times New Roman"/>
                        </a:rPr>
                        <a:t> 818,9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82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570,2 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49531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социальной политики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68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71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64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 78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Физическая культура и 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33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893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33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440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31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912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31 912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   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Физическая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1101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33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643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33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440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31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912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31 912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Массовый спорт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  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250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Межбюджетные трансферты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1400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10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538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 9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478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        1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950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smtClean="0">
                          <a:effectLst/>
                          <a:latin typeface="Times New Roman"/>
                        </a:rPr>
                        <a:t>        1 950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2958" marR="2958" marT="2958" marB="0"/>
                </a:tc>
              </a:tr>
              <a:tr h="34159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Дотации на выравнивание бюджетной обеспеченности субъектов Российской Федерации и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813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1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950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1 950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       1 950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58" marR="2958" marT="2958" marB="0"/>
                </a:tc>
              </a:tr>
              <a:tr h="213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Иные дотации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8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725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        7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527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724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Прочие межбюджетные трансферты общего характера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1403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897667" y="0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024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305780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ИНФОРМАЦИЯ  О  ДОХОДАХ  И  РАСХОДАХ  НА  ДУШУ  НАСЕЛЕНИЯ  2023 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5,9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18,5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2,0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0,9</a:t>
            </a: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22,0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0,4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4,2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347864" y="836712"/>
            <a:ext cx="2448272" cy="93610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– 36 267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19" y="908720"/>
            <a:ext cx="2829883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2023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1 </a:t>
            </a:r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071 314,9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084168" y="908720"/>
            <a:ext cx="2859416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2023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1 </a:t>
            </a:r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071 314,9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169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0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ИНФОРМАЦИЯ  О  ДОХОДАХ  И  РАСХОДАХ  НА  ДУШУ  НАСЕЛЕНИЯ  2024 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7,8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15,3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1,8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0,9</a:t>
            </a: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15,0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2,4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275856" y="836712"/>
            <a:ext cx="2448272" cy="93610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–36 267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2024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976 692,8</a:t>
            </a:r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2024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976 692,8</a:t>
            </a:r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880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435" y="170047"/>
            <a:ext cx="8229600" cy="375864"/>
          </a:xfrm>
          <a:noFill/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effectLst>
                  <a:reflection blurRad="6350" endPos="0" dir="5400000" sy="-100000" algn="bl" rotWithShape="0"/>
                </a:effectLst>
              </a:rPr>
              <a:t>Уважаемые жители </a:t>
            </a:r>
            <a:r>
              <a:rPr lang="ru-RU" sz="2000" dirty="0" err="1"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dirty="0">
                <a:effectLst>
                  <a:reflection blurRad="6350" endPos="0" dir="5400000" sy="-100000" algn="bl" rotWithShape="0"/>
                </a:effectLst>
              </a:rPr>
              <a:t> района</a:t>
            </a:r>
            <a:r>
              <a:rPr lang="ru-RU" sz="2000" dirty="0"/>
              <a:t>!</a:t>
            </a:r>
            <a:endParaRPr lang="ru-RU" sz="2000" b="1" kern="0" dirty="0">
              <a:effectLst>
                <a:reflection blurRad="635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476672"/>
            <a:ext cx="8568952" cy="612068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«Бюджет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граждан» познакомит Вас с положениями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основного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финансового документа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– 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бюджета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 Брянской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области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 год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плановый период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годов.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Представленная информация предназначена прежде всего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жителей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района, не обладающих знаниями в </a:t>
            </a:r>
          </a:p>
          <a:p>
            <a:pPr marL="0" indent="0" algn="ctr">
              <a:buNone/>
            </a:pP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сфере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бюджетного законодательства.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В данном документе мы постарались в доступной форме ознакомить граждан с основными целями, задачами и приоритетными направлениями бюджетной и налоговой политики </a:t>
            </a:r>
            <a:r>
              <a:rPr lang="ru-RU" sz="16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района, с основными характеристиками, районного бюджета. 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Принимая во внимание характер экономической ситуации, мы должны реально оценивать свои возможности по доходной части бюджета, чтобы сконцентрировать ограниченные бюджетные ресурсы на приоритетных направлениях. 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Наша задача - найти такое соотношение бюджета. Которое позволит при любых обстоятельствах выполнить социальные обязательства и сохранить сбалансированность бюджета.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Граждане </a:t>
            </a:r>
            <a:r>
              <a:rPr lang="ru-RU" sz="16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районного должны быть уверены в том, что государственные средства используются эффективно, что они приносят конкретные результаты как для каждого человека в отдельности, так и для общества в целом. </a:t>
            </a:r>
          </a:p>
          <a:p>
            <a:pPr marL="0" indent="0" algn="r">
              <a:buNone/>
            </a:pPr>
            <a:r>
              <a:rPr lang="ru-RU" sz="1600" i="1" dirty="0">
                <a:solidFill>
                  <a:schemeClr val="tx1"/>
                </a:solidFill>
              </a:rPr>
              <a:t>С уважением , </a:t>
            </a:r>
            <a:r>
              <a:rPr lang="ru-RU" sz="1600" i="1" dirty="0" smtClean="0">
                <a:solidFill>
                  <a:schemeClr val="tx1"/>
                </a:solidFill>
              </a:rPr>
              <a:t>Москвичев Андрей Вячеславович </a:t>
            </a:r>
            <a:r>
              <a:rPr lang="ru-RU" sz="1600" i="1" dirty="0">
                <a:solidFill>
                  <a:schemeClr val="tx1"/>
                </a:solidFill>
              </a:rPr>
              <a:t>– </a:t>
            </a:r>
          </a:p>
          <a:p>
            <a:pPr marL="0" indent="0" algn="r">
              <a:buNone/>
            </a:pPr>
            <a:r>
              <a:rPr lang="ru-RU" sz="1600" i="1" dirty="0">
                <a:solidFill>
                  <a:schemeClr val="tx1"/>
                </a:solidFill>
              </a:rPr>
              <a:t>глава администрации района</a:t>
            </a:r>
            <a:r>
              <a:rPr lang="ru-RU" sz="1600" b="1" dirty="0" smtClean="0">
                <a:solidFill>
                  <a:schemeClr val="tx1"/>
                </a:solidFill>
              </a:rPr>
              <a:t>                                   </a:t>
            </a:r>
            <a:endParaRPr lang="ru-RU" sz="1600" i="1" dirty="0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56686" y="111862"/>
            <a:ext cx="8246333" cy="824521"/>
            <a:chOff x="648429" y="104958"/>
            <a:chExt cx="8246333" cy="824521"/>
          </a:xfrm>
        </p:grpSpPr>
        <p:pic>
          <p:nvPicPr>
            <p:cNvPr id="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269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354848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ИНФОРМАЦИЯ  О  ДОХОДАХ  И  РАСХОДАХ  НА  ДУШУ  НАСЕЛЕНИЯ  2025 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8,1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15,3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1,6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0,9</a:t>
            </a: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14,4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2,4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419872" y="836712"/>
            <a:ext cx="237626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 –36 267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2025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829 827,9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2025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829 827,9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749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endPos="0" dir="5400000" sy="-100000" algn="bl" rotWithShape="0"/>
                </a:effectLst>
              </a:rPr>
              <a:t>Структура расходов бюджета</a:t>
            </a:r>
          </a:p>
        </p:txBody>
      </p:sp>
      <p:grpSp>
        <p:nvGrpSpPr>
          <p:cNvPr id="2" name="Organization Chart 21"/>
          <p:cNvGrpSpPr>
            <a:grpSpLocks/>
          </p:cNvGrpSpPr>
          <p:nvPr/>
        </p:nvGrpSpPr>
        <p:grpSpPr bwMode="auto">
          <a:xfrm>
            <a:off x="457200" y="1905000"/>
            <a:ext cx="8229600" cy="4114800"/>
            <a:chOff x="288" y="1008"/>
            <a:chExt cx="1872" cy="720"/>
          </a:xfrm>
        </p:grpSpPr>
        <p:cxnSp>
          <p:nvCxnSpPr>
            <p:cNvPr id="1028" name="_s1028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5400000" flipH="1">
              <a:off x="1404" y="1116"/>
              <a:ext cx="144" cy="504"/>
            </a:xfrm>
            <a:prstGeom prst="bentConnector3">
              <a:avLst>
                <a:gd name="adj1" fmla="val 1389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900" y="1116"/>
              <a:ext cx="144" cy="504"/>
            </a:xfrm>
            <a:prstGeom prst="bentConnector3">
              <a:avLst>
                <a:gd name="adj1" fmla="val 1389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30"/>
            <p:cNvSpPr>
              <a:spLocks noChangeArrowheads="1"/>
            </p:cNvSpPr>
            <p:nvPr/>
          </p:nvSpPr>
          <p:spPr bwMode="auto">
            <a:xfrm>
              <a:off x="792" y="100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Районный бюджет</a:t>
              </a:r>
            </a:p>
          </p:txBody>
        </p:sp>
        <p:sp>
          <p:nvSpPr>
            <p:cNvPr id="4" name="_s1031"/>
            <p:cNvSpPr>
              <a:spLocks noChangeArrowheads="1"/>
            </p:cNvSpPr>
            <p:nvPr/>
          </p:nvSpPr>
          <p:spPr bwMode="auto">
            <a:xfrm>
              <a:off x="288" y="14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Программные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 расходы – 99,8%</a:t>
              </a:r>
            </a:p>
          </p:txBody>
        </p:sp>
        <p:sp>
          <p:nvSpPr>
            <p:cNvPr id="5" name="_s1032"/>
            <p:cNvSpPr>
              <a:spLocks noChangeArrowheads="1"/>
            </p:cNvSpPr>
            <p:nvPr/>
          </p:nvSpPr>
          <p:spPr bwMode="auto">
            <a:xfrm>
              <a:off x="1296" y="14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Непрограммные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300" i="1" dirty="0">
                  <a:solidFill>
                    <a:srgbClr val="FFFF00"/>
                  </a:solidFill>
                  <a:cs typeface="Arial" charset="0"/>
                </a:rPr>
                <a:t>р</a:t>
              </a: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асходы – 0,2%</a:t>
              </a:r>
            </a:p>
          </p:txBody>
        </p:sp>
      </p:grpSp>
      <p:pic>
        <p:nvPicPr>
          <p:cNvPr id="10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3729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4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95536" y="908721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99"/>
                </a:solidFill>
                <a:latin typeface="Book Antiqua" pitchFamily="18" charset="0"/>
              </a:rPr>
              <a:t>	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Бюджет формируется в новом «программном» формате на основе муниципальных программ. Это связано со вступившими в силу изменениями в Бюджетный кодекс РФ в 2014 году. </a:t>
            </a:r>
          </a:p>
          <a:p>
            <a:pPr algn="just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	Каждая муниципальная программа увязывает бюджетные ассигнования с результатами их использования для достижения заявленных целей. Таким образом, программный бюджет призван повысить качество формирования и исполнения главного финансового документа.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491880" y="2924944"/>
            <a:ext cx="5472608" cy="1202432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Повышение эффективности деятельности всех участников программы за счет полномасштабного охвата всех сфер деятельности органов местного самоуправления и, как следствие, бюджетных ассигнований, находящихся в их распоряжении.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491880" y="4293096"/>
            <a:ext cx="5472608" cy="1058416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Обеспечение прозрачности расходования бюджетных средств, что позволяет увязать результаты, достигнутые в ходе реализации программ с бюджетными ресурсами, направленными на их достижение.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491880" y="5517232"/>
            <a:ext cx="5472608" cy="1058416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Четкая определенная ответственность за достижение результатов. Вытекает из необходимости назначения исполнителя и соисполнителей, ответственных за реализацию муниципальной программы.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107504" y="4365104"/>
            <a:ext cx="2376264" cy="151216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Bookman Old Style" pitchFamily="18" charset="0"/>
              </a:rPr>
              <a:t>Программный бюджет , это</a:t>
            </a:r>
            <a:endParaRPr lang="ru-RU" sz="16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89" name="Левая фигурная скобка 88"/>
          <p:cNvSpPr/>
          <p:nvPr/>
        </p:nvSpPr>
        <p:spPr>
          <a:xfrm>
            <a:off x="2843808" y="3717032"/>
            <a:ext cx="371472" cy="2664296"/>
          </a:xfrm>
          <a:prstGeom prst="leftBrace">
            <a:avLst/>
          </a:prstGeom>
          <a:ln w="381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object 10"/>
          <p:cNvSpPr/>
          <p:nvPr/>
        </p:nvSpPr>
        <p:spPr>
          <a:xfrm>
            <a:off x="539552" y="0"/>
            <a:ext cx="8496944" cy="9685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ЗАЧЕМ   НУЖЕН  ПРОГРАММНЫЙ  БЮДЖЕТ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4" name="Рисунок 13" descr="программы 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492896"/>
            <a:ext cx="2448272" cy="208823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1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969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Прямая соединительная линия 40"/>
          <p:cNvCxnSpPr/>
          <p:nvPr/>
        </p:nvCxnSpPr>
        <p:spPr>
          <a:xfrm>
            <a:off x="7452320" y="4797152"/>
            <a:ext cx="0" cy="720080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95536" y="908721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99"/>
                </a:solidFill>
                <a:latin typeface="Book Antiqua" pitchFamily="18" charset="0"/>
              </a:rPr>
              <a:t>	</a:t>
            </a:r>
            <a:endParaRPr lang="ru-RU" sz="16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843808" y="908720"/>
            <a:ext cx="6120680" cy="1296144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u="sng" dirty="0" smtClean="0">
                <a:solidFill>
                  <a:srgbClr val="000099"/>
                </a:solidFill>
                <a:latin typeface="Bookman Old Style" pitchFamily="18" charset="0"/>
              </a:rPr>
              <a:t>Муниципальная программа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- это совокупность мер, направленных на достижение единой цели, задач и ожидаемого результата, определение и реализацию которых осуществляет распорядитель бюджетных средств соответственно возложенных на него функций.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8697" r="7227"/>
          <a:stretch>
            <a:fillRect/>
          </a:stretch>
        </p:blipFill>
        <p:spPr bwMode="auto">
          <a:xfrm>
            <a:off x="179512" y="620688"/>
            <a:ext cx="208823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5436096" y="3212976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solidFill>
                  <a:srgbClr val="000099"/>
                </a:solidFill>
                <a:latin typeface="Book Antiqua" pitchFamily="18" charset="0"/>
              </a:rPr>
              <a:t>БЮДЖЕТ</a:t>
            </a:r>
            <a:endParaRPr lang="ru-RU" sz="16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3968" y="378904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>
                <a:solidFill>
                  <a:srgbClr val="000099"/>
                </a:solidFill>
                <a:latin typeface="Book Antiqua" pitchFamily="18" charset="0"/>
              </a:rPr>
              <a:t>Программные расходы</a:t>
            </a:r>
            <a:endParaRPr lang="ru-RU" sz="14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56176" y="3789040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err="1" smtClean="0">
                <a:solidFill>
                  <a:srgbClr val="000099"/>
                </a:solidFill>
                <a:latin typeface="Book Antiqua" pitchFamily="18" charset="0"/>
              </a:rPr>
              <a:t>Непрограммные</a:t>
            </a:r>
            <a:r>
              <a:rPr lang="ru-RU" sz="1400" u="sng" dirty="0" smtClean="0">
                <a:solidFill>
                  <a:srgbClr val="000099"/>
                </a:solidFill>
                <a:latin typeface="Book Antiqua" pitchFamily="18" charset="0"/>
              </a:rPr>
              <a:t> расходы</a:t>
            </a:r>
            <a:endParaRPr lang="ru-RU" sz="14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3" name="Левая фигурная скобка 22"/>
          <p:cNvSpPr/>
          <p:nvPr/>
        </p:nvSpPr>
        <p:spPr>
          <a:xfrm rot="5400000">
            <a:off x="5851576" y="3013520"/>
            <a:ext cx="299464" cy="1274440"/>
          </a:xfrm>
          <a:prstGeom prst="leftBrace">
            <a:avLst>
              <a:gd name="adj1" fmla="val 0"/>
              <a:gd name="adj2" fmla="val 50000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24" name="Левая фигурная скобка 23"/>
          <p:cNvSpPr/>
          <p:nvPr/>
        </p:nvSpPr>
        <p:spPr>
          <a:xfrm>
            <a:off x="2699792" y="5589240"/>
            <a:ext cx="72008" cy="4571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/>
          <p:cNvSpPr/>
          <p:nvPr/>
        </p:nvSpPr>
        <p:spPr>
          <a:xfrm rot="5400000">
            <a:off x="4644008" y="2276872"/>
            <a:ext cx="792088" cy="4824536"/>
          </a:xfrm>
          <a:prstGeom prst="leftBrace">
            <a:avLst>
              <a:gd name="adj1" fmla="val 0"/>
              <a:gd name="adj2" fmla="val 50165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635896" y="4725144"/>
            <a:ext cx="0" cy="504056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084168" y="4725144"/>
            <a:ext cx="0" cy="792088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с одним скругленным углом 33"/>
          <p:cNvSpPr/>
          <p:nvPr/>
        </p:nvSpPr>
        <p:spPr>
          <a:xfrm>
            <a:off x="1475656" y="5013176"/>
            <a:ext cx="1656184" cy="792088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Социальной направленности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5" name="Прямоугольник с одним скругленным углом 34"/>
          <p:cNvSpPr/>
          <p:nvPr/>
        </p:nvSpPr>
        <p:spPr>
          <a:xfrm>
            <a:off x="3203848" y="5157192"/>
            <a:ext cx="1656184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Общего характера</a:t>
            </a:r>
            <a:r>
              <a:rPr lang="ru-RU" sz="1600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6" name="Прямоугольник с одним скругленным углом 35"/>
          <p:cNvSpPr/>
          <p:nvPr/>
        </p:nvSpPr>
        <p:spPr>
          <a:xfrm>
            <a:off x="4932040" y="5301208"/>
            <a:ext cx="1656184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На поддержку отраслей экономики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7" name="Прямоугольник с одним скругленным углом 36"/>
          <p:cNvSpPr/>
          <p:nvPr/>
        </p:nvSpPr>
        <p:spPr>
          <a:xfrm>
            <a:off x="6660232" y="5445224"/>
            <a:ext cx="1728192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На развитие образования, культуры и спорта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2708920"/>
            <a:ext cx="2555776" cy="2232248"/>
          </a:xfrm>
          <a:prstGeom prst="rect">
            <a:avLst/>
          </a:prstGeom>
          <a:solidFill>
            <a:srgbClr val="66CCFF"/>
          </a:solidFill>
          <a:ln w="127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Бюджет </a:t>
            </a:r>
            <a:r>
              <a:rPr lang="ru-RU" sz="13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300" dirty="0">
                <a:solidFill>
                  <a:srgbClr val="000099"/>
                </a:solidFill>
                <a:latin typeface="Bookman Old Style" pitchFamily="18" charset="0"/>
              </a:rPr>
              <a:t>муниципального 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района Брянской области является </a:t>
            </a:r>
            <a:r>
              <a:rPr lang="ru-RU" sz="1300" b="1" dirty="0" smtClean="0">
                <a:solidFill>
                  <a:srgbClr val="000099"/>
                </a:solidFill>
                <a:latin typeface="Bookman Old Style" pitchFamily="18" charset="0"/>
              </a:rPr>
              <a:t>программным бюджетом.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 Формирование и исполнение расходной части бюджета происходит через реализацию муниципальных программ.</a:t>
            </a:r>
            <a:endParaRPr lang="ru-RU" sz="13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9" name="Рисунок 48" descr="соц полити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5733256"/>
            <a:ext cx="841940" cy="78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Рисунок 50" descr="образование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4368" y="6069052"/>
            <a:ext cx="720080" cy="788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" name="Рисунок 51" descr="менеджмен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5949280"/>
            <a:ext cx="864096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 descr="калькулятор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64088" y="2060848"/>
            <a:ext cx="1358280" cy="1358280"/>
          </a:xfrm>
          <a:prstGeom prst="rect">
            <a:avLst/>
          </a:prstGeom>
        </p:spPr>
      </p:pic>
      <p:sp>
        <p:nvSpPr>
          <p:cNvPr id="31" name="object 10"/>
          <p:cNvSpPr/>
          <p:nvPr/>
        </p:nvSpPr>
        <p:spPr>
          <a:xfrm>
            <a:off x="539552" y="0"/>
            <a:ext cx="8496944" cy="9685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МУНИЦИПАЛЬНЫЕ   ПРОГРАММЫ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32" name="Рисунок 31" descr="экономика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7504" y="1484784"/>
            <a:ext cx="432922" cy="476672"/>
          </a:xfrm>
          <a:prstGeom prst="rect">
            <a:avLst/>
          </a:prstGeom>
        </p:spPr>
      </p:pic>
      <p:pic>
        <p:nvPicPr>
          <p:cNvPr id="39" name="Рисунок 38" descr="с х корова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5292080" y="6077532"/>
            <a:ext cx="785114" cy="780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Рисунок 43" descr="дела.jpg"/>
          <p:cNvPicPr>
            <a:picLocks noChangeAspect="1"/>
          </p:cNvPicPr>
          <p:nvPr/>
        </p:nvPicPr>
        <p:blipFill>
          <a:blip r:embed="rId11" cstate="print"/>
          <a:srcRect l="4003" t="2371" r="4003" b="2371"/>
          <a:stretch>
            <a:fillRect/>
          </a:stretch>
        </p:blipFill>
        <p:spPr>
          <a:xfrm>
            <a:off x="2771800" y="2420888"/>
            <a:ext cx="1584176" cy="1446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Рисунок 44" descr="недела.jpg"/>
          <p:cNvPicPr>
            <a:picLocks noChangeAspect="1"/>
          </p:cNvPicPr>
          <p:nvPr/>
        </p:nvPicPr>
        <p:blipFill>
          <a:blip r:embed="rId12" cstate="print"/>
          <a:srcRect l="5533" r="5945" b="3159"/>
          <a:stretch>
            <a:fillRect/>
          </a:stretch>
        </p:blipFill>
        <p:spPr>
          <a:xfrm>
            <a:off x="7740352" y="2492896"/>
            <a:ext cx="1152128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2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3" name="Прямая соединительная линия 42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413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80100364"/>
              </p:ext>
            </p:extLst>
          </p:nvPr>
        </p:nvGraphicFramePr>
        <p:xfrm>
          <a:off x="411525" y="1818439"/>
          <a:ext cx="8568951" cy="31975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543"/>
                <a:gridCol w="1152128"/>
                <a:gridCol w="1296144"/>
                <a:gridCol w="1224136"/>
              </a:tblGrid>
              <a:tr h="432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 </a:t>
                      </a:r>
                      <a:r>
                        <a:rPr lang="ru-RU" sz="1100" b="1" dirty="0" smtClean="0">
                          <a:effectLst/>
                        </a:rPr>
                        <a:t>Наименование  муниципальной программы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</a:rPr>
                        <a:t>2023 </a:t>
                      </a:r>
                      <a:r>
                        <a:rPr lang="ru-RU" sz="1100" b="1" dirty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2024</a:t>
                      </a:r>
                      <a:r>
                        <a:rPr lang="ru-RU" sz="1100" b="1" baseline="0" dirty="0" smtClean="0">
                          <a:effectLst/>
                        </a:rPr>
                        <a:t> </a:t>
                      </a:r>
                      <a:r>
                        <a:rPr lang="ru-RU" sz="1100" b="1" dirty="0" smtClean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2025 </a:t>
                      </a:r>
                      <a:r>
                        <a:rPr lang="ru-RU" sz="1100" b="1" dirty="0" smtClean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1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Управление  </a:t>
                      </a:r>
                      <a:r>
                        <a:rPr lang="ru-RU" sz="1100" dirty="0">
                          <a:effectLst/>
                        </a:rPr>
                        <a:t>муниципальными финансами  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17 692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9 542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9 566 </a:t>
                      </a:r>
                    </a:p>
                  </a:txBody>
                  <a:tcPr marL="9525" marR="9525" marT="9525" marB="0" anchor="b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Реализация  </a:t>
                      </a:r>
                      <a:r>
                        <a:rPr lang="ru-RU" sz="1100" dirty="0">
                          <a:effectLst/>
                        </a:rPr>
                        <a:t>полномочий  органа  местного самоуправления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253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Arial Cyr"/>
                        </a:rPr>
                        <a:t> 080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233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Arial Cyr"/>
                        </a:rPr>
                        <a:t> 275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146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Arial Cyr"/>
                        </a:rPr>
                        <a:t> 003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  </a:t>
                      </a:r>
                      <a:r>
                        <a:rPr lang="ru-RU" sz="1100" dirty="0">
                          <a:effectLst/>
                        </a:rPr>
                        <a:t>образования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муниципального 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668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Arial Cyr"/>
                        </a:rPr>
                        <a:t> 506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549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Arial Cyr"/>
                        </a:rPr>
                        <a:t> 032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549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Arial Cyr"/>
                        </a:rPr>
                        <a:t> 597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культуры, молодежной политики и спорта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116 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138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113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Arial Cyr"/>
                        </a:rPr>
                        <a:t> 695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105 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345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малого и среднего предпринимательства в </a:t>
                      </a:r>
                      <a:r>
                        <a:rPr lang="ru-RU" sz="1100" dirty="0" err="1">
                          <a:effectLst/>
                        </a:rPr>
                        <a:t>Почепском</a:t>
                      </a:r>
                      <a:r>
                        <a:rPr lang="ru-RU" sz="1100" dirty="0">
                          <a:effectLst/>
                        </a:rPr>
                        <a:t> районе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50 </a:t>
                      </a:r>
                    </a:p>
                  </a:txBody>
                  <a:tcPr marL="9525" marR="9525" marT="9525" marB="0" anchor="b"/>
                </a:tc>
              </a:tr>
              <a:tr h="241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Комплексное развитие систем коммунальной инфраструктуры муниципального образования «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</a:rPr>
                        <a:t>Почепский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район» Брянской области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12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Arial Cyr"/>
                        </a:rPr>
                        <a:t> 702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 </a:t>
                      </a:r>
                      <a:endParaRPr lang="ru-RU" sz="1000" b="0" i="0" u="none" strike="noStrike" dirty="0" smtClean="0">
                        <a:effectLst/>
                        <a:latin typeface="Arial Cyr"/>
                      </a:endParaRPr>
                    </a:p>
                    <a:p>
                      <a:pPr algn="r" fontAlgn="b"/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60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Arial Cyr"/>
                        </a:rPr>
                        <a:t> 153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Обеспечение жильем молодых семей </a:t>
                      </a:r>
                      <a:endParaRPr lang="ru-RU" sz="1100" dirty="0">
                        <a:effectLst/>
                        <a:latin typeface="Palatino Linotype" pitchFamily="18" charset="0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1 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197 </a:t>
                      </a:r>
                      <a:endParaRPr lang="ru-RU" sz="1000" b="0" i="0" u="none" strike="noStrike" dirty="0" smtClean="0">
                        <a:effectLst/>
                        <a:latin typeface="Arial Cyr"/>
                      </a:endParaRPr>
                    </a:p>
                    <a:p>
                      <a:pPr algn="r" fontAlgn="b"/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1 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197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effectLst/>
                          <a:latin typeface="Arial Cyr"/>
                        </a:rPr>
                        <a:t>1 </a:t>
                      </a:r>
                      <a:r>
                        <a:rPr lang="ru-RU" sz="1000" b="0" i="0" u="none" strike="noStrike" dirty="0" smtClean="0">
                          <a:effectLst/>
                          <a:latin typeface="Arial Cyr"/>
                        </a:rPr>
                        <a:t>197 </a:t>
                      </a:r>
                      <a:endParaRPr lang="ru-RU" sz="1000" b="0" i="0" u="none" strike="noStrike" dirty="0">
                        <a:effectLst/>
                        <a:latin typeface="Arial Cyr"/>
                      </a:endParaRPr>
                    </a:p>
                  </a:txBody>
                  <a:tcPr marL="9525" marR="9525" marT="9525" marB="0" anchor="b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ИТОГО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1 025 125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820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954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813 041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7016" y="641444"/>
            <a:ext cx="8856984" cy="120000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бюджета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муниципального района Брянской области на реализацию муниципальных программ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района 2023-2025 годы,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pic>
        <p:nvPicPr>
          <p:cNvPr id="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3729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179512" y="908720"/>
            <a:ext cx="878497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0099"/>
                </a:solidFill>
                <a:latin typeface="Book Antiqua" pitchFamily="18" charset="0"/>
              </a:rPr>
              <a:t>В процессе принятия и исполнения бюджета большое значение приобретает сбалансированность  доходов и расходов бюджета. Если доходы превышают расходы, то возникает </a:t>
            </a:r>
            <a:r>
              <a:rPr lang="ru-RU" b="1" u="sng" dirty="0" err="1" smtClean="0">
                <a:solidFill>
                  <a:srgbClr val="000099"/>
                </a:solidFill>
                <a:latin typeface="Book Antiqua" pitchFamily="18" charset="0"/>
              </a:rPr>
              <a:t>профицит</a:t>
            </a:r>
            <a:r>
              <a:rPr lang="ru-RU" b="1" u="sng" dirty="0" smtClean="0">
                <a:solidFill>
                  <a:srgbClr val="000099"/>
                </a:solidFill>
                <a:latin typeface="Book Antiqua" pitchFamily="18" charset="0"/>
              </a:rPr>
              <a:t>.</a:t>
            </a:r>
            <a:r>
              <a:rPr lang="ru-RU" b="1" dirty="0" smtClean="0">
                <a:solidFill>
                  <a:srgbClr val="000099"/>
                </a:solidFill>
                <a:latin typeface="Book Antiqua" pitchFamily="18" charset="0"/>
              </a:rPr>
              <a:t> Но чаще расходы превышают доходы. В таком случае возникает </a:t>
            </a:r>
            <a:r>
              <a:rPr lang="ru-RU" b="1" u="sng" dirty="0" smtClean="0">
                <a:solidFill>
                  <a:srgbClr val="000099"/>
                </a:solidFill>
                <a:latin typeface="Book Antiqua" pitchFamily="18" charset="0"/>
              </a:rPr>
              <a:t>дефицит.</a:t>
            </a:r>
            <a:endParaRPr lang="ru-RU" b="1" dirty="0">
              <a:solidFill>
                <a:srgbClr val="000099"/>
              </a:solidFill>
              <a:latin typeface="Book Antiqua" pitchFamily="18" charset="0"/>
            </a:endParaRPr>
          </a:p>
        </p:txBody>
      </p:sp>
      <p:graphicFrame>
        <p:nvGraphicFramePr>
          <p:cNvPr id="44" name="Схема 43"/>
          <p:cNvGraphicFramePr/>
          <p:nvPr/>
        </p:nvGraphicFramePr>
        <p:xfrm>
          <a:off x="107504" y="2060848"/>
          <a:ext cx="892899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8" name="Рисунок 47" descr="бюджет калькулятор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5445224"/>
            <a:ext cx="3106097" cy="1412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10"/>
          <p:cNvSpPr/>
          <p:nvPr/>
        </p:nvSpPr>
        <p:spPr>
          <a:xfrm>
            <a:off x="272960" y="0"/>
            <a:ext cx="8604448" cy="10835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ИСТОЧНИКИ   ФИНАНСИРОВАНИЯ  ДЕФИЦИТА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2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9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56811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479" y="417915"/>
            <a:ext cx="8229600" cy="83549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dirty="0">
                <a:effectLst/>
              </a:rPr>
              <a:t>ИСТОЧНИКИ ВНУТРЕННЕГО ФИНАНСИРОВАНИЯ</a:t>
            </a:r>
            <a:br>
              <a:rPr lang="ru-RU" sz="2000" b="1" i="1" dirty="0">
                <a:effectLst/>
              </a:rPr>
            </a:br>
            <a:r>
              <a:rPr lang="ru-RU" sz="2000" b="1" i="1" dirty="0">
                <a:effectLst/>
              </a:rPr>
              <a:t>ДЕФИЦИТА РАЙОННОГО БЮДЖЕТА</a:t>
            </a:r>
            <a:br>
              <a:rPr lang="ru-RU" sz="2000" b="1" i="1" dirty="0">
                <a:effectLst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26601" y="1181675"/>
            <a:ext cx="8229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Сформированные </a:t>
            </a:r>
            <a:r>
              <a:rPr lang="ru-RU" sz="2600" dirty="0">
                <a:latin typeface="+mn-lt"/>
              </a:rPr>
              <a:t>в соответствии с нормами бюджетного и налогового законодательства Российской </a:t>
            </a:r>
            <a:r>
              <a:rPr lang="ru-RU" sz="2600" dirty="0" smtClean="0">
                <a:latin typeface="+mn-lt"/>
              </a:rPr>
              <a:t>Федерации, </a:t>
            </a:r>
            <a:r>
              <a:rPr lang="ru-RU" sz="2600" dirty="0">
                <a:latin typeface="+mn-lt"/>
              </a:rPr>
              <a:t>Брянской области и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параметрами Прогноза социально-экономического развития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 на </a:t>
            </a:r>
            <a:r>
              <a:rPr lang="ru-RU" sz="2600" dirty="0" smtClean="0">
                <a:latin typeface="+mn-lt"/>
              </a:rPr>
              <a:t>2023 </a:t>
            </a:r>
            <a:r>
              <a:rPr lang="ru-RU" sz="2600" dirty="0">
                <a:latin typeface="+mn-lt"/>
              </a:rPr>
              <a:t>- </a:t>
            </a:r>
            <a:r>
              <a:rPr lang="ru-RU" sz="2600" dirty="0" smtClean="0">
                <a:latin typeface="+mn-lt"/>
              </a:rPr>
              <a:t>2025 </a:t>
            </a:r>
            <a:r>
              <a:rPr lang="ru-RU" sz="2600" dirty="0">
                <a:latin typeface="+mn-lt"/>
              </a:rPr>
              <a:t>годы, основные характеристики проекта </a:t>
            </a:r>
            <a:r>
              <a:rPr lang="ru-RU" sz="2600" dirty="0" smtClean="0">
                <a:latin typeface="+mn-lt"/>
              </a:rPr>
              <a:t>бюджета </a:t>
            </a:r>
            <a:r>
              <a:rPr lang="ru-RU" sz="2600" dirty="0" err="1" smtClean="0">
                <a:latin typeface="+mn-lt"/>
              </a:rPr>
              <a:t>Почепского</a:t>
            </a:r>
            <a:r>
              <a:rPr lang="ru-RU" sz="2600" dirty="0" smtClean="0">
                <a:latin typeface="+mn-lt"/>
              </a:rPr>
              <a:t> муниципального района Брянской области </a:t>
            </a:r>
            <a:r>
              <a:rPr lang="ru-RU" sz="2600" dirty="0">
                <a:latin typeface="+mn-lt"/>
              </a:rPr>
              <a:t>на </a:t>
            </a:r>
            <a:r>
              <a:rPr lang="ru-RU" sz="2600" dirty="0" smtClean="0">
                <a:latin typeface="+mn-lt"/>
              </a:rPr>
              <a:t>2023 </a:t>
            </a:r>
            <a:r>
              <a:rPr lang="ru-RU" sz="2600" dirty="0">
                <a:latin typeface="+mn-lt"/>
              </a:rPr>
              <a:t>год обеспечивают сбалансированность бюджета,  исполнение действующих расходных обязательств, при условии проведения системной работы по их оптимизации, сохранение приоритета социально ориентированных расходов.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 Привлечение </a:t>
            </a:r>
            <a:r>
              <a:rPr lang="ru-RU" sz="2600" dirty="0">
                <a:latin typeface="+mn-lt"/>
              </a:rPr>
              <a:t>муниципальных внутренних заимствований </a:t>
            </a:r>
            <a:r>
              <a:rPr lang="ru-RU" sz="2600" dirty="0" err="1">
                <a:latin typeface="+mn-lt"/>
              </a:rPr>
              <a:t>Почепским</a:t>
            </a:r>
            <a:r>
              <a:rPr lang="ru-RU" sz="2600" dirty="0">
                <a:latin typeface="+mn-lt"/>
              </a:rPr>
              <a:t>  районом не планируется. Муниципальный долг отсутствует.</a:t>
            </a:r>
          </a:p>
          <a:p>
            <a:pPr marL="0" indent="0" algn="just">
              <a:buNone/>
            </a:pPr>
            <a:endParaRPr lang="ru-RU" dirty="0">
              <a:latin typeface="+mn-lt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56686" y="-27296"/>
            <a:ext cx="8246333" cy="824521"/>
            <a:chOff x="648429" y="104958"/>
            <a:chExt cx="8246333" cy="824521"/>
          </a:xfrm>
        </p:grpSpPr>
        <p:pic>
          <p:nvPicPr>
            <p:cNvPr id="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284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188640"/>
            <a:ext cx="8856984" cy="655272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dirty="0" smtClean="0">
                <a:latin typeface="Book Antiqua" pitchFamily="18" charset="0"/>
              </a:rPr>
              <a:t>   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	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Финансовым управлением администрации </a:t>
            </a: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</a:t>
            </a:r>
            <a:r>
              <a:rPr lang="ru-RU" sz="1800" b="1" dirty="0" err="1">
                <a:solidFill>
                  <a:srgbClr val="000099"/>
                </a:solidFill>
                <a:latin typeface="Bookman Old Style" pitchFamily="18" charset="0"/>
              </a:rPr>
              <a:t>о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района Брянской области 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подготовлена брошюра «Бюджет для граждан к проекту  решения «О бюджете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 </a:t>
            </a:r>
            <a:r>
              <a:rPr lang="ru-RU" sz="1800" dirty="0">
                <a:solidFill>
                  <a:srgbClr val="000099"/>
                </a:solidFill>
                <a:latin typeface="Bookman Old Style" pitchFamily="18" charset="0"/>
              </a:rPr>
              <a:t>муниципального 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район</a:t>
            </a:r>
            <a:r>
              <a:rPr lang="ru-RU" sz="1800" dirty="0">
                <a:solidFill>
                  <a:srgbClr val="000099"/>
                </a:solidFill>
                <a:latin typeface="Bookman Old Style" pitchFamily="18" charset="0"/>
              </a:rPr>
              <a:t>а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Брянской области на 2023 год и плановый период 2024 и 2025 годов.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		В настоящем документе  мы постарались в доступной и понятной форме изложить принципы формирования бюджета нашего района, а также показать  на какие цели и в каких объемах  направляются бюджетные средства, что позволит всем заинтересованным жителям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района принять активное участие в обсуждении  проектов бюджета на последующие годы  и итогах их исполнения.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		Информация о проводимых публичных слушаниях по бюджету размещается на  официальном сайте Администрации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муниципального района Брянской области.</a:t>
            </a: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Адрес:   243400, Брянская область,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г.Почеп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, пл. Октябрьская, д.3а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Телефон: (848345) 3-05-45</a:t>
            </a:r>
          </a:p>
          <a:p>
            <a:pPr algn="ctr">
              <a:buNone/>
            </a:pPr>
            <a:r>
              <a:rPr lang="en-US" sz="1800" b="1" dirty="0" smtClean="0">
                <a:solidFill>
                  <a:srgbClr val="000099"/>
                </a:solidFill>
                <a:latin typeface="Bookman Old Style" pitchFamily="18" charset="0"/>
              </a:rPr>
              <a:t>E-mail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: </a:t>
            </a:r>
            <a:r>
              <a:rPr lang="en-US" sz="1800" dirty="0" smtClean="0">
                <a:solidFill>
                  <a:srgbClr val="000099"/>
                </a:solidFill>
                <a:latin typeface="Bookman Old Style" pitchFamily="18" charset="0"/>
              </a:rPr>
              <a:t>finupr024@yandex.ru</a:t>
            </a:r>
            <a:endParaRPr lang="ru-RU" sz="18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Заместитель главы администрации района</a:t>
            </a:r>
          </a:p>
          <a:p>
            <a:pPr algn="ctr">
              <a:buNone/>
            </a:pP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Шаболдина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Елена Дмитриевна</a:t>
            </a:r>
            <a:endParaRPr lang="en-US" sz="1800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just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just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</p:txBody>
      </p:sp>
      <p:pic>
        <p:nvPicPr>
          <p:cNvPr id="8" name="Рисунок 7" descr="контакт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149080"/>
            <a:ext cx="2138951" cy="196997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12500"/>
          </a:effectLst>
        </p:spPr>
      </p:pic>
      <p:pic>
        <p:nvPicPr>
          <p:cNvPr id="9" name="Рисунок 8" descr="кон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6665" y="3609020"/>
            <a:ext cx="2264934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Группа 5"/>
          <p:cNvGrpSpPr/>
          <p:nvPr/>
        </p:nvGrpSpPr>
        <p:grpSpPr>
          <a:xfrm>
            <a:off x="933261" y="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4438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2420888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dirty="0">
              <a:solidFill>
                <a:srgbClr val="0000FF"/>
              </a:solidFill>
              <a:latin typeface="Bookman Old Style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44384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i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764704"/>
            <a:ext cx="676875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повышение финансовой грамотности населения;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раскрытие информации о бюджете муниципального района и деятельности органов власти;</a:t>
            </a:r>
          </a:p>
          <a:p>
            <a:pPr algn="just"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расширение возможностей  взаимодействия органов власти и граждан</a:t>
            </a:r>
            <a:r>
              <a:rPr lang="ru-RU" sz="2000" dirty="0" smtClean="0">
                <a:solidFill>
                  <a:srgbClr val="0000CC"/>
                </a:solidFill>
                <a:latin typeface="Bookman Old Style" pitchFamily="18" charset="0"/>
              </a:rPr>
              <a:t>.</a:t>
            </a:r>
          </a:p>
        </p:txBody>
      </p:sp>
      <p:sp>
        <p:nvSpPr>
          <p:cNvPr id="10" name="Овал 9"/>
          <p:cNvSpPr/>
          <p:nvPr/>
        </p:nvSpPr>
        <p:spPr>
          <a:xfrm>
            <a:off x="0" y="1340768"/>
            <a:ext cx="2016224" cy="576064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134076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Цели: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3528" y="2996952"/>
            <a:ext cx="2232248" cy="576064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11560" y="299695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Задачи :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11760" y="1628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i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059832" y="2708920"/>
            <a:ext cx="583264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доступность и понятность информации для широкого круга граждан;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визуализация данных о бюджете;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консолидация в брошюре общих сведений о бюджете. </a:t>
            </a:r>
          </a:p>
        </p:txBody>
      </p:sp>
      <p:sp>
        <p:nvSpPr>
          <p:cNvPr id="17" name="Овал 16"/>
          <p:cNvSpPr/>
          <p:nvPr/>
        </p:nvSpPr>
        <p:spPr>
          <a:xfrm>
            <a:off x="683568" y="4293096"/>
            <a:ext cx="4464496" cy="720080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043608" y="443711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Ожидаемые результаты 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:</a:t>
            </a:r>
            <a:endParaRPr lang="ru-RU" sz="2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5013176"/>
            <a:ext cx="849694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900" b="1" i="1" dirty="0" smtClean="0">
                <a:solidFill>
                  <a:srgbClr val="0000CC"/>
                </a:solidFill>
                <a:latin typeface="Book Antiqua" pitchFamily="18" charset="0"/>
              </a:rPr>
              <a:t> </a:t>
            </a: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свободный доступ к информации о бюджете  и деятельности органов власти;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вовлечение граждан в диалог с органами власти;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прозрачность формирования  и  расходования бюджетных средств.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1475656" y="-459432"/>
            <a:ext cx="2039998" cy="2201468"/>
            <a:chOff x="1041328" y="714356"/>
            <a:chExt cx="2039998" cy="2201468"/>
          </a:xfrm>
        </p:grpSpPr>
        <p:pic>
          <p:nvPicPr>
            <p:cNvPr id="25" name="Picture 13" descr="M:\Переписка (04-09...04-14)\ПЕРЕПИСКА из отдела БП\!Брошюра БдГ\2017-2019\картинки\прочие\pencil-icon-512-1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1328" y="1987130"/>
              <a:ext cx="928694" cy="928694"/>
            </a:xfrm>
            <a:prstGeom prst="rect">
              <a:avLst/>
            </a:prstGeom>
            <a:noFill/>
          </p:spPr>
        </p:pic>
        <p:sp>
          <p:nvSpPr>
            <p:cNvPr id="26" name="TextBox 25"/>
            <p:cNvSpPr txBox="1"/>
            <p:nvPr/>
          </p:nvSpPr>
          <p:spPr>
            <a:xfrm>
              <a:off x="1071538" y="714356"/>
              <a:ext cx="200978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b="1" dirty="0" smtClean="0">
                  <a:solidFill>
                    <a:srgbClr val="455624"/>
                  </a:solidFill>
                  <a:latin typeface="Monotype Corsiva" pitchFamily="66" charset="0"/>
                </a:rPr>
                <a:t>                        </a:t>
              </a:r>
              <a:endParaRPr lang="ru-RU" sz="29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endParaRPr>
            </a:p>
          </p:txBody>
        </p:sp>
      </p:grpSp>
      <p:pic>
        <p:nvPicPr>
          <p:cNvPr id="29" name="Picture 15" descr="M:\Переписка (04-09...04-14)\ПЕРЕПИСКА из отдела БП\!Брошюра БдГ\2017-2019\картинки\прочие\0_91200_4885a18f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861048"/>
            <a:ext cx="3252802" cy="1296144"/>
          </a:xfrm>
          <a:prstGeom prst="rect">
            <a:avLst/>
          </a:prstGeom>
          <a:noFill/>
        </p:spPr>
      </p:pic>
      <p:grpSp>
        <p:nvGrpSpPr>
          <p:cNvPr id="30" name="Группа 29"/>
          <p:cNvGrpSpPr/>
          <p:nvPr/>
        </p:nvGrpSpPr>
        <p:grpSpPr>
          <a:xfrm>
            <a:off x="2286000" y="1211698"/>
            <a:ext cx="2039998" cy="2201468"/>
            <a:chOff x="1041328" y="714356"/>
            <a:chExt cx="2039998" cy="2201468"/>
          </a:xfrm>
        </p:grpSpPr>
        <p:pic>
          <p:nvPicPr>
            <p:cNvPr id="31" name="Picture 13" descr="M:\Переписка (04-09...04-14)\ПЕРЕПИСКА из отдела БП\!Брошюра БдГ\2017-2019\картинки\прочие\pencil-icon-512-1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1328" y="1987130"/>
              <a:ext cx="928694" cy="928694"/>
            </a:xfrm>
            <a:prstGeom prst="rect">
              <a:avLst/>
            </a:prstGeom>
            <a:noFill/>
          </p:spPr>
        </p:pic>
        <p:sp>
          <p:nvSpPr>
            <p:cNvPr id="32" name="TextBox 31"/>
            <p:cNvSpPr txBox="1"/>
            <p:nvPr/>
          </p:nvSpPr>
          <p:spPr>
            <a:xfrm>
              <a:off x="1071538" y="714356"/>
              <a:ext cx="200978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b="1" dirty="0" smtClean="0">
                  <a:solidFill>
                    <a:srgbClr val="455624"/>
                  </a:solidFill>
                  <a:latin typeface="Monotype Corsiva" pitchFamily="66" charset="0"/>
                </a:rPr>
                <a:t>                        </a:t>
              </a:r>
              <a:endParaRPr lang="ru-RU" sz="29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endParaRPr>
            </a:p>
          </p:txBody>
        </p:sp>
      </p:grpSp>
      <p:sp>
        <p:nvSpPr>
          <p:cNvPr id="24" name="object 10"/>
          <p:cNvSpPr/>
          <p:nvPr/>
        </p:nvSpPr>
        <p:spPr>
          <a:xfrm>
            <a:off x="1907704" y="0"/>
            <a:ext cx="6120680" cy="11247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23728" y="188640"/>
            <a:ext cx="5328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ЗНАЧЕНИЕ   БРОШЮРЫ  «БЮДЖЕТ  ДЛЯ  ГРАЖДАН»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6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57200" y="6597352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956686" y="111862"/>
            <a:ext cx="8246333" cy="824521"/>
            <a:chOff x="648429" y="104958"/>
            <a:chExt cx="8246333" cy="824521"/>
          </a:xfrm>
        </p:grpSpPr>
        <p:pic>
          <p:nvPicPr>
            <p:cNvPr id="33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995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510" y="32657"/>
            <a:ext cx="8229600" cy="389586"/>
          </a:xfrm>
          <a:noFill/>
          <a:ln>
            <a:noFill/>
          </a:ln>
          <a:effectLst>
            <a:reflection endPos="0" dir="5400000" sy="-100000" algn="bl" rotWithShape="0"/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понятия, термины, определения</a:t>
            </a:r>
            <a:endParaRPr lang="ru-RU" sz="2800" dirty="0">
              <a:effectLst>
                <a:reflection blurRad="6350" endPos="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98245" y="1196752"/>
            <a:ext cx="2763534" cy="25922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Форма образования </a:t>
            </a:r>
            <a:r>
              <a:rPr lang="ru-RU" sz="1400" b="1" dirty="0">
                <a:latin typeface="Times New Roman" pitchFamily="18" charset="0"/>
              </a:rPr>
              <a:t>и расходования денежных средств, предназначенных для </a:t>
            </a:r>
            <a:r>
              <a:rPr lang="ru-RU" sz="1400" b="1" dirty="0" smtClean="0">
                <a:latin typeface="Times New Roman" pitchFamily="18" charset="0"/>
              </a:rPr>
              <a:t>финансового обеспечения </a:t>
            </a:r>
            <a:r>
              <a:rPr lang="ru-RU" sz="1400" b="1" dirty="0">
                <a:latin typeface="Times New Roman" pitchFamily="18" charset="0"/>
              </a:rPr>
              <a:t>задач и функций государства и местного самоуправления</a:t>
            </a:r>
            <a:r>
              <a:rPr lang="ru-RU" sz="1400" b="1" dirty="0" smtClean="0">
                <a:latin typeface="Times New Roman" pitchFamily="18" charset="0"/>
              </a:rPr>
              <a:t>. Представляет собой главный финансовый документ страны (региона, муниципалитета, поселения), утвержденный органом законодательной власти соответствующего уровня управления.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 БЮДЖЕТА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7925" y="4725953"/>
            <a:ext cx="276353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Денежные средства поступающие в бюджет (налоги юридических лиц, штрафы, административные платежи и сборы)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7585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БЮДЖЕТА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20634" y="4437112"/>
            <a:ext cx="2763534" cy="24498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Денежные средства выплачиваемые из бюджета, которые направляются на финансовое обеспечение задач и функций государственной власти  (социальные выплаты населению, содержание муниципальных учреждений, капитальное строительство и другие)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6754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БЮДЖЕТНАЯ СИСТЕМА РФ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1368557"/>
            <a:ext cx="276353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Совокупность всех бюджетов в Российской Федерации: федерального, региональных, местных, государственных внебюджетных фондов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156176" y="476672"/>
            <a:ext cx="266429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КОНСОЛИДИРОВАННЫЙ БЮДЖЕТ</a:t>
            </a:r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214179" y="1494272"/>
            <a:ext cx="2763534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Свод бюджетов бюджетной системы РФ на соответствующей территории (за исключением бюджетов государственных внебюджетных фондов)  без учета межбюджетных трансфертов между этими бюджетами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044750" y="369051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 БЮДЖЕТА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044750" y="4473925"/>
            <a:ext cx="2763534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Превышение расходов над доходами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956686" y="57432"/>
            <a:ext cx="8246333" cy="824521"/>
            <a:chOff x="648429" y="104958"/>
            <a:chExt cx="8246333" cy="824521"/>
          </a:xfrm>
        </p:grpSpPr>
        <p:pic>
          <p:nvPicPr>
            <p:cNvPr id="19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47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397483" y="43651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СУБСИДИИ</a:t>
            </a:r>
            <a:endParaRPr lang="ru-RU" sz="1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347864" y="5122574"/>
            <a:ext cx="2763534" cy="1512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</a:rPr>
              <a:t>софинансирования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 расходов на решение вопросов местного значения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185530" y="20720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ТРАНСФЕРТЫ</a:t>
            </a:r>
            <a:endParaRPr lang="ru-RU" sz="1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095217" y="2924944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 – средства, представляемые одним бюджетом бюджетной системы РФ другому бюджету бюджетной системы РФ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 БЮДЖЕТА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67544" y="1124744"/>
            <a:ext cx="2763534" cy="5056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Превышение доходов бюджета над расходами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397483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Сбалансированность бюджета</a:t>
            </a:r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3364490" y="1052736"/>
            <a:ext cx="2763534" cy="1143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По доходам и расходам – основополагающие требование, предъявляемое к органам, составляющим и утверждающим бюджет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100423" y="980728"/>
            <a:ext cx="2763534" cy="154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Предельные объемы денежных средств, предусмотренных в соответствующем финансовом году для исполнения бюджетных обязательств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23350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Бюджетные ассигнования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01022" y="19888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БЮДЖЕТНЫЕ ОБЯЗАТЕЛЬСТВА</a:t>
            </a:r>
            <a:endParaRPr lang="ru-RU" sz="1400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75184" y="2924944"/>
            <a:ext cx="2763534" cy="9361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Расходные обязательства, подлежащие исполнению в соответствующем финансовом году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361244" y="20608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ОТНОШЕНИЯ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311625" y="2852936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осуществления бюджетного процесса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91150" y="38610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ДОТАЦИИ</a:t>
            </a:r>
            <a:endParaRPr lang="ru-RU" sz="14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73531" y="4734778"/>
            <a:ext cx="2763534" cy="164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</a:rPr>
              <a:t>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трансферты – предоставляемые на безвозмездной и безвозвратной основе без установления направлений и условий их использования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128024" y="410445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СУБВЕНЦИИ</a:t>
            </a:r>
            <a:endParaRPr lang="ru-RU" sz="1400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6135911" y="4978558"/>
            <a:ext cx="2763534" cy="16561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обеспечения исполнения отдельных государственных полномочий, переданных органам местного самоуправления.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5142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968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1340768"/>
            <a:ext cx="2763534" cy="23042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Публичные обязательства перед физическим лицом, подлежащие исполнению в денежной форме в установленном законом, иным нормативным правовым актом размере или имеющие установленный порядок его индексации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Публично нормативные обязательства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98245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Текущий финансовый год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99007" y="1628800"/>
            <a:ext cx="2763534" cy="15258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Год, в котором осуществляется исполнение бюджета, составление и рассмотрение проекта бюджета на очередной финансовый год (очередной финансовый год и плановый период)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228184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Очередной финансовый год</a:t>
            </a:r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128946" y="1628800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Финансовый год следующий за очередным финансовым годом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98245" y="3699351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Плановый период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248626" y="4882852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Два года, следующие за текущим финансовым годом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956686" y="-29656"/>
            <a:ext cx="8246333" cy="824521"/>
            <a:chOff x="648429" y="104958"/>
            <a:chExt cx="8246333" cy="824521"/>
          </a:xfrm>
        </p:grpSpPr>
        <p:pic>
          <p:nvPicPr>
            <p:cNvPr id="11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98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835496"/>
          </a:xfrm>
        </p:spPr>
        <p:txBody>
          <a:bodyPr/>
          <a:lstStyle/>
          <a:p>
            <a:pPr marL="0" indent="0" algn="ctr">
              <a:lnSpc>
                <a:spcPts val="2000"/>
              </a:lnSpc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Бюджетная система Российской Федерации </a:t>
            </a:r>
            <a:r>
              <a:rPr lang="ru-RU" sz="1800" dirty="0" smtClean="0">
                <a:effectLst>
                  <a:reflection blurRad="6350" endPos="0" dir="5400000" sy="-100000" algn="bl" rotWithShape="0"/>
                </a:effectLst>
              </a:rPr>
              <a:t>основанная на экономических отношениях и государственном устройстве</a:t>
            </a:r>
            <a:r>
              <a:rPr lang="ru-RU" sz="1800" dirty="0" smtClean="0"/>
              <a:t> </a:t>
            </a:r>
            <a:r>
              <a:rPr lang="ru-RU" sz="1800" dirty="0" smtClean="0">
                <a:effectLst>
                  <a:reflection blurRad="6350" endPos="0" dir="5400000" sy="-100000" algn="bl" rotWithShape="0"/>
                </a:effectLst>
              </a:rPr>
              <a:t>РФ</a:t>
            </a:r>
            <a:endParaRPr lang="ru-RU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908720"/>
            <a:ext cx="8229600" cy="89269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Это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1628800"/>
            <a:ext cx="28803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бюджетам бюджетной системы РФ относятся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1580" y="2780928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Федеральный бюджет и бюджеты государственных внебюджетных фондов Российской Федерации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1650" y="3941440"/>
            <a:ext cx="6192688" cy="711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Бюджеты субъектов РФ и бюджеты территориальных внебюджетных фондов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1730" y="4955410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Местные бюджеты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1580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муниципльного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60099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поселения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4427984" y="26369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3789040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25482" y="4653136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55252" y="5472762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16216" y="5486058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956686" y="468338"/>
            <a:ext cx="8246333" cy="824521"/>
            <a:chOff x="648429" y="104958"/>
            <a:chExt cx="8246333" cy="824521"/>
          </a:xfrm>
        </p:grpSpPr>
        <p:pic>
          <p:nvPicPr>
            <p:cNvPr id="1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997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 marL="0" indent="0" algn="ctr">
              <a:lnSpc>
                <a:spcPts val="2000"/>
              </a:lnSpc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Участие граждан в обсуждении проекта бюджета</a:t>
            </a:r>
            <a:endParaRPr lang="ru-RU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1052736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Публичные слушания – форма реализации прав граждан на участие в процессе обсуждения проектов муниципальных правовых актов по вопросам местного значения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68678" y="4941168"/>
            <a:ext cx="619268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Ежегодно на публичные слушания выносится проект </a:t>
            </a:r>
            <a:r>
              <a:rPr lang="ru-RU" dirty="0"/>
              <a:t>бюджета </a:t>
            </a:r>
            <a:r>
              <a:rPr lang="ru-RU" dirty="0" err="1" smtClean="0"/>
              <a:t>Почепского</a:t>
            </a:r>
            <a:r>
              <a:rPr lang="ru-RU" dirty="0" smtClean="0"/>
              <a:t> муниципального района Брянской области и отчет об его исполнении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2420888"/>
            <a:ext cx="3132348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Публичные </a:t>
            </a:r>
            <a:r>
              <a:rPr lang="ru-RU" dirty="0" smtClean="0"/>
              <a:t>слушания организуются и проводятся с целью выявления и учета мнения и интересов жителей по проектам, выносимым на слушания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56076" y="2432068"/>
            <a:ext cx="3132348" cy="2293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 публичных слушаний – заключение, в котором  отражаются выраженные позиции и рекомендации, формированные по результатам публичных слушаний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537774" y="2060848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823653" y="2078946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41966" y="4725143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22250" y="4725144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956686" y="318696"/>
            <a:ext cx="8246333" cy="824521"/>
            <a:chOff x="648429" y="104958"/>
            <a:chExt cx="8246333" cy="824521"/>
          </a:xfrm>
        </p:grpSpPr>
        <p:pic>
          <p:nvPicPr>
            <p:cNvPr id="14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102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10186</TotalTime>
  <Words>3891</Words>
  <Application>Microsoft Office PowerPoint</Application>
  <PresentationFormat>Экран (4:3)</PresentationFormat>
  <Paragraphs>999</Paragraphs>
  <Slides>37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Воздушный поток</vt:lpstr>
      <vt:lpstr>Презентация PowerPoint</vt:lpstr>
      <vt:lpstr>Презентация PowerPoint</vt:lpstr>
      <vt:lpstr>Уважаемые жители Почепского района!</vt:lpstr>
      <vt:lpstr>Презентация PowerPoint</vt:lpstr>
      <vt:lpstr>Основные понятия, термины, определения</vt:lpstr>
      <vt:lpstr>Презентация PowerPoint</vt:lpstr>
      <vt:lpstr>Презентация PowerPoint</vt:lpstr>
      <vt:lpstr>Бюджетная система Российской Федерации основанная на экономических отношениях и государственном устройстве РФ</vt:lpstr>
      <vt:lpstr>Участие граждан в обсуждении проекта бюджета</vt:lpstr>
      <vt:lpstr>Бюджетный процесс</vt:lpstr>
      <vt:lpstr>Основа формирования бюджета</vt:lpstr>
      <vt:lpstr>Презентация PowerPoint</vt:lpstr>
      <vt:lpstr>Основные параметры проекта бюджета Почепского района</vt:lpstr>
      <vt:lpstr>Доходы бюджета</vt:lpstr>
      <vt:lpstr>Виды доходов бюджета Почепского муниципального  района Брянской области </vt:lpstr>
      <vt:lpstr>Налог - обязательный, индивидуально безвозмездный платеж, взимаемый с  организаций и физических лиц в форме отчуждения принадлежащих им на праве  собственности, хозяйственного ведения или оперативного управления денежных  средств в целях финансового обеспечения деятельности государства  и (или) муниципальных образований </vt:lpstr>
      <vt:lpstr>Налоги, уплачиваемые гражданином в бюджеты всех уровней</vt:lpstr>
      <vt:lpstr>Доходы районного бюджета</vt:lpstr>
      <vt:lpstr>Структура доходов районного бюджета, тыс.руб.</vt:lpstr>
      <vt:lpstr>Структура налоговых доходов районного бюджета на 2023 год, тыс. руб.</vt:lpstr>
      <vt:lpstr>Презентация PowerPoint</vt:lpstr>
      <vt:lpstr>Презентация PowerPoint</vt:lpstr>
      <vt:lpstr>Безвозмездные поступления в бюджет Почепского муниципального района Брянской области, рублей</vt:lpstr>
      <vt:lpstr>Расходы районного бюджета</vt:lpstr>
      <vt:lpstr>Презентация PowerPoint</vt:lpstr>
      <vt:lpstr>Расходы бюджета Почепского муниципального района Брянской области по разделам  бюджетной классификации, тыс.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расходов бюджета</vt:lpstr>
      <vt:lpstr> </vt:lpstr>
      <vt:lpstr> </vt:lpstr>
      <vt:lpstr>Расходы бюджета Почепского муниципального района Брянской области на реализацию муниципальных программ Почепского района 2023-2025 годы, тыс. руб.</vt:lpstr>
      <vt:lpstr>Презентация PowerPoint</vt:lpstr>
      <vt:lpstr>ИСТОЧНИКИ ВНУТРЕННЕГО ФИНАНСИРОВАНИЯ ДЕФИЦИТА РАЙОННОГО БЮДЖЕТА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ChinkarevaSM</cp:lastModifiedBy>
  <cp:revision>504</cp:revision>
  <cp:lastPrinted>2022-11-16T14:39:51Z</cp:lastPrinted>
  <dcterms:created xsi:type="dcterms:W3CDTF">2019-01-12T18:08:20Z</dcterms:created>
  <dcterms:modified xsi:type="dcterms:W3CDTF">2022-12-28T07:21:56Z</dcterms:modified>
</cp:coreProperties>
</file>