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drawings/drawing2.xml" ContentType="application/vnd.openxmlformats-officedocument.drawingml.chartshapes+xml"/>
  <Override PartName="/ppt/charts/chart10.xml" ContentType="application/vnd.openxmlformats-officedocument.drawingml.chart+xml"/>
  <Override PartName="/ppt/drawings/drawing3.xml" ContentType="application/vnd.openxmlformats-officedocument.drawingml.chartshapes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drawings/drawing4.xml" ContentType="application/vnd.openxmlformats-officedocument.drawingml.chartshapes+xml"/>
  <Override PartName="/ppt/charts/chart15.xml" ContentType="application/vnd.openxmlformats-officedocument.drawingml.chart+xml"/>
  <Override PartName="/ppt/drawings/drawing5.xml" ContentType="application/vnd.openxmlformats-officedocument.drawingml.chartshapes+xml"/>
  <Override PartName="/ppt/charts/chart16.xml" ContentType="application/vnd.openxmlformats-officedocument.drawingml.chart+xml"/>
  <Override PartName="/ppt/drawings/drawing6.xml" ContentType="application/vnd.openxmlformats-officedocument.drawingml.chartshapes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drawings/drawing7.xml" ContentType="application/vnd.openxmlformats-officedocument.drawingml.chartshapes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drawings/drawing8.xml" ContentType="application/vnd.openxmlformats-officedocument.drawingml.chartshapes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drawings/drawing9.xml" ContentType="application/vnd.openxmlformats-officedocument.drawingml.chartshapes+xml"/>
  <Override PartName="/ppt/charts/chart2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0" r:id="rId3"/>
    <p:sldId id="260" r:id="rId4"/>
    <p:sldId id="284" r:id="rId5"/>
    <p:sldId id="285" r:id="rId6"/>
    <p:sldId id="287" r:id="rId7"/>
    <p:sldId id="288" r:id="rId8"/>
    <p:sldId id="289" r:id="rId9"/>
    <p:sldId id="286" r:id="rId10"/>
    <p:sldId id="290" r:id="rId11"/>
    <p:sldId id="303" r:id="rId12"/>
    <p:sldId id="304" r:id="rId13"/>
    <p:sldId id="305" r:id="rId14"/>
    <p:sldId id="306" r:id="rId15"/>
    <p:sldId id="307" r:id="rId16"/>
    <p:sldId id="308" r:id="rId17"/>
    <p:sldId id="309" r:id="rId18"/>
    <p:sldId id="310" r:id="rId19"/>
    <p:sldId id="264" r:id="rId20"/>
    <p:sldId id="261" r:id="rId21"/>
    <p:sldId id="291" r:id="rId22"/>
    <p:sldId id="293" r:id="rId23"/>
    <p:sldId id="292" r:id="rId24"/>
    <p:sldId id="263" r:id="rId25"/>
    <p:sldId id="296" r:id="rId26"/>
    <p:sldId id="297" r:id="rId27"/>
    <p:sldId id="294" r:id="rId28"/>
    <p:sldId id="295" r:id="rId29"/>
    <p:sldId id="299" r:id="rId30"/>
    <p:sldId id="298" r:id="rId31"/>
    <p:sldId id="300" r:id="rId32"/>
    <p:sldId id="301" r:id="rId33"/>
    <p:sldId id="302" r:id="rId34"/>
    <p:sldId id="311" r:id="rId35"/>
    <p:sldId id="279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8B1C"/>
    <a:srgbClr val="FEAA02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594" y="-3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3.xlsx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_____Microsoft_Excel14.xlsx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_____Microsoft_Excel15.xlsx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_____Microsoft_Excel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7.xlsx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package" Target="../embeddings/_____Microsoft_Excel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9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2.xlsx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package" Target="../embeddings/_____Microsoft_Excel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1.xlsx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9.xml"/><Relationship Id="rId1" Type="http://schemas.openxmlformats.org/officeDocument/2006/relationships/package" Target="../embeddings/_____Microsoft_Excel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3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2017 год план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доходы</c:v>
                </c:pt>
                <c:pt idx="1">
                  <c:v>расходы</c:v>
                </c:pt>
                <c:pt idx="2">
                  <c:v>Профицит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549009.1</c:v>
                </c:pt>
                <c:pt idx="1">
                  <c:v>555339.80000000005</c:v>
                </c:pt>
                <c:pt idx="2">
                  <c:v>6330.7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 год исполнено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доходы</c:v>
                </c:pt>
                <c:pt idx="1">
                  <c:v>расходы</c:v>
                </c:pt>
                <c:pt idx="2">
                  <c:v>Профицит 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547408.4</c:v>
                </c:pt>
                <c:pt idx="1">
                  <c:v>544626.6</c:v>
                </c:pt>
                <c:pt idx="2">
                  <c:v>2781.8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80807808"/>
        <c:axId val="80809344"/>
        <c:axId val="0"/>
      </c:bar3DChart>
      <c:catAx>
        <c:axId val="80807808"/>
        <c:scaling>
          <c:orientation val="minMax"/>
        </c:scaling>
        <c:delete val="0"/>
        <c:axPos val="b"/>
        <c:majorTickMark val="out"/>
        <c:minorTickMark val="none"/>
        <c:tickLblPos val="nextTo"/>
        <c:crossAx val="80809344"/>
        <c:crosses val="autoZero"/>
        <c:auto val="1"/>
        <c:lblAlgn val="ctr"/>
        <c:lblOffset val="100"/>
        <c:noMultiLvlLbl val="0"/>
      </c:catAx>
      <c:valAx>
        <c:axId val="808093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080780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9050200773327075"/>
          <c:y val="0.29139000984251967"/>
          <c:w val="0.30042524058568065"/>
          <c:h val="0.2953449803149606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u="sng" baseline="0" dirty="0" smtClean="0"/>
              <a:t>НЕНАЛОГОВЫЕ ДОХОДЫ</a:t>
            </a:r>
            <a:endParaRPr lang="ru-RU" u="sng" dirty="0"/>
          </a:p>
        </c:rich>
      </c:tx>
      <c:layout>
        <c:manualLayout>
          <c:xMode val="edge"/>
          <c:yMode val="edge"/>
          <c:x val="0"/>
          <c:y val="1.5120657476834437E-3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 ВСЕГО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-0.10811332623992345"/>
                  <c:y val="-2.36700391823013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8069588260442004"/>
                  <c:y val="0.1215197057507394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ЗА 2016 ГОД</c:v>
                </c:pt>
                <c:pt idx="1">
                  <c:v>ЗА 2017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16.399999999999999</c:v>
                </c:pt>
                <c:pt idx="1">
                  <c:v>15.6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29398144"/>
        <c:axId val="29399680"/>
        <c:axId val="0"/>
      </c:bar3DChart>
      <c:catAx>
        <c:axId val="293981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29399680"/>
        <c:crosses val="autoZero"/>
        <c:auto val="1"/>
        <c:lblAlgn val="ctr"/>
        <c:lblOffset val="100"/>
        <c:noMultiLvlLbl val="0"/>
      </c:catAx>
      <c:valAx>
        <c:axId val="29399680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9398144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40"/>
      <c:rotY val="160"/>
      <c:depthPercent val="160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123019344804115E-2"/>
          <c:y val="9.3476018252911033E-2"/>
          <c:w val="0.57024599356006977"/>
          <c:h val="0.90652407948412617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12700"/>
          </c:spPr>
          <c:explosion val="21"/>
          <c:dPt>
            <c:idx val="0"/>
            <c:bubble3D val="0"/>
          </c:dPt>
          <c:dPt>
            <c:idx val="1"/>
            <c:bubble3D val="0"/>
          </c:dPt>
          <c:dPt>
            <c:idx val="3"/>
            <c:bubble3D val="0"/>
          </c:dPt>
          <c:dPt>
            <c:idx val="7"/>
            <c:bubble3D val="0"/>
          </c:dPt>
          <c:dPt>
            <c:idx val="8"/>
            <c:bubble3D val="0"/>
            <c:spPr>
              <a:ln w="12700"/>
              <a:effectLst>
                <a:outerShdw blurRad="40000" dist="508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0" h="0"/>
                <a:bevelB w="0" h="0"/>
                <a:contourClr>
                  <a:srgbClr val="000000"/>
                </a:contourClr>
              </a:sp3d>
            </c:spPr>
          </c:dPt>
          <c:dLbls>
            <c:dLbl>
              <c:idx val="1"/>
              <c:layout>
                <c:manualLayout>
                  <c:x val="0.44787263174304354"/>
                  <c:y val="-6.694911449207472E-4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9.0456981074973682E-3"/>
                  <c:y val="-3.1986334600513019E-2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</c:dLbl>
            <c:dLblPos val="bestFit"/>
            <c:showLegendKey val="1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Лист1!$A$3:$A$6</c:f>
              <c:strCache>
                <c:ptCount val="4"/>
                <c:pt idx="0">
                  <c:v>Государственная пошлина</c:v>
                </c:pt>
                <c:pt idx="1">
                  <c:v>Налог на доходы физических лиц</c:v>
                </c:pt>
                <c:pt idx="2">
                  <c:v>Акцизы на дизтопливо и бензин</c:v>
                </c:pt>
                <c:pt idx="3">
                  <c:v>Налоги на совокупный доход (на вмененный доход, по упрощенной системе налогооблажения, патент, единый сельхоз налого)</c:v>
                </c:pt>
              </c:strCache>
            </c:strRef>
          </c:cat>
          <c:val>
            <c:numRef>
              <c:f>Лист1!$B$3:$B$6</c:f>
              <c:numCache>
                <c:formatCode>General</c:formatCode>
                <c:ptCount val="4"/>
                <c:pt idx="0">
                  <c:v>1.3</c:v>
                </c:pt>
                <c:pt idx="1">
                  <c:v>82.4</c:v>
                </c:pt>
                <c:pt idx="2">
                  <c:v>2.9</c:v>
                </c:pt>
                <c:pt idx="3">
                  <c:v>13.4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tr"/>
      <c:layout>
        <c:manualLayout>
          <c:xMode val="edge"/>
          <c:yMode val="edge"/>
          <c:x val="0.56941747839121959"/>
          <c:y val="2.770308185878954E-2"/>
          <c:w val="0.42187363566501374"/>
          <c:h val="0.94435734212560807"/>
        </c:manualLayout>
      </c:layout>
      <c:overlay val="0"/>
      <c:spPr>
        <a:effectLst>
          <a:glow>
            <a:schemeClr val="accent1"/>
          </a:glow>
        </a:effectLst>
      </c:spPr>
      <c:txPr>
        <a:bodyPr/>
        <a:lstStyle/>
        <a:p>
          <a:pPr>
            <a:defRPr sz="2400" baseline="-25000">
              <a:latin typeface="+mn-lt"/>
            </a:defRPr>
          </a:pPr>
          <a:endParaRPr lang="ru-RU"/>
        </a:p>
      </c:txPr>
    </c:legend>
    <c:plotVisOnly val="1"/>
    <c:dispBlanksAs val="gap"/>
    <c:showDLblsOverMax val="0"/>
  </c:chart>
  <c:spPr>
    <a:effectLst>
      <a:glow>
        <a:schemeClr val="accent1"/>
      </a:glow>
    </a:effectLst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40"/>
      <c:rotY val="160"/>
      <c:depthPercent val="160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123019344804115E-2"/>
          <c:y val="9.3476018252911033E-2"/>
          <c:w val="0.57024599356006977"/>
          <c:h val="0.90652407948412617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12700"/>
          </c:spPr>
          <c:explosion val="21"/>
          <c:dPt>
            <c:idx val="0"/>
            <c:bubble3D val="0"/>
            <c:explosion val="0"/>
          </c:dPt>
          <c:dPt>
            <c:idx val="1"/>
            <c:bubble3D val="0"/>
          </c:dPt>
          <c:dPt>
            <c:idx val="3"/>
            <c:bubble3D val="0"/>
          </c:dPt>
          <c:dPt>
            <c:idx val="7"/>
            <c:bubble3D val="0"/>
            <c:explosion val="10"/>
          </c:dPt>
          <c:dPt>
            <c:idx val="8"/>
            <c:bubble3D val="0"/>
            <c:spPr>
              <a:ln w="12700"/>
              <a:effectLst>
                <a:outerShdw blurRad="40000" dist="508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0" h="0"/>
                <a:bevelB w="0" h="0"/>
                <a:contourClr>
                  <a:srgbClr val="000000"/>
                </a:contourClr>
              </a:sp3d>
            </c:spPr>
          </c:dPt>
          <c:dLbls>
            <c:dLbl>
              <c:idx val="1"/>
              <c:layout>
                <c:manualLayout>
                  <c:x val="5.4521283282916277E-2"/>
                  <c:y val="-0.15765362167806146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9.0456981074973682E-3"/>
                  <c:y val="-3.1986334600513019E-2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</c:dLbl>
            <c:dLblPos val="bestFit"/>
            <c:showLegendKey val="1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Лист1!$A$3:$A$10</c:f>
              <c:strCache>
                <c:ptCount val="8"/>
                <c:pt idx="0">
                  <c:v>Доходы от оказания платных услуг</c:v>
                </c:pt>
                <c:pt idx="1">
                  <c:v>Доходы от продажи земельных участков</c:v>
                </c:pt>
                <c:pt idx="2">
                  <c:v>Плата за неготивное воздействие на окружающую среду</c:v>
                </c:pt>
                <c:pt idx="3">
                  <c:v>Штрафы</c:v>
                </c:pt>
                <c:pt idx="4">
                  <c:v>Арендная плата за земельные участки</c:v>
                </c:pt>
                <c:pt idx="5">
                  <c:v>Доходы от сдачи в аренду имущества</c:v>
                </c:pt>
                <c:pt idx="6">
                  <c:v>Доходы от реализации имущества</c:v>
                </c:pt>
                <c:pt idx="7">
                  <c:v>Административные платежи и сборы</c:v>
                </c:pt>
              </c:strCache>
            </c:strRef>
          </c:cat>
          <c:val>
            <c:numRef>
              <c:f>Лист1!$B$3:$B$10</c:f>
              <c:numCache>
                <c:formatCode>General</c:formatCode>
                <c:ptCount val="8"/>
                <c:pt idx="0">
                  <c:v>3.7</c:v>
                </c:pt>
                <c:pt idx="1">
                  <c:v>15.4</c:v>
                </c:pt>
                <c:pt idx="2">
                  <c:v>13.5</c:v>
                </c:pt>
                <c:pt idx="3">
                  <c:v>17.399999999999999</c:v>
                </c:pt>
                <c:pt idx="4">
                  <c:v>46</c:v>
                </c:pt>
                <c:pt idx="5">
                  <c:v>3.2</c:v>
                </c:pt>
                <c:pt idx="6">
                  <c:v>0.7</c:v>
                </c:pt>
                <c:pt idx="7">
                  <c:v>0.2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tr"/>
      <c:layout>
        <c:manualLayout>
          <c:xMode val="edge"/>
          <c:yMode val="edge"/>
          <c:x val="0.57812636433498632"/>
          <c:y val="2.3085901548991284E-3"/>
          <c:w val="0.42187363566501374"/>
          <c:h val="0.99745491568828792"/>
        </c:manualLayout>
      </c:layout>
      <c:overlay val="0"/>
      <c:spPr>
        <a:effectLst>
          <a:glow>
            <a:schemeClr val="accent1"/>
          </a:glow>
        </a:effectLst>
      </c:spPr>
      <c:txPr>
        <a:bodyPr/>
        <a:lstStyle/>
        <a:p>
          <a:pPr>
            <a:defRPr sz="2400" baseline="-25000">
              <a:latin typeface="+mn-lt"/>
            </a:defRPr>
          </a:pPr>
          <a:endParaRPr lang="ru-RU"/>
        </a:p>
      </c:txPr>
    </c:legend>
    <c:plotVisOnly val="1"/>
    <c:dispBlanksAs val="gap"/>
    <c:showDLblsOverMax val="0"/>
  </c:chart>
  <c:spPr>
    <a:effectLst>
      <a:glow>
        <a:schemeClr val="accent1"/>
      </a:glow>
    </a:effectLst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layout>
        <c:manualLayout>
          <c:xMode val="edge"/>
          <c:yMode val="edge"/>
          <c:x val="8.669549537230907E-2"/>
          <c:y val="1.4352082945400434E-2"/>
        </c:manualLayout>
      </c:layout>
      <c:overlay val="0"/>
    </c:title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035892496231864E-2"/>
          <c:y val="5.111834209344502E-2"/>
          <c:w val="0.92295584617684479"/>
          <c:h val="0.75251145803830877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Лист1!$B$2</c:f>
              <c:strCache>
                <c:ptCount val="1"/>
                <c:pt idx="0">
                  <c:v>млн. руб.</c:v>
                </c:pt>
              </c:strCache>
            </c:strRef>
          </c:tx>
          <c:spPr>
            <a:effectLst>
              <a:innerShdw blurRad="63500" dist="50800">
                <a:prstClr val="black">
                  <a:alpha val="50000"/>
                </a:prstClr>
              </a:innerShdw>
            </a:effectLst>
            <a:scene3d>
              <a:camera prst="orthographicFront"/>
              <a:lightRig rig="threePt" dir="t"/>
            </a:scene3d>
            <a:sp3d prstMaterial="matte"/>
          </c:spPr>
          <c:invertIfNegative val="0"/>
          <c:dPt>
            <c:idx val="0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 prstMaterial="matte"/>
            </c:spPr>
          </c:dPt>
          <c:dPt>
            <c:idx val="1"/>
            <c:invertIfNegative val="0"/>
            <c:bubble3D val="0"/>
            <c:explosion val="17"/>
            <c:spPr>
              <a:solidFill>
                <a:schemeClr val="accent1">
                  <a:lumMod val="75000"/>
                </a:schemeClr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 prstMaterial="matte"/>
            </c:spPr>
          </c:dPt>
          <c:dLbls>
            <c:dLbl>
              <c:idx val="0"/>
              <c:layout>
                <c:manualLayout>
                  <c:x val="-6.8084744546203044E-2"/>
                  <c:y val="-7.9130487848767059E-3"/>
                </c:manualLayout>
              </c:layout>
              <c:spPr/>
              <c:txPr>
                <a:bodyPr/>
                <a:lstStyle/>
                <a:p>
                  <a:pPr>
                    <a:defRPr sz="20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1412789307590994"/>
                  <c:y val="-0.17474427723993108"/>
                </c:manualLayout>
              </c:layout>
              <c:spPr/>
              <c:txPr>
                <a:bodyPr/>
                <a:lstStyle/>
                <a:p>
                  <a:pPr>
                    <a:defRPr sz="20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Лист1!$A$3:$A$4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Лист1!$B$3:$B$4</c:f>
              <c:numCache>
                <c:formatCode>General</c:formatCode>
                <c:ptCount val="2"/>
                <c:pt idx="0">
                  <c:v>208</c:v>
                </c:pt>
                <c:pt idx="1">
                  <c:v>208.2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pyramid"/>
        <c:axId val="29511040"/>
        <c:axId val="29683712"/>
        <c:axId val="0"/>
      </c:bar3DChart>
      <c:catAx>
        <c:axId val="29511040"/>
        <c:scaling>
          <c:orientation val="minMax"/>
        </c:scaling>
        <c:delete val="1"/>
        <c:axPos val="b"/>
        <c:majorTickMark val="out"/>
        <c:minorTickMark val="none"/>
        <c:tickLblPos val="nextTo"/>
        <c:crossAx val="29683712"/>
        <c:crosses val="autoZero"/>
        <c:auto val="1"/>
        <c:lblAlgn val="ctr"/>
        <c:lblOffset val="100"/>
        <c:noMultiLvlLbl val="0"/>
      </c:catAx>
      <c:valAx>
        <c:axId val="29683712"/>
        <c:scaling>
          <c:orientation val="minMax"/>
          <c:max val="135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9511040"/>
        <c:crosses val="autoZero"/>
        <c:crossBetween val="between"/>
        <c:majorUnit val="10"/>
        <c:minorUnit val="1"/>
      </c:valAx>
    </c:plotArea>
    <c:legend>
      <c:legendPos val="r"/>
      <c:layout>
        <c:manualLayout>
          <c:xMode val="edge"/>
          <c:yMode val="edge"/>
          <c:x val="0.24568704424068344"/>
          <c:y val="0.68893186359575076"/>
          <c:w val="0.47708008654941131"/>
          <c:h val="0.29553914979712737"/>
        </c:manualLayout>
      </c:layout>
      <c:overlay val="0"/>
      <c:txPr>
        <a:bodyPr/>
        <a:lstStyle/>
        <a:p>
          <a:pPr>
            <a:defRPr sz="2400"/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Социальная сфера</a:t>
            </a:r>
            <a:endParaRPr lang="ru-RU" dirty="0"/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8127448498436424E-2"/>
          <c:y val="0.10795075434138131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-1.5767817003225881E-2"/>
                  <c:y val="0.4320468784254544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7467466453870867E-2"/>
                  <c:y val="0.4048990703036448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7.6720427540188332E-2"/>
                  <c:y val="0.4032774568278377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факт за 2016 год</c:v>
                </c:pt>
                <c:pt idx="1">
                  <c:v>план на 2017 год</c:v>
                </c:pt>
                <c:pt idx="2">
                  <c:v>факт за 2017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471.4</c:v>
                </c:pt>
                <c:pt idx="1">
                  <c:v>478.6</c:v>
                </c:pt>
                <c:pt idx="2">
                  <c:v>468.2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03223296"/>
        <c:axId val="103224832"/>
        <c:axId val="0"/>
      </c:bar3DChart>
      <c:catAx>
        <c:axId val="1032232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/>
            </a:pPr>
            <a:endParaRPr lang="ru-RU"/>
          </a:p>
        </c:txPr>
        <c:crossAx val="103224832"/>
        <c:crosses val="autoZero"/>
        <c:auto val="1"/>
        <c:lblAlgn val="ctr"/>
        <c:lblOffset val="100"/>
        <c:noMultiLvlLbl val="0"/>
      </c:catAx>
      <c:valAx>
        <c:axId val="103224832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03223296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Органы местного самоуправления</a:t>
            </a:r>
            <a:endParaRPr lang="ru-RU" dirty="0"/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8127448498436424E-2"/>
          <c:y val="0.10795075434138131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-9.0886391746261772E-2"/>
                  <c:y val="0.3322467066129683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5.8382227592522373E-2"/>
                  <c:y val="0.3050989380395752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8.1565024699742597E-2"/>
                  <c:y val="0.3311993713368913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факт за 2016 год</c:v>
                </c:pt>
                <c:pt idx="1">
                  <c:v>план на 2017 год</c:v>
                </c:pt>
                <c:pt idx="2">
                  <c:v>факт за 2017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36.799999999999997</c:v>
                </c:pt>
                <c:pt idx="1">
                  <c:v>36</c:v>
                </c:pt>
                <c:pt idx="2">
                  <c:v>35.700000000000003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03296000"/>
        <c:axId val="103334656"/>
        <c:axId val="0"/>
      </c:bar3DChart>
      <c:catAx>
        <c:axId val="1032960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03334656"/>
        <c:crosses val="autoZero"/>
        <c:auto val="1"/>
        <c:lblAlgn val="ctr"/>
        <c:lblOffset val="100"/>
        <c:noMultiLvlLbl val="0"/>
      </c:catAx>
      <c:valAx>
        <c:axId val="103334656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03296000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Прочие отрасли</a:t>
            </a:r>
            <a:endParaRPr lang="ru-RU" dirty="0"/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8127448498436424E-2"/>
          <c:y val="0.10795075434138131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-9.0886391746261772E-2"/>
                  <c:y val="0.3322467066129683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5.8382227592522373E-2"/>
                  <c:y val="0.3050989380395752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8.1565024699742597E-2"/>
                  <c:y val="0.3311993713368913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факт за 2016 год</c:v>
                </c:pt>
                <c:pt idx="1">
                  <c:v>план на 2017 год</c:v>
                </c:pt>
                <c:pt idx="2">
                  <c:v>факт за 2017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37.200000000000003</c:v>
                </c:pt>
                <c:pt idx="1">
                  <c:v>40.700000000000003</c:v>
                </c:pt>
                <c:pt idx="2">
                  <c:v>40.700000000000003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03651584"/>
        <c:axId val="103653376"/>
        <c:axId val="0"/>
      </c:bar3DChart>
      <c:catAx>
        <c:axId val="1036515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03653376"/>
        <c:crosses val="autoZero"/>
        <c:auto val="1"/>
        <c:lblAlgn val="ctr"/>
        <c:lblOffset val="100"/>
        <c:noMultiLvlLbl val="0"/>
      </c:catAx>
      <c:valAx>
        <c:axId val="103653376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03651584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40"/>
      <c:rotY val="160"/>
      <c:depthPercent val="160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123019344804115E-2"/>
          <c:y val="9.3476018252911033E-2"/>
          <c:w val="0.57024599356006977"/>
          <c:h val="0.90652407948412617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12700"/>
          </c:spPr>
          <c:explosion val="21"/>
          <c:dPt>
            <c:idx val="0"/>
            <c:bubble3D val="0"/>
          </c:dPt>
          <c:dPt>
            <c:idx val="1"/>
            <c:bubble3D val="0"/>
          </c:dPt>
          <c:dPt>
            <c:idx val="3"/>
            <c:bubble3D val="0"/>
            <c:explosion val="3"/>
          </c:dPt>
          <c:dPt>
            <c:idx val="7"/>
            <c:bubble3D val="0"/>
            <c:explosion val="10"/>
          </c:dPt>
          <c:dPt>
            <c:idx val="8"/>
            <c:bubble3D val="0"/>
            <c:explosion val="0"/>
            <c:spPr>
              <a:ln w="12700"/>
              <a:effectLst>
                <a:outerShdw blurRad="40000" dist="508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0" h="0"/>
                <a:bevelB w="0" h="0"/>
                <a:contourClr>
                  <a:srgbClr val="000000"/>
                </a:contourClr>
              </a:sp3d>
            </c:spPr>
          </c:dPt>
          <c:dLbls>
            <c:dLblPos val="bestFit"/>
            <c:showLegendKey val="1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Лист1!$A$3:$A$11</c:f>
              <c:strCache>
                <c:ptCount val="9"/>
                <c:pt idx="0">
                  <c:v>Образование</c:v>
                </c:pt>
                <c:pt idx="1">
                  <c:v>Общегосударственные вопросы 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Социальная политика</c:v>
                </c:pt>
                <c:pt idx="5">
                  <c:v>Культура</c:v>
                </c:pt>
                <c:pt idx="6">
                  <c:v>Национальная безопасность</c:v>
                </c:pt>
                <c:pt idx="7">
                  <c:v>Национальная оборона</c:v>
                </c:pt>
                <c:pt idx="8">
                  <c:v>Физическая культура и спорт</c:v>
                </c:pt>
              </c:strCache>
            </c:strRef>
          </c:cat>
          <c:val>
            <c:numRef>
              <c:f>Лист1!$B$3:$B$11</c:f>
              <c:numCache>
                <c:formatCode>General</c:formatCode>
                <c:ptCount val="9"/>
                <c:pt idx="0">
                  <c:v>69.2</c:v>
                </c:pt>
                <c:pt idx="1">
                  <c:v>6.6</c:v>
                </c:pt>
                <c:pt idx="2">
                  <c:v>1.7</c:v>
                </c:pt>
                <c:pt idx="3">
                  <c:v>0.8</c:v>
                </c:pt>
                <c:pt idx="4">
                  <c:v>8.6999999999999993</c:v>
                </c:pt>
                <c:pt idx="5">
                  <c:v>8</c:v>
                </c:pt>
                <c:pt idx="6">
                  <c:v>0.3</c:v>
                </c:pt>
                <c:pt idx="7">
                  <c:v>0.2</c:v>
                </c:pt>
                <c:pt idx="8">
                  <c:v>0.1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3758691171018289"/>
          <c:y val="2.0077966771458555E-3"/>
          <c:w val="0.34809051389741619"/>
          <c:h val="0.93331997978929193"/>
        </c:manualLayout>
      </c:layout>
      <c:overlay val="0"/>
    </c:legend>
    <c:plotVisOnly val="1"/>
    <c:dispBlanksAs val="gap"/>
    <c:showDLblsOverMax val="0"/>
  </c:chart>
  <c:spPr>
    <a:effectLst>
      <a:glow>
        <a:schemeClr val="accent1"/>
      </a:glow>
    </a:effectLst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1.6068959222660856E-2"/>
                  <c:y val="0.2659802707270836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7416061039255396E-2"/>
                  <c:y val="0.2508469677279496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5760960495722259E-2"/>
                  <c:y val="0.2437650236143838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Факт за 2016 год</c:v>
                </c:pt>
                <c:pt idx="1">
                  <c:v>План за 2017 год</c:v>
                </c:pt>
                <c:pt idx="2">
                  <c:v>Факт за 2017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396.9</c:v>
                </c:pt>
                <c:pt idx="1">
                  <c:v>386.6</c:v>
                </c:pt>
                <c:pt idx="2">
                  <c:v>376.8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75903744"/>
        <c:axId val="75905280"/>
        <c:axId val="0"/>
      </c:bar3DChart>
      <c:catAx>
        <c:axId val="759037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75905280"/>
        <c:crosses val="autoZero"/>
        <c:auto val="1"/>
        <c:lblAlgn val="ctr"/>
        <c:lblOffset val="100"/>
        <c:noMultiLvlLbl val="0"/>
      </c:catAx>
      <c:valAx>
        <c:axId val="75905280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75903744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40"/>
      <c:rotY val="160"/>
      <c:depthPercent val="160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7.8346785866050789E-2"/>
          <c:w val="0.57024599356006977"/>
          <c:h val="0.90652407948412617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12700"/>
          </c:spPr>
          <c:explosion val="21"/>
          <c:dPt>
            <c:idx val="0"/>
            <c:bubble3D val="0"/>
            <c:spPr>
              <a:ln w="6350"/>
            </c:spPr>
          </c:dPt>
          <c:dPt>
            <c:idx val="1"/>
            <c:bubble3D val="0"/>
          </c:dPt>
          <c:dPt>
            <c:idx val="3"/>
            <c:bubble3D val="0"/>
            <c:explosion val="30"/>
          </c:dPt>
          <c:dPt>
            <c:idx val="4"/>
            <c:bubble3D val="0"/>
            <c:explosion val="0"/>
          </c:dPt>
          <c:dPt>
            <c:idx val="7"/>
            <c:bubble3D val="0"/>
            <c:explosion val="10"/>
          </c:dPt>
          <c:dPt>
            <c:idx val="8"/>
            <c:bubble3D val="0"/>
            <c:explosion val="0"/>
            <c:spPr>
              <a:ln w="12700"/>
              <a:effectLst>
                <a:outerShdw blurRad="40000" dist="508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0" h="0"/>
                <a:bevelB w="0" h="0"/>
                <a:contourClr>
                  <a:srgbClr val="000000"/>
                </a:contourClr>
              </a:sp3d>
            </c:spPr>
          </c:dPt>
          <c:dLbls>
            <c:dLbl>
              <c:idx val="0"/>
              <c:layout>
                <c:manualLayout>
                  <c:x val="0.1168514200055682"/>
                  <c:y val="-0.1180030676845992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Лист1!$A$3:$A$7</c:f>
              <c:strCache>
                <c:ptCount val="5"/>
                <c:pt idx="0">
                  <c:v>Общее образование:  Содержание сети учреждений 25 школ</c:v>
                </c:pt>
                <c:pt idx="1">
                  <c:v>Дошкольное образование: содержание 17 детских садов: 6 городских и 11 сельских</c:v>
                </c:pt>
                <c:pt idx="2">
                  <c:v>Другие вопросы в области образования - обеспечение деятельности отдела образования</c:v>
                </c:pt>
                <c:pt idx="3">
                  <c:v>Молодежная политика</c:v>
                </c:pt>
                <c:pt idx="4">
                  <c:v>Дополнительное образование детей, содержание сети учреждений: спортивная школа, школа искусств, центр детского творчества</c:v>
                </c:pt>
              </c:strCache>
            </c:strRef>
          </c:cat>
          <c:val>
            <c:numRef>
              <c:f>Лист1!$B$3:$B$7</c:f>
              <c:numCache>
                <c:formatCode>General</c:formatCode>
                <c:ptCount val="5"/>
                <c:pt idx="0">
                  <c:v>215.7</c:v>
                </c:pt>
                <c:pt idx="1">
                  <c:v>94.3</c:v>
                </c:pt>
                <c:pt idx="2">
                  <c:v>41.9</c:v>
                </c:pt>
                <c:pt idx="3">
                  <c:v>0.7</c:v>
                </c:pt>
                <c:pt idx="4">
                  <c:v>23.7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3453176137561087"/>
          <c:y val="2.0077966771458555E-3"/>
          <c:w val="0.45114566423198826"/>
          <c:h val="0.93331997978929193"/>
        </c:manualLayout>
      </c:layout>
      <c:overlay val="0"/>
    </c:legend>
    <c:plotVisOnly val="1"/>
    <c:dispBlanksAs val="gap"/>
    <c:showDLblsOverMax val="0"/>
  </c:chart>
  <c:spPr>
    <a:effectLst>
      <a:glow>
        <a:schemeClr val="accent1"/>
      </a:glow>
    </a:effectLst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ДОХОДЫ всего</a:t>
            </a:r>
            <a:endParaRPr lang="ru-RU" dirty="0"/>
          </a:p>
        </c:rich>
      </c:tx>
      <c:layout>
        <c:manualLayout>
          <c:xMode val="edge"/>
          <c:yMode val="edge"/>
          <c:x val="1.3795370641877703E-2"/>
          <c:y val="0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3.4695509631007392E-2"/>
                  <c:y val="-2.36699421663895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1684749053383866E-2"/>
                  <c:y val="-0.1615556330256145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за 2016 год</c:v>
                </c:pt>
                <c:pt idx="1">
                  <c:v>за 2017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543</c:v>
                </c:pt>
                <c:pt idx="1">
                  <c:v>547.4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102353920"/>
        <c:axId val="102359808"/>
        <c:axId val="0"/>
      </c:bar3DChart>
      <c:catAx>
        <c:axId val="1023539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102359808"/>
        <c:crosses val="autoZero"/>
        <c:auto val="1"/>
        <c:lblAlgn val="ctr"/>
        <c:lblOffset val="100"/>
        <c:noMultiLvlLbl val="0"/>
      </c:catAx>
      <c:valAx>
        <c:axId val="102359808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02353920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8127448498436424E-2"/>
          <c:y val="0.10795075434138131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3.0358648674737414E-2"/>
                  <c:y val="0.1063632773469008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6021698864060642E-2"/>
                  <c:y val="0.1335438458117528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0238985285788023E-2"/>
                  <c:y val="0.1663229960380885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Факт за 2016 год</c:v>
                </c:pt>
                <c:pt idx="1">
                  <c:v>План за 2017 год</c:v>
                </c:pt>
                <c:pt idx="2">
                  <c:v>Факт за 2017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35.799999999999997</c:v>
                </c:pt>
                <c:pt idx="1">
                  <c:v>43.8</c:v>
                </c:pt>
                <c:pt idx="2">
                  <c:v>43.6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gapDepth val="130"/>
        <c:shape val="cylinder"/>
        <c:axId val="94907392"/>
        <c:axId val="94913280"/>
        <c:axId val="0"/>
      </c:bar3DChart>
      <c:catAx>
        <c:axId val="949073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94913280"/>
        <c:crosses val="autoZero"/>
        <c:auto val="1"/>
        <c:lblAlgn val="ctr"/>
        <c:lblOffset val="100"/>
        <c:noMultiLvlLbl val="0"/>
      </c:catAx>
      <c:valAx>
        <c:axId val="94913280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4907392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Всего расходов на культуру 43,6 </a:t>
            </a:r>
            <a:r>
              <a:rPr lang="ru-RU" dirty="0"/>
              <a:t>(млн. руб.)</a:t>
            </a:r>
          </a:p>
        </c:rich>
      </c:tx>
      <c:layout>
        <c:manualLayout>
          <c:xMode val="edge"/>
          <c:yMode val="edge"/>
          <c:x val="8.669549537230907E-2"/>
          <c:y val="1.4352082945400434E-2"/>
        </c:manualLayout>
      </c:layout>
      <c:overlay val="0"/>
    </c:title>
    <c:autoTitleDeleted val="0"/>
    <c:view3D>
      <c:rotX val="50"/>
      <c:rotY val="230"/>
      <c:rAngAx val="0"/>
      <c:perspective val="2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123019344804115E-2"/>
          <c:y val="9.3476018252911033E-2"/>
          <c:w val="0.57024599356006977"/>
          <c:h val="0.90652407948412617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1226 (млн. руб.)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chemeClr val="accent6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bubble3D val="0"/>
            <c:explosion val="17"/>
            <c:spPr>
              <a:solidFill>
                <a:srgbClr val="00B050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0"/>
              <c:layout>
                <c:manualLayout>
                  <c:x val="9.5932607394735622E-2"/>
                  <c:y val="5.5921150063645696E-2"/>
                </c:manualLayout>
              </c:layout>
              <c:spPr/>
              <c:txPr>
                <a:bodyPr/>
                <a:lstStyle/>
                <a:p>
                  <a:pPr>
                    <a:defRPr sz="20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13988128028395083"/>
                  <c:y val="-8.9859717381154156E-2"/>
                </c:manualLayout>
              </c:layout>
              <c:spPr/>
              <c:txPr>
                <a:bodyPr/>
                <a:lstStyle/>
                <a:p>
                  <a:pPr>
                    <a:defRPr sz="20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Лист1!$A$3:$A$6</c:f>
              <c:strCache>
                <c:ptCount val="4"/>
                <c:pt idx="0">
                  <c:v>Развитие клубной системы: содержание сети учреждений клубного типа</c:v>
                </c:pt>
                <c:pt idx="1">
                  <c:v>Развитие библиотечной системы </c:v>
                </c:pt>
                <c:pt idx="2">
                  <c:v>Развитие кинематографии: содержание кинотеатра</c:v>
                </c:pt>
                <c:pt idx="3">
                  <c:v>Другие вопросы в области культуры - обеспечение деятельности централизованной бухгалтерии отдела культуры</c:v>
                </c:pt>
              </c:strCache>
            </c:strRef>
          </c:cat>
          <c:val>
            <c:numRef>
              <c:f>Лист1!$B$3:$B$6</c:f>
              <c:numCache>
                <c:formatCode>General</c:formatCode>
                <c:ptCount val="4"/>
                <c:pt idx="0">
                  <c:v>18.899999999999999</c:v>
                </c:pt>
                <c:pt idx="1">
                  <c:v>14.6</c:v>
                </c:pt>
                <c:pt idx="2">
                  <c:v>3.6</c:v>
                </c:pt>
                <c:pt idx="3">
                  <c:v>6.5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5049805227251636"/>
          <c:y val="8.0807506009586264E-2"/>
          <c:w val="0.44243677828822159"/>
          <c:h val="0.85208920448588654"/>
        </c:manualLayout>
      </c:layout>
      <c:overlay val="0"/>
      <c:txPr>
        <a:bodyPr/>
        <a:lstStyle/>
        <a:p>
          <a:pPr>
            <a:defRPr sz="1800" b="1"/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8127448498436424E-2"/>
          <c:y val="0.10795075434138131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-9.1075946024212248E-2"/>
                  <c:y val="0.2890845178887341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74673488009529E-2"/>
                  <c:y val="-0.1077418454481403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0239099116491716E-2"/>
                  <c:y val="-9.60457802848097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Факт за 2016 год</c:v>
                </c:pt>
                <c:pt idx="1">
                  <c:v>План за 2017 год</c:v>
                </c:pt>
                <c:pt idx="2">
                  <c:v>Факт за 2017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38.5</c:v>
                </c:pt>
                <c:pt idx="1">
                  <c:v>48.2</c:v>
                </c:pt>
                <c:pt idx="2">
                  <c:v>47.6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gapDepth val="130"/>
        <c:shape val="cylinder"/>
        <c:axId val="95156864"/>
        <c:axId val="95162752"/>
        <c:axId val="0"/>
      </c:bar3DChart>
      <c:catAx>
        <c:axId val="951568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95162752"/>
        <c:crosses val="autoZero"/>
        <c:auto val="1"/>
        <c:lblAlgn val="ctr"/>
        <c:lblOffset val="100"/>
        <c:noMultiLvlLbl val="0"/>
      </c:catAx>
      <c:valAx>
        <c:axId val="95162752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5156864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view3D>
      <c:rotX val="50"/>
      <c:rotY val="110"/>
      <c:rAngAx val="0"/>
      <c:perspective val="2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123019344804115E-2"/>
          <c:y val="0.25990080570012691"/>
          <c:w val="0.46573933412909541"/>
          <c:h val="0.74009919429987314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1226 (млн. руб.)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explosion val="25"/>
          <c:dPt>
            <c:idx val="0"/>
            <c:bubble3D val="0"/>
            <c:spPr>
              <a:solidFill>
                <a:schemeClr val="accent6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bubble3D val="0"/>
            <c:spPr>
              <a:solidFill>
                <a:srgbClr val="00B050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0"/>
              <c:layout>
                <c:manualLayout>
                  <c:x val="3.2067443807113488E-2"/>
                  <c:y val="-0.1674984916571271"/>
                </c:manualLayout>
              </c:layout>
              <c:tx>
                <c:rich>
                  <a:bodyPr/>
                  <a:lstStyle/>
                  <a:p>
                    <a:pPr>
                      <a:defRPr sz="2000" b="1"/>
                    </a:pPr>
                    <a:r>
                      <a:rPr lang="en-US" dirty="0" smtClean="0"/>
                      <a:t>542,8</a:t>
                    </a:r>
                    <a:r>
                      <a:rPr lang="ru-RU" dirty="0" smtClean="0"/>
                      <a:t>;</a:t>
                    </a:r>
                    <a:r>
                      <a:rPr lang="ru-RU" baseline="0" dirty="0" smtClean="0"/>
                      <a:t> 99,7%</a:t>
                    </a:r>
                    <a:endParaRPr lang="en-US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10940029377060932"/>
                  <c:y val="6.2886364203455836E-2"/>
                </c:manualLayout>
              </c:layout>
              <c:tx>
                <c:rich>
                  <a:bodyPr/>
                  <a:lstStyle/>
                  <a:p>
                    <a:pPr>
                      <a:defRPr sz="2000" b="1"/>
                    </a:pPr>
                    <a:r>
                      <a:rPr lang="en-US" dirty="0" smtClean="0"/>
                      <a:t>1,8</a:t>
                    </a:r>
                    <a:r>
                      <a:rPr lang="ru-RU" dirty="0" smtClean="0"/>
                      <a:t>; 0,3%</a:t>
                    </a:r>
                    <a:endParaRPr lang="en-US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Лист1!$A$3:$A$4</c:f>
              <c:strCache>
                <c:ptCount val="2"/>
                <c:pt idx="0">
                  <c:v>Муниципальные программы 542,8 (млн. руб.)</c:v>
                </c:pt>
                <c:pt idx="1">
                  <c:v>Непрограммные напрвления деятельности в т.ч. на : - обеспечение функционирования органов местного самоуправления </c:v>
                </c:pt>
              </c:strCache>
            </c:strRef>
          </c:cat>
          <c:val>
            <c:numRef>
              <c:f>Лист1!$B$3:$B$4</c:f>
              <c:numCache>
                <c:formatCode>General</c:formatCode>
                <c:ptCount val="2"/>
                <c:pt idx="0">
                  <c:v>542.79999999999995</c:v>
                </c:pt>
                <c:pt idx="1">
                  <c:v>1.8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5049805227251636"/>
          <c:y val="8.0807506009586264E-2"/>
          <c:w val="0.44243677828822159"/>
          <c:h val="0.85208920448588654"/>
        </c:manualLayout>
      </c:layout>
      <c:overlay val="0"/>
      <c:txPr>
        <a:bodyPr/>
        <a:lstStyle/>
        <a:p>
          <a:pPr>
            <a:defRPr sz="1800" b="1"/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u="sng" dirty="0" smtClean="0"/>
              <a:t>РАСХОДЫ</a:t>
            </a:r>
            <a:r>
              <a:rPr lang="ru-RU" u="sng" baseline="0" dirty="0" smtClean="0"/>
              <a:t> всего</a:t>
            </a:r>
            <a:endParaRPr lang="ru-RU" u="sng" dirty="0"/>
          </a:p>
        </c:rich>
      </c:tx>
      <c:layout>
        <c:manualLayout>
          <c:xMode val="edge"/>
          <c:yMode val="edge"/>
          <c:x val="1.3795370641877703E-2"/>
          <c:y val="0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 ВСЕГО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3.4695509631007392E-2"/>
                  <c:y val="-2.36699421663895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1684749053383866E-2"/>
                  <c:y val="-0.1615556330256145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за 2016 год</c:v>
                </c:pt>
                <c:pt idx="1">
                  <c:v>за 2017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545.4</c:v>
                </c:pt>
                <c:pt idx="1">
                  <c:v>544.6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22798720"/>
        <c:axId val="22800256"/>
        <c:axId val="0"/>
      </c:bar3DChart>
      <c:catAx>
        <c:axId val="227987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22800256"/>
        <c:crosses val="autoZero"/>
        <c:auto val="1"/>
        <c:lblAlgn val="ctr"/>
        <c:lblOffset val="100"/>
        <c:noMultiLvlLbl val="0"/>
      </c:catAx>
      <c:valAx>
        <c:axId val="22800256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2798720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 ВСЕГО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3.4695509631007392E-2"/>
                  <c:y val="-2.36699421663895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1684749053383866E-2"/>
                  <c:y val="-0.1615556330256145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за 2016 год</c:v>
                </c:pt>
                <c:pt idx="1">
                  <c:v>за 2017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-2.4</c:v>
                </c:pt>
                <c:pt idx="1">
                  <c:v>2.8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22314368"/>
        <c:axId val="22176896"/>
        <c:axId val="0"/>
      </c:bar3DChart>
      <c:catAx>
        <c:axId val="223143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22176896"/>
        <c:crosses val="autoZero"/>
        <c:auto val="1"/>
        <c:lblAlgn val="ctr"/>
        <c:lblOffset val="100"/>
        <c:noMultiLvlLbl val="0"/>
      </c:catAx>
      <c:valAx>
        <c:axId val="22176896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2314368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ДОХОДЫ всего</a:t>
            </a:r>
            <a:endParaRPr lang="ru-RU" dirty="0"/>
          </a:p>
        </c:rich>
      </c:tx>
      <c:layout>
        <c:manualLayout>
          <c:xMode val="edge"/>
          <c:yMode val="edge"/>
          <c:x val="1.3795370641877703E-2"/>
          <c:y val="0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3.4695509631007392E-2"/>
                  <c:y val="-2.36699421663895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1684749053383866E-2"/>
                  <c:y val="-0.1615556330256145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549</c:v>
                </c:pt>
                <c:pt idx="1">
                  <c:v>547.4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19819136"/>
        <c:axId val="29145344"/>
        <c:axId val="0"/>
      </c:bar3DChart>
      <c:catAx>
        <c:axId val="198191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29145344"/>
        <c:crosses val="autoZero"/>
        <c:auto val="1"/>
        <c:lblAlgn val="ctr"/>
        <c:lblOffset val="100"/>
        <c:noMultiLvlLbl val="0"/>
      </c:catAx>
      <c:valAx>
        <c:axId val="29145344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9819136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u="sng" baseline="0" dirty="0" smtClean="0"/>
              <a:t>НАЛОГОВЫЕ И НЕНАЛОГОВЫЕ ДОХОДЫ</a:t>
            </a:r>
            <a:endParaRPr lang="ru-RU" u="sng" dirty="0"/>
          </a:p>
        </c:rich>
      </c:tx>
      <c:layout>
        <c:manualLayout>
          <c:xMode val="edge"/>
          <c:yMode val="edge"/>
          <c:x val="2.7863519415806951E-4"/>
          <c:y val="0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 ВСЕГО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3.4695509631007392E-2"/>
                  <c:y val="-2.36699421663895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2498144383265794E-2"/>
                  <c:y val="-4.75863047488076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140.30000000000001</c:v>
                </c:pt>
                <c:pt idx="1">
                  <c:v>139.4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22217856"/>
        <c:axId val="22219392"/>
        <c:axId val="0"/>
      </c:bar3DChart>
      <c:catAx>
        <c:axId val="222178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22219392"/>
        <c:crosses val="autoZero"/>
        <c:auto val="1"/>
        <c:lblAlgn val="ctr"/>
        <c:lblOffset val="100"/>
        <c:noMultiLvlLbl val="0"/>
      </c:catAx>
      <c:valAx>
        <c:axId val="22219392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2217856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 ВСЕГО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-0.1260686539616018"/>
                  <c:y val="0.2343615079593515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12146144661004635"/>
                  <c:y val="0.2367128267296055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408.7</c:v>
                </c:pt>
                <c:pt idx="1">
                  <c:v>408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22282624"/>
        <c:axId val="22284160"/>
        <c:axId val="0"/>
      </c:bar3DChart>
      <c:catAx>
        <c:axId val="222826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22284160"/>
        <c:crosses val="autoZero"/>
        <c:auto val="1"/>
        <c:lblAlgn val="ctr"/>
        <c:lblOffset val="100"/>
        <c:noMultiLvlLbl val="0"/>
      </c:catAx>
      <c:valAx>
        <c:axId val="22284160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2282624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40"/>
      <c:rotY val="0"/>
      <c:depthPercent val="160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123019344804115E-2"/>
          <c:y val="9.3476018252911033E-2"/>
          <c:w val="0.57024599356006977"/>
          <c:h val="0.90652407948412617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12700"/>
          </c:spPr>
          <c:explosion val="21"/>
          <c:dPt>
            <c:idx val="0"/>
            <c:bubble3D val="0"/>
          </c:dPt>
          <c:dPt>
            <c:idx val="1"/>
            <c:bubble3D val="0"/>
          </c:dPt>
          <c:dPt>
            <c:idx val="3"/>
            <c:bubble3D val="0"/>
          </c:dPt>
          <c:dPt>
            <c:idx val="7"/>
            <c:bubble3D val="0"/>
          </c:dPt>
          <c:dPt>
            <c:idx val="8"/>
            <c:bubble3D val="0"/>
            <c:spPr>
              <a:ln w="12700"/>
              <a:effectLst>
                <a:outerShdw blurRad="40000" dist="508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0" h="0"/>
                <a:bevelB w="0" h="0"/>
                <a:contourClr>
                  <a:srgbClr val="000000"/>
                </a:contourClr>
              </a:sp3d>
            </c:spPr>
          </c:dPt>
          <c:dLbls>
            <c:dLblPos val="bestFit"/>
            <c:showLegendKey val="1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Лист1!$A$3:$A$5</c:f>
              <c:strCache>
                <c:ptCount val="3"/>
                <c:pt idx="0">
                  <c:v>Неналоговые доходы</c:v>
                </c:pt>
                <c:pt idx="1">
                  <c:v>Налоговые доходы</c:v>
                </c:pt>
                <c:pt idx="2">
                  <c:v>Безвозмездные поступления в бюджет района</c:v>
                </c:pt>
              </c:strCache>
            </c:strRef>
          </c:cat>
          <c:val>
            <c:numRef>
              <c:f>Лист1!$B$3:$B$5</c:f>
              <c:numCache>
                <c:formatCode>General</c:formatCode>
                <c:ptCount val="3"/>
                <c:pt idx="0">
                  <c:v>22.6</c:v>
                </c:pt>
                <c:pt idx="1">
                  <c:v>2.8</c:v>
                </c:pt>
                <c:pt idx="2">
                  <c:v>74.599999999999994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tr"/>
      <c:layout/>
      <c:overlay val="0"/>
      <c:spPr>
        <a:effectLst>
          <a:glow>
            <a:schemeClr val="accent1"/>
          </a:glow>
        </a:effectLst>
      </c:spPr>
    </c:legend>
    <c:plotVisOnly val="1"/>
    <c:dispBlanksAs val="gap"/>
    <c:showDLblsOverMax val="0"/>
  </c:chart>
  <c:spPr>
    <a:effectLst>
      <a:glow>
        <a:schemeClr val="accent1"/>
      </a:glow>
    </a:effectLst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800" b="1" i="0" u="sng" baseline="0" dirty="0" smtClean="0">
                <a:effectLst/>
              </a:rPr>
              <a:t>НАЛОГОВЫЕ ДОХОДЫ</a:t>
            </a:r>
            <a:endParaRPr lang="ru-RU" dirty="0">
              <a:effectLst/>
            </a:endParaRPr>
          </a:p>
        </c:rich>
      </c:tx>
      <c:layout>
        <c:manualLayout>
          <c:xMode val="edge"/>
          <c:yMode val="edge"/>
          <c:x val="1.3795370641877703E-2"/>
          <c:y val="0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-0.12213952285548661"/>
                  <c:y val="-9.331042686776638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9805739623392604"/>
                  <c:y val="0.1080198823785510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ЗА 2016 ГОД</c:v>
                </c:pt>
                <c:pt idx="1">
                  <c:v>ЗА 2017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126.2</c:v>
                </c:pt>
                <c:pt idx="1">
                  <c:v>123.8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29378048"/>
        <c:axId val="29379584"/>
        <c:axId val="0"/>
      </c:bar3DChart>
      <c:catAx>
        <c:axId val="29378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29379584"/>
        <c:crosses val="autoZero"/>
        <c:auto val="1"/>
        <c:lblAlgn val="ctr"/>
        <c:lblOffset val="100"/>
        <c:noMultiLvlLbl val="0"/>
      </c:catAx>
      <c:valAx>
        <c:axId val="29379584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9378048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0.41309</cdr:x>
      <cdr:y>0.05556</cdr:y>
    </cdr:from>
    <cdr:to>
      <cdr:x>0.70859</cdr:x>
      <cdr:y>0.16667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3628963" y="152705"/>
          <a:ext cx="2595985" cy="305410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0.29359</cdr:x>
      <cdr:y>0.13793</cdr:y>
    </cdr:from>
    <cdr:to>
      <cdr:x>0.73731</cdr:x>
      <cdr:y>0.2921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212490" y="610820"/>
          <a:ext cx="1832460" cy="682750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0.35202</cdr:x>
      <cdr:y>0.21266</cdr:y>
    </cdr:from>
    <cdr:to>
      <cdr:x>0.74081</cdr:x>
      <cdr:y>0.36169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659195" y="974222"/>
          <a:ext cx="1832460" cy="682750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0.29715</cdr:x>
      <cdr:y>0.08219</cdr:y>
    </cdr:from>
    <cdr:to>
      <cdr:x>0.86822</cdr:x>
      <cdr:y>0.19177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032978" y="458115"/>
          <a:ext cx="1985165" cy="610820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0.22581</cdr:x>
      <cdr:y>0.15709</cdr:y>
    </cdr:from>
    <cdr:to>
      <cdr:x>0.79688</cdr:x>
      <cdr:y>0.26667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068936" y="359818"/>
          <a:ext cx="2703363" cy="251002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0.22581</cdr:x>
      <cdr:y>0.15709</cdr:y>
    </cdr:from>
    <cdr:to>
      <cdr:x>0.79688</cdr:x>
      <cdr:y>0.26667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068936" y="359818"/>
          <a:ext cx="2703363" cy="251002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0.25919</cdr:x>
      <cdr:y>0.03448</cdr:y>
    </cdr:from>
    <cdr:to>
      <cdr:x>0.60375</cdr:x>
      <cdr:y>0.14559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2297358" y="152705"/>
          <a:ext cx="3054100" cy="492045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0.53484</cdr:x>
      <cdr:y>0</cdr:y>
    </cdr:from>
    <cdr:to>
      <cdr:x>0.8794</cdr:x>
      <cdr:y>0.11111</cdr:y>
    </cdr:to>
    <cdr:sp macro="" textlink="">
      <cdr:nvSpPr>
        <cdr:cNvPr id="3" name="Выгнутая вверх стрелка 2"/>
        <cdr:cNvSpPr/>
      </cdr:nvSpPr>
      <cdr:spPr>
        <a:xfrm xmlns:a="http://schemas.openxmlformats.org/drawingml/2006/main">
          <a:off x="4740638" y="0"/>
          <a:ext cx="3054100" cy="492045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0.25664</cdr:x>
      <cdr:y>0.19717</cdr:y>
    </cdr:from>
    <cdr:to>
      <cdr:x>0.60429</cdr:x>
      <cdr:y>0.28793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2254618" y="1068935"/>
          <a:ext cx="3054068" cy="492044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0.51738</cdr:x>
      <cdr:y>0.18972</cdr:y>
    </cdr:from>
    <cdr:to>
      <cdr:x>0.86503</cdr:x>
      <cdr:y>0.28048</cdr:y>
    </cdr:to>
    <cdr:sp macro="" textlink="">
      <cdr:nvSpPr>
        <cdr:cNvPr id="3" name="Выгнутая вверх стрелка 2"/>
        <cdr:cNvSpPr/>
      </cdr:nvSpPr>
      <cdr:spPr>
        <a:xfrm xmlns:a="http://schemas.openxmlformats.org/drawingml/2006/main">
          <a:off x="4545193" y="1028547"/>
          <a:ext cx="3054068" cy="492044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0.32617</cdr:x>
      <cdr:y>0.21044</cdr:y>
    </cdr:from>
    <cdr:to>
      <cdr:x>0.43047</cdr:x>
      <cdr:y>0.26677</cdr:y>
    </cdr:to>
    <cdr:sp macro="" textlink="">
      <cdr:nvSpPr>
        <cdr:cNvPr id="4" name="Блок-схема: процесс 3"/>
        <cdr:cNvSpPr/>
      </cdr:nvSpPr>
      <cdr:spPr>
        <a:xfrm xmlns:a="http://schemas.openxmlformats.org/drawingml/2006/main">
          <a:off x="2865438" y="1140865"/>
          <a:ext cx="916230" cy="305410"/>
        </a:xfrm>
        <a:prstGeom xmlns:a="http://schemas.openxmlformats.org/drawingml/2006/main" prst="flowChartProcess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dirty="0" smtClean="0">
              <a:solidFill>
                <a:schemeClr val="tx1"/>
              </a:solidFill>
            </a:rPr>
            <a:t>+8</a:t>
          </a:r>
          <a:endParaRPr lang="ru-RU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0.6043</cdr:x>
      <cdr:y>0.20111</cdr:y>
    </cdr:from>
    <cdr:to>
      <cdr:x>0.70859</cdr:x>
      <cdr:y>0.25744</cdr:y>
    </cdr:to>
    <cdr:sp macro="" textlink="">
      <cdr:nvSpPr>
        <cdr:cNvPr id="5" name="Блок-схема: процесс 4"/>
        <cdr:cNvSpPr/>
      </cdr:nvSpPr>
      <cdr:spPr>
        <a:xfrm xmlns:a="http://schemas.openxmlformats.org/drawingml/2006/main">
          <a:off x="5308718" y="1090272"/>
          <a:ext cx="916230" cy="305410"/>
        </a:xfrm>
        <a:prstGeom xmlns:a="http://schemas.openxmlformats.org/drawingml/2006/main" prst="flowChartProcess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dirty="0" smtClean="0">
              <a:solidFill>
                <a:schemeClr val="tx1"/>
              </a:solidFill>
            </a:rPr>
            <a:t>-0,2</a:t>
          </a:r>
          <a:endParaRPr lang="ru-RU" sz="1800" dirty="0">
            <a:solidFill>
              <a:schemeClr val="tx1"/>
            </a:solidFill>
          </a:endParaRP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0.26243</cdr:x>
      <cdr:y>0.20654</cdr:y>
    </cdr:from>
    <cdr:to>
      <cdr:x>0.61007</cdr:x>
      <cdr:y>0.2973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2305418" y="1119735"/>
          <a:ext cx="3054068" cy="492044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0.26243</cdr:x>
      <cdr:y>0.20654</cdr:y>
    </cdr:from>
    <cdr:to>
      <cdr:x>0.61007</cdr:x>
      <cdr:y>0.2973</cdr:y>
    </cdr:to>
    <cdr:sp macro="" textlink="">
      <cdr:nvSpPr>
        <cdr:cNvPr id="3" name="Выгнутая вверх стрелка 2"/>
        <cdr:cNvSpPr/>
      </cdr:nvSpPr>
      <cdr:spPr>
        <a:xfrm xmlns:a="http://schemas.openxmlformats.org/drawingml/2006/main">
          <a:off x="2305418" y="1119735"/>
          <a:ext cx="3054068" cy="492044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0.53477</cdr:x>
      <cdr:y>0.18972</cdr:y>
    </cdr:from>
    <cdr:to>
      <cdr:x>0.88241</cdr:x>
      <cdr:y>0.28048</cdr:y>
    </cdr:to>
    <cdr:sp macro="" textlink="">
      <cdr:nvSpPr>
        <cdr:cNvPr id="4" name="Выгнутая вверх стрелка 3"/>
        <cdr:cNvSpPr/>
      </cdr:nvSpPr>
      <cdr:spPr>
        <a:xfrm xmlns:a="http://schemas.openxmlformats.org/drawingml/2006/main">
          <a:off x="4697898" y="1028547"/>
          <a:ext cx="3054068" cy="492044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0.33196</cdr:x>
      <cdr:y>0.21981</cdr:y>
    </cdr:from>
    <cdr:to>
      <cdr:x>0.43625</cdr:x>
      <cdr:y>0.27614</cdr:y>
    </cdr:to>
    <cdr:sp macro="" textlink="">
      <cdr:nvSpPr>
        <cdr:cNvPr id="5" name="Блок-схема: процесс 4"/>
        <cdr:cNvSpPr/>
      </cdr:nvSpPr>
      <cdr:spPr>
        <a:xfrm xmlns:a="http://schemas.openxmlformats.org/drawingml/2006/main">
          <a:off x="2916238" y="1191665"/>
          <a:ext cx="916230" cy="305410"/>
        </a:xfrm>
        <a:prstGeom xmlns:a="http://schemas.openxmlformats.org/drawingml/2006/main" prst="flowChartProcess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dirty="0" smtClean="0">
              <a:solidFill>
                <a:schemeClr val="tx1"/>
              </a:solidFill>
            </a:rPr>
            <a:t>+9,6</a:t>
          </a:r>
          <a:endParaRPr lang="ru-RU" sz="180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0.6043</cdr:x>
      <cdr:y>0.21044</cdr:y>
    </cdr:from>
    <cdr:to>
      <cdr:x>0.70859</cdr:x>
      <cdr:y>0.26677</cdr:y>
    </cdr:to>
    <cdr:sp macro="" textlink="">
      <cdr:nvSpPr>
        <cdr:cNvPr id="6" name="Блок-схема: процесс 5"/>
        <cdr:cNvSpPr/>
      </cdr:nvSpPr>
      <cdr:spPr>
        <a:xfrm xmlns:a="http://schemas.openxmlformats.org/drawingml/2006/main">
          <a:off x="5308718" y="1140865"/>
          <a:ext cx="916230" cy="305410"/>
        </a:xfrm>
        <a:prstGeom xmlns:a="http://schemas.openxmlformats.org/drawingml/2006/main" prst="flowChartProcess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dirty="0" smtClean="0">
              <a:solidFill>
                <a:schemeClr val="tx1"/>
              </a:solidFill>
            </a:rPr>
            <a:t>-0,5</a:t>
          </a:r>
          <a:endParaRPr lang="ru-RU" sz="1800" dirty="0">
            <a:solidFill>
              <a:schemeClr val="tx1"/>
            </a:solidFill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6260" y="4039820"/>
            <a:ext cx="7772400" cy="85920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6260" y="4884120"/>
            <a:ext cx="6400800" cy="835455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FFC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38425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1425"/>
            <a:ext cx="8229600" cy="391880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5195" y="222195"/>
            <a:ext cx="7329839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5195" y="1391393"/>
            <a:ext cx="7329839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138425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2341022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970885"/>
            <a:ext cx="4040188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2341022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970885"/>
            <a:ext cx="404177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7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6.xml"/><Relationship Id="rId4" Type="http://schemas.openxmlformats.org/officeDocument/2006/relationships/chart" Target="../charts/chart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9785" y="4345230"/>
            <a:ext cx="7772400" cy="859205"/>
          </a:xfrm>
        </p:spPr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Отчет об исполнении бюджета </a:t>
            </a:r>
            <a:r>
              <a:rPr lang="ru-RU" sz="40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Почепского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муниципального района за 2017 год</a:t>
            </a:r>
            <a:b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 доступной для граждан форме – «БЮДЖЕТ ДЛЯ ГРАЖДАН»</a:t>
            </a:r>
            <a:endParaRPr lang="ru-RU" sz="4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6635805"/>
            <a:ext cx="601670" cy="22219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854" y="-553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1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ДИНАМИКА ОСНОВНЫХ ПАРАМЕТРОВ БЮДЖЕТА ПОЧЕПСКОГО МУНИЦИПАЛЬНОГО РАЙОНА В 2016 – 2017 ГОДАХ  </a:t>
            </a:r>
            <a:r>
              <a:rPr lang="ru-RU" sz="2400" dirty="0"/>
              <a:t>(млн. </a:t>
            </a:r>
            <a:r>
              <a:rPr lang="ru-RU" sz="2400" dirty="0" smtClean="0"/>
              <a:t>руб./%)</a:t>
            </a:r>
            <a:endParaRPr lang="ru-RU" sz="2400" dirty="0"/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3693982132"/>
              </p:ext>
            </p:extLst>
          </p:nvPr>
        </p:nvGraphicFramePr>
        <p:xfrm>
          <a:off x="-15933" y="985720"/>
          <a:ext cx="4697899" cy="4123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Блок-схема: процесс 1"/>
          <p:cNvSpPr/>
          <p:nvPr/>
        </p:nvSpPr>
        <p:spPr>
          <a:xfrm>
            <a:off x="2082530" y="1605895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100,8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3078379929"/>
              </p:ext>
            </p:extLst>
          </p:nvPr>
        </p:nvGraphicFramePr>
        <p:xfrm>
          <a:off x="4724705" y="985720"/>
          <a:ext cx="4697899" cy="4123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Блок-схема: процесс 16"/>
          <p:cNvSpPr/>
          <p:nvPr/>
        </p:nvSpPr>
        <p:spPr>
          <a:xfrm>
            <a:off x="6862575" y="1605895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99,9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Выгнутая вверх стрелка 3"/>
          <p:cNvSpPr/>
          <p:nvPr/>
        </p:nvSpPr>
        <p:spPr>
          <a:xfrm flipH="1">
            <a:off x="6404460" y="1147780"/>
            <a:ext cx="1633565" cy="458115"/>
          </a:xfrm>
          <a:prstGeom prst="curvedDownArrow">
            <a:avLst>
              <a:gd name="adj1" fmla="val 25000"/>
              <a:gd name="adj2" fmla="val 124384"/>
              <a:gd name="adj3" fmla="val 1107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Блок-схема: процесс 20"/>
          <p:cNvSpPr/>
          <p:nvPr/>
        </p:nvSpPr>
        <p:spPr>
          <a:xfrm>
            <a:off x="448965" y="5719575"/>
            <a:ext cx="2748690" cy="61082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>
                <a:solidFill>
                  <a:schemeClr val="tx1"/>
                </a:solidFill>
              </a:rPr>
              <a:t>Профицит  (дефицит) бюджета</a:t>
            </a:r>
            <a:endParaRPr lang="ru-RU" b="1" u="sng" dirty="0">
              <a:solidFill>
                <a:schemeClr val="tx1"/>
              </a:solidFill>
            </a:endParaRPr>
          </a:p>
        </p:txBody>
      </p:sp>
      <p:graphicFrame>
        <p:nvGraphicFramePr>
          <p:cNvPr id="23" name="Диаграмма 22"/>
          <p:cNvGraphicFramePr/>
          <p:nvPr>
            <p:extLst>
              <p:ext uri="{D42A27DB-BD31-4B8C-83A1-F6EECF244321}">
                <p14:modId xmlns:p14="http://schemas.microsoft.com/office/powerpoint/2010/main" val="81055785"/>
              </p:ext>
            </p:extLst>
          </p:nvPr>
        </p:nvGraphicFramePr>
        <p:xfrm>
          <a:off x="3197656" y="5261459"/>
          <a:ext cx="5766834" cy="1446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355044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9785" y="-2440"/>
            <a:ext cx="778795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ДОХОДОВ БЮДЖЕТА ПОЧЕПСКОГО МУНИЦИПАЛЬНОГО РАЙОНА ЗА 2017 ГОД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sp>
        <p:nvSpPr>
          <p:cNvPr id="15" name="Подзаголовок 1"/>
          <p:cNvSpPr txBox="1">
            <a:spLocks/>
          </p:cNvSpPr>
          <p:nvPr/>
        </p:nvSpPr>
        <p:spPr>
          <a:xfrm>
            <a:off x="385011" y="1138426"/>
            <a:ext cx="8704185" cy="55216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Первоначально-утвержденный бюджет по доходам – 502182,7 </a:t>
            </a:r>
            <a:r>
              <a:rPr lang="ru-RU" b="1" dirty="0" err="1" smtClean="0">
                <a:solidFill>
                  <a:srgbClr val="002060"/>
                </a:solidFill>
              </a:rPr>
              <a:t>тыс.руб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  Уточненный план –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549009,1 </a:t>
            </a:r>
            <a:r>
              <a:rPr lang="ru-RU" b="1" dirty="0" err="1" smtClean="0">
                <a:solidFill>
                  <a:srgbClr val="002060"/>
                </a:solidFill>
              </a:rPr>
              <a:t>тыс.руб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 Кассовое исполнение –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 547408,4 </a:t>
            </a:r>
            <a:r>
              <a:rPr lang="ru-RU" b="1" dirty="0" err="1" smtClean="0">
                <a:solidFill>
                  <a:srgbClr val="002060"/>
                </a:solidFill>
              </a:rPr>
              <a:t>тыс.руб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4572000" y="2584700"/>
            <a:ext cx="610820" cy="5388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4572000" y="4111750"/>
            <a:ext cx="610820" cy="5388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311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081644" y="5086533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136685"/>
            <a:ext cx="8551480" cy="8375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dirty="0" smtClean="0"/>
              <a:t>ДОХОДЫ БЮДЖЕТА РАЙНА  В 2017 ГОДУ </a:t>
            </a:r>
            <a:r>
              <a:rPr lang="ru-RU" sz="1800" b="1" i="1" dirty="0" smtClean="0"/>
              <a:t>(МЛН.РУБ.)</a:t>
            </a:r>
            <a:r>
              <a:rPr lang="ru-RU" b="1" i="1" dirty="0" smtClean="0"/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29451" y="2512770"/>
            <a:ext cx="2610089" cy="22905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Налог на доходя физических лиц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Акцизы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Налоги на совокупный доход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Государственная пошлина</a:t>
            </a:r>
          </a:p>
          <a:p>
            <a:pPr marL="285750" indent="-285750">
              <a:buFont typeface="Arial" pitchFamily="34" charset="0"/>
              <a:buChar char="•"/>
            </a:pP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949875" y="2451638"/>
            <a:ext cx="2996470" cy="3115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Арендные платежи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Плата за негативное воздействие на окружающую среду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Доходы от оказания платных услуг (работ)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Доходы от продажи имущества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Штрафы, санкции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Прочие неналоговые доходы </a:t>
            </a:r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846889" y="6188496"/>
            <a:ext cx="3229654" cy="5197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Доходы всего – 547,4</a:t>
            </a:r>
            <a:endParaRPr lang="ru-RU" sz="2400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20173" y="1136479"/>
            <a:ext cx="2002145" cy="6127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НАЛОГОВЫЕ ДОХОДЫ</a:t>
            </a:r>
            <a:endParaRPr lang="ru-RU" sz="16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447037" y="1136479"/>
            <a:ext cx="2002145" cy="6127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НЕНАЛОГОВЫЕ ДОХОДЫ</a:t>
            </a:r>
            <a:endParaRPr lang="ru-RU" sz="1600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420436" y="1136479"/>
            <a:ext cx="2002145" cy="6127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БЕЗВОЗМЕЗДНЫЕ ПОСТУПЛЕНИЯ</a:t>
            </a:r>
            <a:endParaRPr lang="ru-RU" sz="1600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969138" y="1971934"/>
            <a:ext cx="1001073" cy="3063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123,8</a:t>
            </a:r>
            <a:endParaRPr lang="ru-RU" sz="1600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961180" y="2013780"/>
            <a:ext cx="1001073" cy="3063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15,6</a:t>
            </a:r>
            <a:endParaRPr lang="ru-RU" sz="1600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920973" y="2013780"/>
            <a:ext cx="1001073" cy="3063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408,0</a:t>
            </a:r>
            <a:endParaRPr lang="ru-RU" sz="1600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064835" y="2406536"/>
            <a:ext cx="2996470" cy="3115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Дотации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Субсидии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Субвенции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Иные поступления из бюджета области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Прочие безвозмездные поступления</a:t>
            </a:r>
            <a:endParaRPr lang="ru-RU" dirty="0"/>
          </a:p>
        </p:txBody>
      </p:sp>
      <p:sp>
        <p:nvSpPr>
          <p:cNvPr id="5" name="Выгнутая влево стрелка 4"/>
          <p:cNvSpPr/>
          <p:nvPr/>
        </p:nvSpPr>
        <p:spPr>
          <a:xfrm rot="19585995">
            <a:off x="1810894" y="4735096"/>
            <a:ext cx="485135" cy="2427073"/>
          </a:xfrm>
          <a:prstGeom prst="curvedRightArrow">
            <a:avLst>
              <a:gd name="adj1" fmla="val 25000"/>
              <a:gd name="adj2" fmla="val 157141"/>
              <a:gd name="adj3" fmla="val 479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Выгнутая влево стрелка 20"/>
          <p:cNvSpPr/>
          <p:nvPr/>
        </p:nvSpPr>
        <p:spPr>
          <a:xfrm rot="2882994" flipH="1">
            <a:off x="6658962" y="5305808"/>
            <a:ext cx="278062" cy="1926661"/>
          </a:xfrm>
          <a:prstGeom prst="curvedRightArrow">
            <a:avLst>
              <a:gd name="adj1" fmla="val 12657"/>
              <a:gd name="adj2" fmla="val 157141"/>
              <a:gd name="adj3" fmla="val 479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4266589" y="5566870"/>
            <a:ext cx="458115" cy="45197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027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854" y="-553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1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ДОХОДОВ БЮДЖЕТА ПОЧЕПСКОГО МУНИЦИПАЛЬНОГО РАЙОНА В 2017 ГОДУ  </a:t>
            </a:r>
            <a:r>
              <a:rPr lang="ru-RU" sz="2400" dirty="0"/>
              <a:t>(млн. </a:t>
            </a:r>
            <a:r>
              <a:rPr lang="ru-RU" sz="2400" dirty="0" err="1" smtClean="0"/>
              <a:t>руб</a:t>
            </a:r>
            <a:r>
              <a:rPr lang="ru-RU" sz="2400" dirty="0" smtClean="0"/>
              <a:t>)</a:t>
            </a:r>
            <a:endParaRPr lang="ru-RU" sz="2400" dirty="0"/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3221401438"/>
              </p:ext>
            </p:extLst>
          </p:nvPr>
        </p:nvGraphicFramePr>
        <p:xfrm>
          <a:off x="-15933" y="985721"/>
          <a:ext cx="4697899" cy="3359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Блок-схема: процесс 1"/>
          <p:cNvSpPr/>
          <p:nvPr/>
        </p:nvSpPr>
        <p:spPr>
          <a:xfrm>
            <a:off x="2128720" y="1596540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99,7%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869307848"/>
              </p:ext>
            </p:extLst>
          </p:nvPr>
        </p:nvGraphicFramePr>
        <p:xfrm>
          <a:off x="4724705" y="985721"/>
          <a:ext cx="4697899" cy="3359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Блок-схема: процесс 16"/>
          <p:cNvSpPr/>
          <p:nvPr/>
        </p:nvSpPr>
        <p:spPr>
          <a:xfrm>
            <a:off x="6920973" y="2665475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99,4%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Блок-схема: процесс 20"/>
          <p:cNvSpPr/>
          <p:nvPr/>
        </p:nvSpPr>
        <p:spPr>
          <a:xfrm>
            <a:off x="448965" y="5719575"/>
            <a:ext cx="2748690" cy="61082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>
                <a:solidFill>
                  <a:schemeClr val="tx1"/>
                </a:solidFill>
              </a:rPr>
              <a:t>БЕЗВОЗМЕЗДЫЕ ПОСТУПЛЕНИЯ</a:t>
            </a:r>
            <a:endParaRPr lang="ru-RU" b="1" u="sng" dirty="0">
              <a:solidFill>
                <a:schemeClr val="tx1"/>
              </a:solidFill>
            </a:endParaRPr>
          </a:p>
        </p:txBody>
      </p:sp>
      <p:graphicFrame>
        <p:nvGraphicFramePr>
          <p:cNvPr id="23" name="Диаграмма 22"/>
          <p:cNvGraphicFramePr/>
          <p:nvPr>
            <p:extLst>
              <p:ext uri="{D42A27DB-BD31-4B8C-83A1-F6EECF244321}">
                <p14:modId xmlns:p14="http://schemas.microsoft.com/office/powerpoint/2010/main" val="1165039492"/>
              </p:ext>
            </p:extLst>
          </p:nvPr>
        </p:nvGraphicFramePr>
        <p:xfrm>
          <a:off x="3197656" y="4345231"/>
          <a:ext cx="5766834" cy="2362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4" name="Блок-схема: процесс 13"/>
          <p:cNvSpPr/>
          <p:nvPr/>
        </p:nvSpPr>
        <p:spPr>
          <a:xfrm>
            <a:off x="5946345" y="4497935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99,8%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12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0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труктура доходов бюджета 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Почепского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муниципального района в 2017 году, %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4344617"/>
              </p:ext>
            </p:extLst>
          </p:nvPr>
        </p:nvGraphicFramePr>
        <p:xfrm>
          <a:off x="197158" y="981907"/>
          <a:ext cx="8749684" cy="5501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54156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854" y="-553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1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ДИНАМИКА ПОСТУПЛЕНИЯ В БЮДЖЕТ ПОЧЕПСКОГО МУНИЦИПАЛЬНОГО РАЙОНА НАЛОГОВЫХ И НЕНАЛОГОВЫХ ДОХОДОВ ЗА 2016 - 2017 ГОДЫ  </a:t>
            </a:r>
            <a:r>
              <a:rPr lang="ru-RU" sz="2400" dirty="0"/>
              <a:t>(млн. </a:t>
            </a:r>
            <a:r>
              <a:rPr lang="ru-RU" sz="2400" dirty="0" err="1" smtClean="0"/>
              <a:t>руб</a:t>
            </a:r>
            <a:r>
              <a:rPr lang="ru-RU" sz="2400" dirty="0" smtClean="0"/>
              <a:t>)</a:t>
            </a:r>
            <a:endParaRPr lang="ru-RU" sz="2400" dirty="0"/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277519536"/>
              </p:ext>
            </p:extLst>
          </p:nvPr>
        </p:nvGraphicFramePr>
        <p:xfrm>
          <a:off x="0" y="1291130"/>
          <a:ext cx="4129818" cy="44284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Блок-схема: процесс 1"/>
          <p:cNvSpPr/>
          <p:nvPr/>
        </p:nvSpPr>
        <p:spPr>
          <a:xfrm>
            <a:off x="1670605" y="2014267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98,1%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3011260849"/>
              </p:ext>
            </p:extLst>
          </p:nvPr>
        </p:nvGraphicFramePr>
        <p:xfrm>
          <a:off x="4287150" y="1138425"/>
          <a:ext cx="4713295" cy="4581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Блок-схема: процесс 16"/>
          <p:cNvSpPr/>
          <p:nvPr/>
        </p:nvSpPr>
        <p:spPr>
          <a:xfrm>
            <a:off x="6404460" y="2680509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95,1%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5872280"/>
            <a:ext cx="4113885" cy="7635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Темп роста налоговых доходов в 2017 году к уровню предыдущего года составил 98,1%</a:t>
            </a:r>
            <a:endParaRPr lang="ru-RU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469146" y="5872280"/>
            <a:ext cx="4113885" cy="7635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Темп роста неналоговых доходов в 2017 году к уровню предыдущего года составил 95,1%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101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0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собственных доходов бюджета 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Почепского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муниципального района в 2017 году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4864354"/>
              </p:ext>
            </p:extLst>
          </p:nvPr>
        </p:nvGraphicFramePr>
        <p:xfrm>
          <a:off x="143555" y="973289"/>
          <a:ext cx="8856889" cy="55799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75740"/>
                <a:gridCol w="1527050"/>
                <a:gridCol w="1527050"/>
                <a:gridCol w="1527049"/>
              </a:tblGrid>
              <a:tr h="726586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Наименование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Назначено (</a:t>
                      </a:r>
                      <a:r>
                        <a:rPr lang="ru-RU" sz="1800" dirty="0" err="1" smtClean="0"/>
                        <a:t>млн.руб</a:t>
                      </a:r>
                      <a:r>
                        <a:rPr lang="ru-RU" sz="1800" dirty="0" smtClean="0"/>
                        <a:t>.)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Исполнено (</a:t>
                      </a:r>
                      <a:r>
                        <a:rPr lang="ru-RU" sz="1800" dirty="0" err="1" smtClean="0"/>
                        <a:t>млн.руб</a:t>
                      </a:r>
                      <a:r>
                        <a:rPr lang="ru-RU" sz="1800" dirty="0" smtClean="0"/>
                        <a:t>.)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% исполнения</a:t>
                      </a:r>
                      <a:endParaRPr lang="ru-RU" sz="1800" dirty="0"/>
                    </a:p>
                  </a:txBody>
                  <a:tcPr/>
                </a:tc>
              </a:tr>
              <a:tr h="342349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Налоговые и неналоговые доходы, всего: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140,3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139,4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99,4</a:t>
                      </a:r>
                      <a:endParaRPr lang="ru-RU" sz="1600" dirty="0"/>
                    </a:p>
                  </a:txBody>
                  <a:tcPr/>
                </a:tc>
              </a:tr>
              <a:tr h="281999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Налоговые доходы, всего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124,7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123,8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99,3</a:t>
                      </a:r>
                      <a:endParaRPr lang="ru-RU" sz="1600" dirty="0"/>
                    </a:p>
                  </a:txBody>
                  <a:tcPr/>
                </a:tc>
              </a:tr>
              <a:tr h="221649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налог на доходы физических лиц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102,4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102,0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99,6</a:t>
                      </a:r>
                      <a:endParaRPr lang="ru-RU" sz="1600" dirty="0"/>
                    </a:p>
                  </a:txBody>
                  <a:tcPr/>
                </a:tc>
              </a:tr>
              <a:tr h="161299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акцизы по подакцизным товарам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3,6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3,6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100,0</a:t>
                      </a:r>
                      <a:endParaRPr lang="ru-RU" sz="1600" dirty="0"/>
                    </a:p>
                  </a:txBody>
                  <a:tcPr/>
                </a:tc>
              </a:tr>
              <a:tr h="25365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налог</a:t>
                      </a:r>
                      <a:r>
                        <a:rPr lang="ru-RU" sz="1600" baseline="0" dirty="0" smtClean="0"/>
                        <a:t> на совокупный доход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17,1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16,6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97,1</a:t>
                      </a:r>
                      <a:endParaRPr lang="ru-RU" sz="1600" dirty="0"/>
                    </a:p>
                  </a:txBody>
                  <a:tcPr/>
                </a:tc>
              </a:tr>
              <a:tr h="25365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государственная пошлина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1,6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1,6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100,0</a:t>
                      </a:r>
                      <a:endParaRPr lang="ru-RU" sz="1600" dirty="0"/>
                    </a:p>
                  </a:txBody>
                  <a:tcPr/>
                </a:tc>
              </a:tr>
              <a:tr h="25365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Неналоговые доходы, всего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15,5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15,6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100,6</a:t>
                      </a:r>
                      <a:endParaRPr lang="ru-RU" sz="1600" dirty="0"/>
                    </a:p>
                  </a:txBody>
                  <a:tcPr/>
                </a:tc>
              </a:tr>
              <a:tr h="25365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арендные платежи и прочие доходы от использования имущества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7,7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7,6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98,7</a:t>
                      </a:r>
                      <a:endParaRPr lang="ru-RU" sz="1600" dirty="0"/>
                    </a:p>
                  </a:txBody>
                  <a:tcPr/>
                </a:tc>
              </a:tr>
              <a:tr h="475731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плата за негативное воздействие</a:t>
                      </a:r>
                      <a:r>
                        <a:rPr lang="ru-RU" sz="1600" baseline="0" dirty="0" smtClean="0"/>
                        <a:t> на окружающую среду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2,0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2,1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105,0</a:t>
                      </a:r>
                      <a:endParaRPr lang="ru-RU" sz="1600" dirty="0"/>
                    </a:p>
                  </a:txBody>
                  <a:tcPr/>
                </a:tc>
              </a:tr>
              <a:tr h="25365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доходы от оказания платных услуг (работ)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0,6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0,6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100,0</a:t>
                      </a:r>
                      <a:endParaRPr lang="ru-RU" sz="1600" dirty="0"/>
                    </a:p>
                  </a:txBody>
                  <a:tcPr/>
                </a:tc>
              </a:tr>
              <a:tr h="25365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доходы от продажи имущества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2,4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2,5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104,2</a:t>
                      </a:r>
                      <a:endParaRPr lang="ru-RU" sz="1600" dirty="0"/>
                    </a:p>
                  </a:txBody>
                  <a:tcPr/>
                </a:tc>
              </a:tr>
              <a:tr h="25365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административные платежи и сборы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0,1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0,1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100,0</a:t>
                      </a:r>
                      <a:endParaRPr lang="ru-RU" sz="1600" dirty="0"/>
                    </a:p>
                  </a:txBody>
                  <a:tcPr/>
                </a:tc>
              </a:tr>
              <a:tr h="25365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штрафы, санкции, возмещение ущерба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2,7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2,7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100,0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628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0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труктура налоговых доходов бюджета 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Почепского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муниципального района за 2017 году, %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3258142"/>
              </p:ext>
            </p:extLst>
          </p:nvPr>
        </p:nvGraphicFramePr>
        <p:xfrm>
          <a:off x="197158" y="981907"/>
          <a:ext cx="8749684" cy="5501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8392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0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труктура неналоговых доходов бюджета 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Почепского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муниципального района за 2017 году, %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5906932"/>
              </p:ext>
            </p:extLst>
          </p:nvPr>
        </p:nvGraphicFramePr>
        <p:xfrm>
          <a:off x="197158" y="981907"/>
          <a:ext cx="8749684" cy="5501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47187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9785" y="-2440"/>
            <a:ext cx="809336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доходной части районного бюджета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 налоговым и не налоговым доходам 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1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755590"/>
              </p:ext>
            </p:extLst>
          </p:nvPr>
        </p:nvGraphicFramePr>
        <p:xfrm>
          <a:off x="251520" y="1556792"/>
          <a:ext cx="8749684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46122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8965" y="1443835"/>
            <a:ext cx="8229600" cy="391880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i="1" dirty="0" smtClean="0"/>
              <a:t>Отчет об исполнении бюджета </a:t>
            </a:r>
            <a:r>
              <a:rPr lang="ru-RU" sz="3600" i="1" dirty="0" err="1" smtClean="0"/>
              <a:t>Почепского</a:t>
            </a:r>
            <a:r>
              <a:rPr lang="ru-RU" sz="3600" i="1" dirty="0" smtClean="0"/>
              <a:t> муниципального района за 2017 год в доступной для граждан форме сформирован на основании проекта решения районного Совета народных депутатов «Об исполнении бюджета </a:t>
            </a:r>
            <a:r>
              <a:rPr lang="ru-RU" sz="3600" i="1" dirty="0" err="1" smtClean="0"/>
              <a:t>Почепского</a:t>
            </a:r>
            <a:r>
              <a:rPr lang="ru-RU" sz="3600" i="1" dirty="0" smtClean="0"/>
              <a:t> муниципального района за 2017 год»</a:t>
            </a:r>
            <a:endParaRPr lang="ru-RU" sz="3600" i="1" dirty="0"/>
          </a:p>
        </p:txBody>
      </p:sp>
    </p:spTree>
    <p:extLst>
      <p:ext uri="{BB962C8B-B14F-4D97-AF65-F5344CB8AC3E}">
        <p14:creationId xmlns:p14="http://schemas.microsoft.com/office/powerpoint/2010/main" val="18749860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9785" y="-2440"/>
            <a:ext cx="778795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 безвозмездным поступлениям в бюджет 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Почепского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муниципального района в 2017 году и их структура 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3610529"/>
              </p:ext>
            </p:extLst>
          </p:nvPr>
        </p:nvGraphicFramePr>
        <p:xfrm>
          <a:off x="296260" y="1397000"/>
          <a:ext cx="8551480" cy="49315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0575"/>
                <a:gridCol w="1527050"/>
                <a:gridCol w="1527050"/>
                <a:gridCol w="1496509"/>
                <a:gridCol w="1710296"/>
              </a:tblGrid>
              <a:tr h="72658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Наименование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Назначено (</a:t>
                      </a:r>
                      <a:r>
                        <a:rPr lang="ru-RU" dirty="0" err="1" smtClean="0"/>
                        <a:t>млн.руб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Исполнено (</a:t>
                      </a:r>
                      <a:r>
                        <a:rPr lang="ru-RU" dirty="0" err="1" smtClean="0"/>
                        <a:t>млн.руб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% исполнения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Удельный вес (%)</a:t>
                      </a:r>
                      <a:endParaRPr lang="ru-RU" dirty="0"/>
                    </a:p>
                  </a:txBody>
                  <a:tcPr/>
                </a:tc>
              </a:tr>
              <a:tr h="726586">
                <a:tc>
                  <a:txBody>
                    <a:bodyPr/>
                    <a:lstStyle/>
                    <a:p>
                      <a:r>
                        <a:rPr lang="ru-RU" dirty="0" smtClean="0"/>
                        <a:t>Безвозмездные поступления, всего: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 smtClean="0"/>
                    </a:p>
                    <a:p>
                      <a:pPr algn="r"/>
                      <a:r>
                        <a:rPr lang="ru-RU" dirty="0" smtClean="0"/>
                        <a:t>408,7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 smtClean="0"/>
                    </a:p>
                    <a:p>
                      <a:pPr algn="r"/>
                      <a:r>
                        <a:rPr lang="ru-RU" dirty="0" smtClean="0"/>
                        <a:t>408,1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 smtClean="0"/>
                    </a:p>
                    <a:p>
                      <a:pPr algn="r"/>
                      <a:r>
                        <a:rPr lang="ru-RU" dirty="0" smtClean="0"/>
                        <a:t>99,8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 smtClean="0"/>
                    </a:p>
                    <a:p>
                      <a:pPr algn="r"/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726586">
                <a:tc>
                  <a:txBody>
                    <a:bodyPr/>
                    <a:lstStyle/>
                    <a:p>
                      <a:r>
                        <a:rPr lang="ru-RU" dirty="0" smtClean="0"/>
                        <a:t>1. Безвозмездные поступления из бюджета Брянской области, всего в </a:t>
                      </a:r>
                      <a:r>
                        <a:rPr lang="ru-RU" dirty="0" err="1" smtClean="0"/>
                        <a:t>т.ч</a:t>
                      </a:r>
                      <a:r>
                        <a:rPr lang="ru-RU" dirty="0" smtClean="0"/>
                        <a:t>.: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 smtClean="0"/>
                    </a:p>
                    <a:p>
                      <a:pPr algn="r"/>
                      <a:endParaRPr lang="ru-RU" dirty="0" smtClean="0"/>
                    </a:p>
                    <a:p>
                      <a:pPr algn="r"/>
                      <a:endParaRPr lang="ru-RU" dirty="0" smtClean="0"/>
                    </a:p>
                    <a:p>
                      <a:pPr algn="r"/>
                      <a:r>
                        <a:rPr lang="ru-RU" dirty="0" smtClean="0"/>
                        <a:t>404,4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 smtClean="0"/>
                    </a:p>
                    <a:p>
                      <a:pPr algn="r"/>
                      <a:endParaRPr lang="ru-RU" dirty="0" smtClean="0"/>
                    </a:p>
                    <a:p>
                      <a:pPr algn="r"/>
                      <a:endParaRPr lang="ru-RU" dirty="0" smtClean="0"/>
                    </a:p>
                    <a:p>
                      <a:pPr algn="r"/>
                      <a:r>
                        <a:rPr lang="ru-RU" dirty="0" smtClean="0"/>
                        <a:t>403,8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 smtClean="0"/>
                    </a:p>
                    <a:p>
                      <a:pPr algn="r"/>
                      <a:endParaRPr lang="ru-RU" dirty="0" smtClean="0"/>
                    </a:p>
                    <a:p>
                      <a:pPr algn="r"/>
                      <a:endParaRPr lang="ru-RU" dirty="0" smtClean="0"/>
                    </a:p>
                    <a:p>
                      <a:pPr algn="r"/>
                      <a:r>
                        <a:rPr lang="ru-RU" dirty="0" smtClean="0"/>
                        <a:t>99,8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 smtClean="0"/>
                    </a:p>
                    <a:p>
                      <a:pPr algn="r"/>
                      <a:endParaRPr lang="ru-RU" dirty="0" smtClean="0"/>
                    </a:p>
                    <a:p>
                      <a:pPr algn="r"/>
                      <a:endParaRPr lang="ru-RU" dirty="0" smtClean="0"/>
                    </a:p>
                    <a:p>
                      <a:pPr algn="r"/>
                      <a:r>
                        <a:rPr lang="ru-RU" dirty="0" smtClean="0"/>
                        <a:t>98,9</a:t>
                      </a:r>
                      <a:endParaRPr lang="ru-RU" dirty="0"/>
                    </a:p>
                  </a:txBody>
                  <a:tcPr/>
                </a:tc>
              </a:tr>
              <a:tr h="459043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Дотации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120,0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120,0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29,4</a:t>
                      </a:r>
                      <a:endParaRPr lang="ru-RU" dirty="0"/>
                    </a:p>
                  </a:txBody>
                  <a:tcPr/>
                </a:tc>
              </a:tr>
              <a:tr h="458115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Субсидии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2,4</a:t>
                      </a:r>
                      <a:endParaRPr lang="ru-RU" dirty="0"/>
                    </a:p>
                  </a:txBody>
                  <a:tcPr/>
                </a:tc>
              </a:tr>
              <a:tr h="458115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Субвенции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274,5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273,9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99,8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67,1</a:t>
                      </a:r>
                      <a:endParaRPr lang="ru-RU" dirty="0"/>
                    </a:p>
                  </a:txBody>
                  <a:tcPr/>
                </a:tc>
              </a:tr>
              <a:tr h="726586">
                <a:tc>
                  <a:txBody>
                    <a:bodyPr/>
                    <a:lstStyle/>
                    <a:p>
                      <a:r>
                        <a:rPr lang="ru-RU" dirty="0" smtClean="0"/>
                        <a:t>2.</a:t>
                      </a:r>
                      <a:r>
                        <a:rPr lang="ru-RU" baseline="0" dirty="0" smtClean="0"/>
                        <a:t> Прочие безвозмездные поступления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 smtClean="0"/>
                    </a:p>
                    <a:p>
                      <a:pPr algn="r"/>
                      <a:endParaRPr lang="ru-RU" dirty="0" smtClean="0"/>
                    </a:p>
                    <a:p>
                      <a:pPr algn="r"/>
                      <a:r>
                        <a:rPr lang="ru-RU" dirty="0" smtClean="0"/>
                        <a:t>4,3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 smtClean="0"/>
                    </a:p>
                    <a:p>
                      <a:pPr algn="r"/>
                      <a:endParaRPr lang="ru-RU" dirty="0" smtClean="0"/>
                    </a:p>
                    <a:p>
                      <a:pPr algn="r"/>
                      <a:r>
                        <a:rPr lang="ru-RU" dirty="0" smtClean="0"/>
                        <a:t>4,3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 smtClean="0"/>
                    </a:p>
                    <a:p>
                      <a:pPr algn="r"/>
                      <a:endParaRPr lang="ru-RU" dirty="0" smtClean="0"/>
                    </a:p>
                    <a:p>
                      <a:pPr algn="r"/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 smtClean="0"/>
                    </a:p>
                    <a:p>
                      <a:pPr algn="r"/>
                      <a:endParaRPr lang="ru-RU" dirty="0" smtClean="0"/>
                    </a:p>
                    <a:p>
                      <a:pPr algn="r"/>
                      <a:r>
                        <a:rPr lang="ru-RU" dirty="0" smtClean="0"/>
                        <a:t>1,1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265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9785" y="-2440"/>
            <a:ext cx="778795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РАСХОДОВ БЮДЖЕТА ПОЧЕПСКОГО МУНИЦИПАЛЬНОГО РАЙОНА ЗА 2017 ГОД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sp>
        <p:nvSpPr>
          <p:cNvPr id="15" name="Подзаголовок 1"/>
          <p:cNvSpPr txBox="1">
            <a:spLocks/>
          </p:cNvSpPr>
          <p:nvPr/>
        </p:nvSpPr>
        <p:spPr>
          <a:xfrm>
            <a:off x="385011" y="1138426"/>
            <a:ext cx="8704185" cy="55216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Первоначально-утвержденный бюджет по расходам – 502182,7 </a:t>
            </a:r>
            <a:r>
              <a:rPr lang="ru-RU" b="1" dirty="0" err="1" smtClean="0">
                <a:solidFill>
                  <a:srgbClr val="002060"/>
                </a:solidFill>
              </a:rPr>
              <a:t>тыс.руб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  Уточненный план –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555339,8 </a:t>
            </a:r>
            <a:r>
              <a:rPr lang="ru-RU" b="1" dirty="0" err="1" smtClean="0">
                <a:solidFill>
                  <a:srgbClr val="002060"/>
                </a:solidFill>
              </a:rPr>
              <a:t>тыс.руб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 Кассовое исполнение –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 544626,6 </a:t>
            </a:r>
            <a:r>
              <a:rPr lang="ru-RU" b="1" dirty="0" err="1" smtClean="0">
                <a:solidFill>
                  <a:srgbClr val="002060"/>
                </a:solidFill>
              </a:rPr>
              <a:t>тыс.руб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4572000" y="2584700"/>
            <a:ext cx="610820" cy="5388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4572000" y="4111750"/>
            <a:ext cx="610820" cy="5388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63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6261" y="-2440"/>
            <a:ext cx="8551480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расходов бюджета 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Почепского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муниципального района в 2017 году по разделам 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1049380"/>
              </p:ext>
            </p:extLst>
          </p:nvPr>
        </p:nvGraphicFramePr>
        <p:xfrm>
          <a:off x="296260" y="1339507"/>
          <a:ext cx="8551481" cy="5383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75740"/>
                <a:gridCol w="1374345"/>
                <a:gridCol w="1527050"/>
                <a:gridCol w="1374346"/>
              </a:tblGrid>
              <a:tr h="65972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Наименование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Назначено (</a:t>
                      </a:r>
                      <a:r>
                        <a:rPr lang="ru-RU" dirty="0" err="1" smtClean="0"/>
                        <a:t>млн.руб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Исполнено (</a:t>
                      </a:r>
                      <a:r>
                        <a:rPr lang="ru-RU" dirty="0" err="1" smtClean="0"/>
                        <a:t>млн.руб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% исполнения</a:t>
                      </a:r>
                      <a:endParaRPr lang="ru-RU" dirty="0"/>
                    </a:p>
                  </a:txBody>
                  <a:tcPr/>
                </a:tc>
              </a:tr>
              <a:tr h="353371">
                <a:tc>
                  <a:txBody>
                    <a:bodyPr/>
                    <a:lstStyle/>
                    <a:p>
                      <a:r>
                        <a:rPr lang="ru-RU" dirty="0" smtClean="0"/>
                        <a:t>Общегосударственные вопросы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36,0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35,7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99,1</a:t>
                      </a:r>
                      <a:endParaRPr lang="ru-RU" dirty="0"/>
                    </a:p>
                  </a:txBody>
                  <a:tcPr/>
                </a:tc>
              </a:tr>
              <a:tr h="332102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оборона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416801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ru-RU" dirty="0" smtClean="0"/>
                        <a:t>Национальная безопасность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415959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ru-RU" dirty="0" smtClean="0"/>
                        <a:t>Национальная экономика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415959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ru-RU" dirty="0" err="1" smtClean="0"/>
                        <a:t>Жилишно</a:t>
                      </a:r>
                      <a:r>
                        <a:rPr lang="ru-RU" dirty="0" smtClean="0"/>
                        <a:t>-коммунальное хозяйство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4,7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4,7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308266"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386,6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376,8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97,5</a:t>
                      </a:r>
                      <a:endParaRPr lang="ru-RU" dirty="0"/>
                    </a:p>
                  </a:txBody>
                  <a:tcPr/>
                </a:tc>
              </a:tr>
              <a:tr h="308266">
                <a:tc>
                  <a:txBody>
                    <a:bodyPr/>
                    <a:lstStyle/>
                    <a:p>
                      <a:r>
                        <a:rPr lang="ru-RU" dirty="0" smtClean="0"/>
                        <a:t>Культура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43,8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43,6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99,5</a:t>
                      </a:r>
                      <a:endParaRPr lang="ru-RU" dirty="0"/>
                    </a:p>
                  </a:txBody>
                  <a:tcPr/>
                </a:tc>
              </a:tr>
              <a:tr h="308266">
                <a:tc>
                  <a:txBody>
                    <a:bodyPr/>
                    <a:lstStyle/>
                    <a:p>
                      <a:r>
                        <a:rPr lang="ru-RU" dirty="0" smtClean="0"/>
                        <a:t>Социальная политика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48,1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47,6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99,1</a:t>
                      </a:r>
                      <a:endParaRPr lang="ru-RU" dirty="0"/>
                    </a:p>
                  </a:txBody>
                  <a:tcPr/>
                </a:tc>
              </a:tr>
              <a:tr h="308266"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Физическая культура и спорт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0,2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0,2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308266">
                <a:tc>
                  <a:txBody>
                    <a:bodyPr/>
                    <a:lstStyle/>
                    <a:p>
                      <a:r>
                        <a:rPr lang="ru-RU" dirty="0" smtClean="0"/>
                        <a:t>Межбюджетные трансферты общего характера</a:t>
                      </a:r>
                      <a:r>
                        <a:rPr lang="ru-RU" baseline="0" dirty="0" smtClean="0"/>
                        <a:t> бюджетам субъектов РФ и муниципальных образований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 smtClean="0"/>
                    </a:p>
                    <a:p>
                      <a:pPr algn="r"/>
                      <a:endParaRPr lang="ru-RU" dirty="0" smtClean="0"/>
                    </a:p>
                    <a:p>
                      <a:pPr algn="r"/>
                      <a:r>
                        <a:rPr lang="ru-RU" dirty="0" smtClean="0"/>
                        <a:t>23,8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 smtClean="0"/>
                    </a:p>
                    <a:p>
                      <a:pPr algn="r"/>
                      <a:endParaRPr lang="ru-RU" dirty="0" smtClean="0"/>
                    </a:p>
                    <a:p>
                      <a:pPr algn="r"/>
                      <a:r>
                        <a:rPr lang="ru-RU" dirty="0" smtClean="0"/>
                        <a:t>23,8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 smtClean="0"/>
                    </a:p>
                    <a:p>
                      <a:pPr algn="r"/>
                      <a:endParaRPr lang="ru-RU" dirty="0" smtClean="0"/>
                    </a:p>
                    <a:p>
                      <a:pPr algn="r"/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308266">
                <a:tc>
                  <a:txBody>
                    <a:bodyPr/>
                    <a:lstStyle/>
                    <a:p>
                      <a:r>
                        <a:rPr lang="ru-RU" dirty="0" smtClean="0"/>
                        <a:t>ВСЕГО РАСХОДОВ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555339,8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544626,6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98,1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8812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4" y="-2440"/>
            <a:ext cx="900044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ДИНАМИКА РАСХОДОВ БЮДЖЕТА ПОЧЕПСКОГО МУНИЦИПАЛЬНОГО РАЙОНА ЗА 2016-2017ГОДЫ</a:t>
            </a:r>
            <a:r>
              <a:rPr lang="ru-RU" sz="1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(МЛН.РУБ.)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53019680"/>
              </p:ext>
            </p:extLst>
          </p:nvPr>
        </p:nvGraphicFramePr>
        <p:xfrm>
          <a:off x="179512" y="985720"/>
          <a:ext cx="3476258" cy="55740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Блок-схема: процесс 1"/>
          <p:cNvSpPr/>
          <p:nvPr/>
        </p:nvSpPr>
        <p:spPr>
          <a:xfrm>
            <a:off x="1823310" y="1459059"/>
            <a:ext cx="761695" cy="30632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-3,2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4078897136"/>
              </p:ext>
            </p:extLst>
          </p:nvPr>
        </p:nvGraphicFramePr>
        <p:xfrm>
          <a:off x="4113884" y="1138425"/>
          <a:ext cx="4733855" cy="2290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7" name="Блок-схема: процесс 16"/>
          <p:cNvSpPr/>
          <p:nvPr/>
        </p:nvSpPr>
        <p:spPr>
          <a:xfrm>
            <a:off x="6099050" y="1442921"/>
            <a:ext cx="761695" cy="30632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-1,1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18" name="Диаграмма 17"/>
          <p:cNvGraphicFramePr/>
          <p:nvPr>
            <p:extLst>
              <p:ext uri="{D42A27DB-BD31-4B8C-83A1-F6EECF244321}">
                <p14:modId xmlns:p14="http://schemas.microsoft.com/office/powerpoint/2010/main" val="2375034730"/>
              </p:ext>
            </p:extLst>
          </p:nvPr>
        </p:nvGraphicFramePr>
        <p:xfrm>
          <a:off x="4112969" y="4039820"/>
          <a:ext cx="4733855" cy="2290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9" name="Блок-схема: процесс 18"/>
          <p:cNvSpPr/>
          <p:nvPr/>
        </p:nvSpPr>
        <p:spPr>
          <a:xfrm>
            <a:off x="6099049" y="4345230"/>
            <a:ext cx="761695" cy="30632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+3,5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4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0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Функциональная структура расходов бюджета 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Почепского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муниципального района в 2017 году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2750230"/>
              </p:ext>
            </p:extLst>
          </p:nvPr>
        </p:nvGraphicFramePr>
        <p:xfrm>
          <a:off x="197158" y="833015"/>
          <a:ext cx="8749684" cy="58760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081484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854" y="-553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1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ДИНАМИКА РАСХОДОВ БЮДЖЕТА РАЙОНА ПО РАЗДЕЛУ ОБРАЗОВАНИЕ ЗА 2016 – 2017 ГОДАХ  </a:t>
            </a:r>
            <a:r>
              <a:rPr lang="ru-RU" sz="2400" dirty="0"/>
              <a:t>(млн. </a:t>
            </a:r>
            <a:r>
              <a:rPr lang="ru-RU" sz="2400" dirty="0" err="1" smtClean="0"/>
              <a:t>руб</a:t>
            </a:r>
            <a:r>
              <a:rPr lang="ru-RU" sz="2400" dirty="0" smtClean="0"/>
              <a:t>)</a:t>
            </a:r>
            <a:endParaRPr lang="ru-RU" sz="2400" dirty="0"/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932988288"/>
              </p:ext>
            </p:extLst>
          </p:nvPr>
        </p:nvGraphicFramePr>
        <p:xfrm>
          <a:off x="-15933" y="985720"/>
          <a:ext cx="8863673" cy="44284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Блок-схема: процесс 1"/>
          <p:cNvSpPr/>
          <p:nvPr/>
        </p:nvSpPr>
        <p:spPr>
          <a:xfrm>
            <a:off x="2858799" y="1441889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-10,3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Блок-схема: процесс 13"/>
          <p:cNvSpPr/>
          <p:nvPr/>
        </p:nvSpPr>
        <p:spPr>
          <a:xfrm>
            <a:off x="5488230" y="1274718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-9,8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980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123378"/>
              </p:ext>
            </p:extLst>
          </p:nvPr>
        </p:nvGraphicFramePr>
        <p:xfrm>
          <a:off x="197158" y="833015"/>
          <a:ext cx="8749684" cy="58760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Подзаголовок 2"/>
          <p:cNvSpPr txBox="1">
            <a:spLocks/>
          </p:cNvSpPr>
          <p:nvPr/>
        </p:nvSpPr>
        <p:spPr>
          <a:xfrm>
            <a:off x="143555" y="-2440"/>
            <a:ext cx="8704185" cy="835455"/>
          </a:xfrm>
          <a:prstGeom prst="rect">
            <a:avLst/>
          </a:prstGeom>
        </p:spPr>
        <p:txBody>
          <a:bodyPr vert="horz" lIns="91440" tIns="45720" rIns="91440" bIns="45720" rtlCol="0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СТРУКТУРА РАСХОДОВ БЮДЖЕТА ПОЧЕПСКОГО МУНИЦИПАЛЬНОГО РАЙОНА В 2017 ГОДУ НА ОБРАЗОВАНИЕ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93678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70418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ДИНАМИКА РАСХОДОВ БЮДЖЕТА РАЙОНА ПО РАЗДЕЛУ КУЛЬТУРА ЗА 2016 – 2017 ГОДЫ </a:t>
            </a:r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(МЛН.РУБ.)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31589733"/>
              </p:ext>
            </p:extLst>
          </p:nvPr>
        </p:nvGraphicFramePr>
        <p:xfrm>
          <a:off x="179512" y="1138425"/>
          <a:ext cx="8784976" cy="54213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710443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9785" y="-2440"/>
            <a:ext cx="778795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Структура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расходов бюджета 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Почепского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муниципального 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районав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2017 году на культуру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1605400"/>
              </p:ext>
            </p:extLst>
          </p:nvPr>
        </p:nvGraphicFramePr>
        <p:xfrm>
          <a:off x="197158" y="1138425"/>
          <a:ext cx="8749684" cy="55706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03389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70418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ДИНАМИКА РАСХОДОВ БЮДЖЕТА РАЙОНА ПО РАЗДЕЛУ СОЦИАЛЬНАЯ ПОЛИТИКА ЗА 2016 – 2017 ГОДЫ </a:t>
            </a:r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(МЛН.РУБ.)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3371832707"/>
              </p:ext>
            </p:extLst>
          </p:nvPr>
        </p:nvGraphicFramePr>
        <p:xfrm>
          <a:off x="179512" y="1138425"/>
          <a:ext cx="8784976" cy="54213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56320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296259" y="985720"/>
            <a:ext cx="8704185" cy="4892701"/>
          </a:xfrm>
        </p:spPr>
        <p:txBody>
          <a:bodyPr>
            <a:norm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Прозрачность (открытость) - один из принципов бюджетной системы Российской Федерации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Прозрачность действий власти на любом уровне очень актуальна, поскольку прозрачность - основное условие открытости решений властных структур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Бюджет </a:t>
            </a:r>
            <a:r>
              <a:rPr lang="ru-RU" b="1" i="1" baseline="-25000" dirty="0" smtClean="0">
                <a:solidFill>
                  <a:srgbClr val="002060"/>
                </a:solidFill>
              </a:rPr>
              <a:t>района- </a:t>
            </a:r>
            <a:r>
              <a:rPr lang="ru-RU" b="1" i="1" baseline="-25000" dirty="0">
                <a:solidFill>
                  <a:srgbClr val="002060"/>
                </a:solidFill>
              </a:rPr>
              <a:t>это довольно сложный документ. Гражданам, не имеющим специального образования, непросто разобраться в языке бюджета и его цифрах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Представление отчета об исполнении бюджета в понятной для граждан форме позволит каждому члену общества лучше понимать бюджет, видеть, на какие цели и насколько эффективно расходуются налоги, которые он платит</a:t>
            </a:r>
          </a:p>
          <a:p>
            <a:endParaRPr lang="ru-RU" dirty="0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222195"/>
            <a:ext cx="8229600" cy="1143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baseline="-25000" dirty="0" smtClean="0">
                <a:solidFill>
                  <a:srgbClr val="002060"/>
                </a:solidFill>
              </a:rPr>
              <a:t>ОТКРЫТОСТЬ БЮДЖЕТА - ОСНОВА ДЛЯ ПОВЫШЕНИЯ ИНФОРМИРОВАННОСТИ ЦЕЛЕВЫХ АУДИТОРИЙ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903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155145"/>
            <a:ext cx="900044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Структура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расходов бюджета </a:t>
            </a:r>
            <a:r>
              <a:rPr lang="ru-RU" sz="2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Почепского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муниципального района в 2017 году в сфере «Социальная политика»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7986689"/>
              </p:ext>
            </p:extLst>
          </p:nvPr>
        </p:nvGraphicFramePr>
        <p:xfrm>
          <a:off x="1" y="722381"/>
          <a:ext cx="9143999" cy="609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6554"/>
                <a:gridCol w="630620"/>
                <a:gridCol w="788276"/>
                <a:gridCol w="6148549"/>
              </a:tblGrid>
              <a:tr h="231369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Наименование подраздела</a:t>
                      </a:r>
                      <a:endParaRPr lang="ru-RU" sz="16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Исполнено</a:t>
                      </a:r>
                      <a:r>
                        <a:rPr lang="ru-RU" sz="1600" baseline="0" dirty="0" smtClean="0"/>
                        <a:t> (</a:t>
                      </a:r>
                      <a:r>
                        <a:rPr lang="ru-RU" sz="1600" baseline="0" dirty="0" err="1" smtClean="0"/>
                        <a:t>млн.руб</a:t>
                      </a:r>
                      <a:r>
                        <a:rPr lang="ru-RU" sz="1600" baseline="0" dirty="0" smtClean="0"/>
                        <a:t>.)</a:t>
                      </a:r>
                      <a:endParaRPr lang="ru-RU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Наименование выплат (доплат , компенсаций)</a:t>
                      </a:r>
                      <a:endParaRPr lang="ru-RU" sz="1600" dirty="0"/>
                    </a:p>
                  </a:txBody>
                  <a:tcPr/>
                </a:tc>
              </a:tr>
              <a:tr h="489815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Пенсионное обеспечение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3,1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3,1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Выплата пенсии за выслугу лет муниципальным</a:t>
                      </a:r>
                      <a:r>
                        <a:rPr lang="ru-RU" sz="1400" baseline="0" dirty="0" smtClean="0"/>
                        <a:t> служащим</a:t>
                      </a:r>
                      <a:endParaRPr lang="ru-RU" sz="1400" dirty="0"/>
                    </a:p>
                  </a:txBody>
                  <a:tcPr/>
                </a:tc>
              </a:tr>
              <a:tr h="429770">
                <a:tc rowSpan="2">
                  <a:txBody>
                    <a:bodyPr/>
                    <a:lstStyle/>
                    <a:p>
                      <a:r>
                        <a:rPr lang="ru-RU" sz="1400" dirty="0" smtClean="0"/>
                        <a:t>Социальное обеспечение населения</a:t>
                      </a:r>
                      <a:endParaRPr lang="ru-RU" sz="14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2,6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0,003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Обеспечение сохранности жилых помещений, закрепленных за детьми сиротами</a:t>
                      </a:r>
                      <a:endParaRPr lang="ru-RU" sz="1400" dirty="0"/>
                    </a:p>
                  </a:txBody>
                  <a:tcPr/>
                </a:tc>
              </a:tr>
              <a:tr h="21702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2,6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Обеспечение жильем молодых семей</a:t>
                      </a:r>
                      <a:endParaRPr lang="ru-RU" sz="1400" dirty="0"/>
                    </a:p>
                  </a:txBody>
                  <a:tcPr/>
                </a:tc>
              </a:tr>
              <a:tr h="370335">
                <a:tc rowSpan="4">
                  <a:txBody>
                    <a:bodyPr/>
                    <a:lstStyle/>
                    <a:p>
                      <a:r>
                        <a:rPr lang="ru-RU" sz="1400" dirty="0" smtClean="0"/>
                        <a:t>Охрана семьи и детства</a:t>
                      </a:r>
                      <a:endParaRPr lang="ru-RU" sz="1400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40,2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2,4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Выплата компенсации части родительской</a:t>
                      </a:r>
                      <a:r>
                        <a:rPr lang="ru-RU" sz="1400" baseline="0" dirty="0" smtClean="0"/>
                        <a:t> платы за содержание ребенка в детских садах </a:t>
                      </a:r>
                      <a:endParaRPr lang="ru-RU" sz="1400" dirty="0"/>
                    </a:p>
                  </a:txBody>
                  <a:tcPr/>
                </a:tc>
              </a:tr>
              <a:tr h="38407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0,5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Выплаты единовременного пособия при всех формах устройства детей лишенных родительского попечения,</a:t>
                      </a:r>
                      <a:r>
                        <a:rPr lang="ru-RU" sz="1400" baseline="0" dirty="0" smtClean="0"/>
                        <a:t> в семью</a:t>
                      </a:r>
                      <a:endParaRPr lang="ru-RU" sz="1400" dirty="0"/>
                    </a:p>
                  </a:txBody>
                  <a:tcPr/>
                </a:tc>
              </a:tr>
              <a:tr h="40295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11,7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Обеспечение предоставления жилых помещений детям</a:t>
                      </a:r>
                      <a:r>
                        <a:rPr lang="ru-RU" sz="1400" baseline="0" dirty="0" smtClean="0"/>
                        <a:t>-сиротам  и детей оставшимся без попечения родителей</a:t>
                      </a:r>
                      <a:endParaRPr lang="ru-RU" sz="1400" dirty="0"/>
                    </a:p>
                  </a:txBody>
                  <a:tcPr/>
                </a:tc>
              </a:tr>
              <a:tr h="38407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25,6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Выплаты</a:t>
                      </a:r>
                      <a:r>
                        <a:rPr lang="ru-RU" sz="1400" baseline="0" dirty="0" smtClean="0"/>
                        <a:t> ежемесячных денежных средств на содержание и проезд ребенка, переданного  на воспитание в семью опекуна, а так же вознаграждение приемным родителям</a:t>
                      </a:r>
                      <a:endParaRPr lang="ru-RU" sz="1400" dirty="0"/>
                    </a:p>
                  </a:txBody>
                  <a:tcPr/>
                </a:tc>
              </a:tr>
              <a:tr h="384074">
                <a:tc rowSpan="3">
                  <a:txBody>
                    <a:bodyPr/>
                    <a:lstStyle/>
                    <a:p>
                      <a:r>
                        <a:rPr lang="ru-RU" sz="1400" dirty="0" smtClean="0"/>
                        <a:t>Другие вопросы социальной политики</a:t>
                      </a:r>
                      <a:endParaRPr lang="ru-RU" sz="14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1,7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0,055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Выплаты единовременной разовой материальной помощи из резервного фонда администрации района гражданам, оказавшимся в трудной жизненной ситуации</a:t>
                      </a:r>
                      <a:endParaRPr lang="ru-RU" sz="1400" dirty="0"/>
                    </a:p>
                  </a:txBody>
                  <a:tcPr/>
                </a:tc>
              </a:tr>
              <a:tr h="406915"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0,75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Осуществление деятельности по профилактике безнадзорности и правонарушений несовершеннолетних</a:t>
                      </a:r>
                      <a:endParaRPr lang="ru-RU" sz="1400" dirty="0"/>
                    </a:p>
                  </a:txBody>
                  <a:tcPr/>
                </a:tc>
              </a:tr>
              <a:tr h="194165"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0,9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Организация и осуществление деятельности по опеке и попечительству</a:t>
                      </a:r>
                      <a:endParaRPr lang="ru-RU" sz="1400" dirty="0"/>
                    </a:p>
                  </a:txBody>
                  <a:tcPr/>
                </a:tc>
              </a:tr>
              <a:tr h="194165">
                <a:tc gridSpan="4"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Всего расходов на Социальную политику</a:t>
                      </a:r>
                      <a:r>
                        <a:rPr lang="ru-RU" sz="1600" b="1" baseline="0" dirty="0" smtClean="0"/>
                        <a:t> – 47,6 </a:t>
                      </a:r>
                      <a:r>
                        <a:rPr lang="ru-RU" sz="1600" b="1" baseline="0" dirty="0" err="1" smtClean="0"/>
                        <a:t>млн.руб</a:t>
                      </a:r>
                      <a:r>
                        <a:rPr lang="ru-RU" sz="1600" b="1" baseline="0" dirty="0" smtClean="0"/>
                        <a:t>.</a:t>
                      </a:r>
                      <a:endParaRPr lang="ru-RU" sz="16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9549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155145"/>
            <a:ext cx="900044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расходов  бюджета </a:t>
            </a:r>
            <a:r>
              <a:rPr lang="ru-RU" sz="2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Почепского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муниципального района в 2017 году по ведомствам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6411154"/>
              </p:ext>
            </p:extLst>
          </p:nvPr>
        </p:nvGraphicFramePr>
        <p:xfrm>
          <a:off x="62973" y="992125"/>
          <a:ext cx="9081028" cy="51243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3928"/>
                <a:gridCol w="1342471"/>
                <a:gridCol w="1342471"/>
                <a:gridCol w="1441079"/>
                <a:gridCol w="1441079"/>
              </a:tblGrid>
              <a:tr h="231369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Наименование ГРБС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aseline="0" dirty="0" smtClean="0"/>
                        <a:t>Назначено (</a:t>
                      </a:r>
                      <a:r>
                        <a:rPr lang="ru-RU" sz="1800" baseline="0" dirty="0" err="1" smtClean="0"/>
                        <a:t>млн.руб</a:t>
                      </a:r>
                      <a:r>
                        <a:rPr lang="ru-RU" sz="1800" baseline="0" dirty="0" smtClean="0"/>
                        <a:t>.)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smtClean="0"/>
                        <a:t>Исполнено (</a:t>
                      </a:r>
                      <a:r>
                        <a:rPr lang="ru-RU" sz="1800" baseline="0" dirty="0" err="1" smtClean="0"/>
                        <a:t>млн.руб</a:t>
                      </a:r>
                      <a:r>
                        <a:rPr lang="ru-RU" sz="1800" baseline="0" dirty="0" smtClean="0"/>
                        <a:t>.)</a:t>
                      </a:r>
                      <a:endParaRPr lang="ru-RU" sz="1800" dirty="0" smtClean="0"/>
                    </a:p>
                    <a:p>
                      <a:pPr algn="ctr"/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% исполнения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Удельный вес (%)</a:t>
                      </a:r>
                      <a:endParaRPr lang="ru-RU" sz="1800" dirty="0"/>
                    </a:p>
                  </a:txBody>
                  <a:tcPr/>
                </a:tc>
              </a:tr>
              <a:tr h="48981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Финансовое управление администрации </a:t>
                      </a:r>
                      <a:r>
                        <a:rPr lang="ru-RU" sz="1800" dirty="0" err="1" smtClean="0"/>
                        <a:t>Почепского</a:t>
                      </a:r>
                      <a:r>
                        <a:rPr lang="ru-RU" sz="1800" dirty="0" smtClean="0"/>
                        <a:t> района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32,3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32,3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100,0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5,9</a:t>
                      </a:r>
                      <a:endParaRPr lang="ru-RU" sz="1800" dirty="0"/>
                    </a:p>
                  </a:txBody>
                  <a:tcPr/>
                </a:tc>
              </a:tr>
              <a:tr h="369420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Совет народных депутатов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0,9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0,9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100,0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0,2</a:t>
                      </a:r>
                      <a:endParaRPr lang="ru-RU" sz="1800" dirty="0"/>
                    </a:p>
                  </a:txBody>
                  <a:tcPr/>
                </a:tc>
              </a:tr>
              <a:tr h="45811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Контрольно-счетная палата </a:t>
                      </a:r>
                      <a:r>
                        <a:rPr lang="ru-RU" sz="1800" dirty="0" err="1" smtClean="0"/>
                        <a:t>Почепского</a:t>
                      </a:r>
                      <a:r>
                        <a:rPr lang="ru-RU" sz="1800" dirty="0" smtClean="0"/>
                        <a:t> района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0,9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0,9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100,0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0,2</a:t>
                      </a:r>
                      <a:endParaRPr lang="ru-RU" sz="1800" dirty="0"/>
                    </a:p>
                  </a:txBody>
                  <a:tcPr/>
                </a:tc>
              </a:tr>
              <a:tr h="24536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Администрация </a:t>
                      </a:r>
                      <a:r>
                        <a:rPr lang="ru-RU" sz="1800" dirty="0" err="1" smtClean="0"/>
                        <a:t>Почепского</a:t>
                      </a:r>
                      <a:r>
                        <a:rPr lang="ru-RU" sz="1800" dirty="0" smtClean="0"/>
                        <a:t> района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88,1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87,4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99,2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16,0</a:t>
                      </a:r>
                      <a:endParaRPr lang="ru-RU" sz="1800" dirty="0"/>
                    </a:p>
                  </a:txBody>
                  <a:tcPr/>
                </a:tc>
              </a:tr>
              <a:tr h="24536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Отдел</a:t>
                      </a:r>
                      <a:r>
                        <a:rPr lang="ru-RU" sz="1800" baseline="0" dirty="0" smtClean="0"/>
                        <a:t> образования </a:t>
                      </a:r>
                      <a:r>
                        <a:rPr lang="ru-RU" sz="1800" baseline="0" dirty="0" err="1" smtClean="0"/>
                        <a:t>Почепского</a:t>
                      </a:r>
                      <a:r>
                        <a:rPr lang="ru-RU" sz="1800" baseline="0" dirty="0" smtClean="0"/>
                        <a:t> района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379,1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370,0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97,5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67,9</a:t>
                      </a:r>
                      <a:endParaRPr lang="ru-RU" sz="1800" dirty="0"/>
                    </a:p>
                  </a:txBody>
                  <a:tcPr/>
                </a:tc>
              </a:tr>
              <a:tr h="24536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Отдел культуры администрации</a:t>
                      </a:r>
                      <a:r>
                        <a:rPr lang="ru-RU" sz="1800" baseline="0" dirty="0" smtClean="0"/>
                        <a:t> </a:t>
                      </a:r>
                      <a:r>
                        <a:rPr lang="ru-RU" sz="1800" baseline="0" dirty="0" err="1" smtClean="0"/>
                        <a:t>Почепского</a:t>
                      </a:r>
                      <a:r>
                        <a:rPr lang="ru-RU" sz="1800" baseline="0" dirty="0" smtClean="0"/>
                        <a:t> района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53,4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53,1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99,4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9,8</a:t>
                      </a:r>
                      <a:endParaRPr lang="ru-RU" sz="1800" dirty="0"/>
                    </a:p>
                  </a:txBody>
                  <a:tcPr/>
                </a:tc>
              </a:tr>
              <a:tr h="245365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Всего расходов: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555,3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544,6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98,1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100,0</a:t>
                      </a:r>
                      <a:endParaRPr lang="ru-RU" sz="1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8225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-2440"/>
            <a:ext cx="9143999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Структура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расходов бюджета </a:t>
            </a:r>
            <a:r>
              <a:rPr lang="ru-RU" sz="2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Почепского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муниципального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района в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 2017 год по муниципальным программам и непрограммным направлениям деятельности 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2209655"/>
              </p:ext>
            </p:extLst>
          </p:nvPr>
        </p:nvGraphicFramePr>
        <p:xfrm>
          <a:off x="197158" y="1138425"/>
          <a:ext cx="8749684" cy="55706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843111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900044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РЕАЛИЗАЦИЯ УКАЗОВ ПРЕЗИДЕНТА РОССИЙСКОЙ ФЕДЕРАЦИИ ПО ПОВЫШЕНИЮ ЗАРАБОТНОЙ ПЛАТЫ ОТДЕЛЬНЫМ КАТЕГОРИЯМ РАБОТНИКОВ В 2017 ГОДУ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7192649"/>
              </p:ext>
            </p:extLst>
          </p:nvPr>
        </p:nvGraphicFramePr>
        <p:xfrm>
          <a:off x="62973" y="1601115"/>
          <a:ext cx="9090177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03617"/>
                <a:gridCol w="1832460"/>
                <a:gridCol w="1527050"/>
                <a:gridCol w="1527050"/>
              </a:tblGrid>
              <a:tr h="231369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Категория</a:t>
                      </a:r>
                      <a:r>
                        <a:rPr lang="ru-RU" sz="1800" baseline="0" dirty="0" smtClean="0"/>
                        <a:t> работников бюджетной сферы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aseline="0" dirty="0" smtClean="0"/>
                        <a:t>2017 год установленный план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smtClean="0"/>
                        <a:t>2017 год фактически достигнуто</a:t>
                      </a:r>
                      <a:endParaRPr lang="ru-RU" sz="1800" dirty="0" smtClean="0"/>
                    </a:p>
                    <a:p>
                      <a:pPr algn="ctr"/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Отклонение +,-</a:t>
                      </a:r>
                      <a:endParaRPr lang="ru-RU" sz="1800" dirty="0"/>
                    </a:p>
                  </a:txBody>
                  <a:tcPr/>
                </a:tc>
              </a:tr>
              <a:tr h="48981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- педагогических работников общеобразовательных</a:t>
                      </a:r>
                      <a:r>
                        <a:rPr lang="ru-RU" sz="1800" baseline="0" dirty="0" smtClean="0"/>
                        <a:t> учреждений общего образования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20950,8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20950,8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-</a:t>
                      </a:r>
                      <a:endParaRPr lang="ru-RU" sz="1800" dirty="0"/>
                    </a:p>
                  </a:txBody>
                  <a:tcPr/>
                </a:tc>
              </a:tr>
              <a:tr h="369420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- педагогических работников учреждений дополнительного образования детей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21565,0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21565,0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-</a:t>
                      </a:r>
                      <a:endParaRPr lang="ru-RU" sz="1800" dirty="0"/>
                    </a:p>
                  </a:txBody>
                  <a:tcPr/>
                </a:tc>
              </a:tr>
              <a:tr h="45811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- педагогических работников  дошкольных</a:t>
                      </a:r>
                      <a:r>
                        <a:rPr lang="ru-RU" sz="1800" baseline="0" dirty="0" smtClean="0"/>
                        <a:t> учреждений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20399,0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20399,0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-</a:t>
                      </a:r>
                      <a:endParaRPr lang="ru-RU" sz="1800" dirty="0"/>
                    </a:p>
                  </a:txBody>
                  <a:tcPr/>
                </a:tc>
              </a:tr>
              <a:tr h="24536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- работники учреждений культуры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18200,0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18200,0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-</a:t>
                      </a:r>
                      <a:endParaRPr lang="ru-RU" sz="1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0033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517900" y="1138425"/>
            <a:ext cx="623966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extrusionH="57150" contourW="6350" prstMaterial="metal">
              <a:bevelT w="127000" h="31750" prst="divo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all" spc="0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КОНТАКТНАЯ ИНФОРМАЦИЯ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096984" y="1661645"/>
            <a:ext cx="7329840" cy="1374345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Разработчиком презентации является Финансовое управление администрации </a:t>
            </a:r>
            <a:r>
              <a:rPr lang="ru-RU" sz="2800" dirty="0" err="1" smtClean="0"/>
              <a:t>Почепского</a:t>
            </a:r>
            <a:r>
              <a:rPr lang="ru-RU" sz="2800" dirty="0" smtClean="0"/>
              <a:t> района</a:t>
            </a:r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4298894"/>
              </p:ext>
            </p:extLst>
          </p:nvPr>
        </p:nvGraphicFramePr>
        <p:xfrm>
          <a:off x="448963" y="3429000"/>
          <a:ext cx="8398776" cy="293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7627"/>
                <a:gridCol w="4581149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Заместитель</a:t>
                      </a:r>
                      <a:r>
                        <a:rPr lang="ru-RU" baseline="0" dirty="0" smtClean="0"/>
                        <a:t> главы администрации </a:t>
                      </a:r>
                      <a:r>
                        <a:rPr lang="ru-RU" baseline="0" dirty="0" err="1" smtClean="0"/>
                        <a:t>Почепского</a:t>
                      </a:r>
                      <a:r>
                        <a:rPr lang="ru-RU" baseline="0" dirty="0" smtClean="0"/>
                        <a:t> района</a:t>
                      </a:r>
                      <a:endParaRPr lang="ru-RU" dirty="0"/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Шаболдина</a:t>
                      </a:r>
                      <a:r>
                        <a:rPr lang="ru-RU" dirty="0" smtClean="0"/>
                        <a:t> Елена Дмитриевна</a:t>
                      </a:r>
                      <a:endParaRPr lang="ru-RU" dirty="0"/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Адрес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243400,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г.Почеп</a:t>
                      </a:r>
                      <a:r>
                        <a:rPr lang="ru-RU" baseline="0" dirty="0" smtClean="0"/>
                        <a:t>, пл. Октябрьская д.2</a:t>
                      </a:r>
                      <a:endParaRPr lang="ru-RU" dirty="0"/>
                    </a:p>
                  </a:txBody>
                  <a:tcPr/>
                </a:tc>
              </a:tr>
              <a:tr h="516130">
                <a:tc>
                  <a:txBody>
                    <a:bodyPr/>
                    <a:lstStyle/>
                    <a:p>
                      <a:r>
                        <a:rPr lang="ru-RU" dirty="0" smtClean="0"/>
                        <a:t>Телефон, факс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 (48 345) 3-03-45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8 (48 345) 3-06-72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Адрес электронной подписи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finupr777@yandex.ru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Режим</a:t>
                      </a:r>
                      <a:r>
                        <a:rPr lang="ru-RU" baseline="0" dirty="0" smtClean="0"/>
                        <a:t> работы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Пн.-чт. с 8 -30</a:t>
                      </a:r>
                      <a:r>
                        <a:rPr lang="ru-RU" baseline="0" dirty="0" smtClean="0"/>
                        <a:t> до 17-45, </a:t>
                      </a:r>
                      <a:r>
                        <a:rPr lang="ru-RU" baseline="0" dirty="0" err="1" smtClean="0"/>
                        <a:t>птн</a:t>
                      </a:r>
                      <a:r>
                        <a:rPr lang="ru-RU" baseline="0" dirty="0" smtClean="0"/>
                        <a:t>. с 8-30 до 16-30, обед с 13.00 до 14.00</a:t>
                      </a:r>
                    </a:p>
                    <a:p>
                      <a:r>
                        <a:rPr lang="ru-RU" baseline="0" dirty="0" smtClean="0"/>
                        <a:t>Выходные дни – суббота, воскресенье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72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314560" y="-541330"/>
            <a:ext cx="9925825" cy="7940660"/>
          </a:xfrm>
          <a:prstGeom prst="rect">
            <a:avLst/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162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274965" y="1859339"/>
            <a:ext cx="6750053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extrusionH="57150" contourW="6350" prstMaterial="metal">
              <a:bevelT w="127000" h="31750" prst="divo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Спасибо </a:t>
            </a:r>
          </a:p>
          <a:p>
            <a:pPr algn="ctr"/>
            <a:r>
              <a:rPr lang="ru-RU" sz="80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1081625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85011" y="1138426"/>
            <a:ext cx="8704185" cy="5521678"/>
          </a:xfrm>
        </p:spPr>
        <p:txBody>
          <a:bodyPr>
            <a:normAutofit fontScale="85000" lnSpcReduction="10000"/>
          </a:bodyPr>
          <a:lstStyle/>
          <a:p>
            <a:r>
              <a:rPr lang="ru-RU" b="1" i="1" u="sng" baseline="-25000" dirty="0">
                <a:solidFill>
                  <a:srgbClr val="002060"/>
                </a:solidFill>
              </a:rPr>
              <a:t>Бюджет</a:t>
            </a:r>
            <a:r>
              <a:rPr lang="ru-RU" b="1" i="1" baseline="-25000" dirty="0">
                <a:solidFill>
                  <a:srgbClr val="002060"/>
                </a:solidFill>
              </a:rPr>
              <a:t> - это форма образования и расходования денежных средств, предназначенных для финансового обеспечения задач и функций государства и органов местного самоуправления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 smtClean="0">
                <a:solidFill>
                  <a:srgbClr val="002060"/>
                </a:solidFill>
              </a:rPr>
              <a:t>Бюджетные </a:t>
            </a:r>
            <a:r>
              <a:rPr lang="ru-RU" b="1" i="1" u="sng" baseline="-25000" dirty="0">
                <a:solidFill>
                  <a:srgbClr val="002060"/>
                </a:solidFill>
              </a:rPr>
              <a:t>ассигнования </a:t>
            </a:r>
            <a:r>
              <a:rPr lang="ru-RU" b="1" i="1" baseline="-25000" dirty="0">
                <a:solidFill>
                  <a:srgbClr val="002060"/>
                </a:solidFill>
              </a:rPr>
              <a:t>- это денежные средства, предоставляемые законом (решением) о бюджете, направленные на различные виды расходов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 smtClean="0">
                <a:solidFill>
                  <a:srgbClr val="002060"/>
                </a:solidFill>
              </a:rPr>
              <a:t>Бюджетные </a:t>
            </a:r>
            <a:r>
              <a:rPr lang="ru-RU" b="1" i="1" u="sng" baseline="-25000" dirty="0">
                <a:solidFill>
                  <a:srgbClr val="002060"/>
                </a:solidFill>
              </a:rPr>
              <a:t>обязательства</a:t>
            </a:r>
            <a:r>
              <a:rPr lang="ru-RU" b="1" i="1" baseline="-25000" dirty="0">
                <a:solidFill>
                  <a:srgbClr val="002060"/>
                </a:solidFill>
              </a:rPr>
              <a:t> - обязательства, предусмотренные законом (решением) о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baseline="-25000" dirty="0">
                <a:solidFill>
                  <a:srgbClr val="002060"/>
                </a:solidFill>
              </a:rPr>
              <a:t>бюджете, подлежащие исполнению в соответствующем финансовом году </a:t>
            </a:r>
            <a:r>
              <a:rPr lang="ru-RU" baseline="-25000" dirty="0">
                <a:solidFill>
                  <a:srgbClr val="002060"/>
                </a:solidFill>
              </a:rPr>
              <a:t>	</a:t>
            </a:r>
            <a:endParaRPr lang="ru-RU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</a:pPr>
            <a:r>
              <a:rPr lang="ru-RU" b="1" i="1" u="sng" baseline="-25000" dirty="0">
                <a:solidFill>
                  <a:srgbClr val="002060"/>
                </a:solidFill>
              </a:rPr>
              <a:t>Бюджетная классификация </a:t>
            </a:r>
            <a:r>
              <a:rPr lang="ru-RU" b="1" i="1" baseline="-25000" dirty="0">
                <a:solidFill>
                  <a:srgbClr val="002060"/>
                </a:solidFill>
              </a:rPr>
              <a:t>- группировка доходов, расходов и источников финансирования дефицитов бюджетов всех уровней бюджетной системы РФ по различным направлениям, применяемая при составлении, исполнении бюджетов и формировании отчетности</a:t>
            </a:r>
            <a:endParaRPr lang="ru-RU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</a:pPr>
            <a:r>
              <a:rPr lang="ru-RU" b="1" i="1" u="sng" baseline="-25000" dirty="0">
                <a:solidFill>
                  <a:srgbClr val="002060"/>
                </a:solidFill>
              </a:rPr>
              <a:t>Главный распорядитель бюджетных средств (ГРБС) </a:t>
            </a:r>
            <a:r>
              <a:rPr lang="ru-RU" b="1" i="1" baseline="-25000" dirty="0">
                <a:solidFill>
                  <a:srgbClr val="002060"/>
                </a:solidFill>
              </a:rPr>
              <a:t>- орган государственной власти (местного самоуправления), орган местной администрации, или наиболее значимое учреждение науки, образования, культуры и здравоохранения, напрямую получающий (ее) средства из бюджета и наделенный правом распределять их между ^подведомственными распорядителями и получателями бюджетных средств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>
                <a:solidFill>
                  <a:srgbClr val="002060"/>
                </a:solidFill>
              </a:rPr>
              <a:t>Отчет об исполнении бюджета </a:t>
            </a:r>
            <a:r>
              <a:rPr lang="ru-RU" b="1" i="1" baseline="-25000" dirty="0">
                <a:solidFill>
                  <a:srgbClr val="002060"/>
                </a:solidFill>
              </a:rPr>
              <a:t>- является формой контроля за исполнением бюджета с указанием общего объема доходов, расходов и дефицита (профицита) бюджета. Отчет об исполнении бюджета составляется финансовыми органами</a:t>
            </a:r>
            <a:endParaRPr lang="ru-RU" dirty="0">
              <a:solidFill>
                <a:srgbClr val="002060"/>
              </a:solidFill>
            </a:endParaRPr>
          </a:p>
          <a:p>
            <a:endParaRPr lang="ru-RU" dirty="0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222195"/>
            <a:ext cx="8551480" cy="1143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baseline="-25000" dirty="0"/>
              <a:t>ОСНОВНЫЕ ПОНЯТИЯ,</a:t>
            </a:r>
            <a:endParaRPr lang="ru-RU" dirty="0"/>
          </a:p>
          <a:p>
            <a:pPr algn="ctr"/>
            <a:r>
              <a:rPr lang="ru-RU" b="1" i="1" baseline="-25000" dirty="0"/>
              <a:t>ПРИМЕНЯЕМЫЕ В РАМКАХ НАСТОЯЩЕГО «БЮДЖЕТА ДЛЯ ГРАЖДАН»</a:t>
            </a:r>
            <a:endParaRPr lang="ru-RU" dirty="0"/>
          </a:p>
          <a:p>
            <a:pPr algn="ctr"/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35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85011" y="1138426"/>
            <a:ext cx="8704185" cy="5521678"/>
          </a:xfrm>
        </p:spPr>
        <p:txBody>
          <a:bodyPr>
            <a:normAutofit fontScale="92500" lnSpcReduction="20000"/>
          </a:bodyPr>
          <a:lstStyle/>
          <a:p>
            <a:r>
              <a:rPr lang="ru-RU" b="1" i="1" u="sng" baseline="-25000" dirty="0" smtClean="0">
                <a:solidFill>
                  <a:srgbClr val="002060"/>
                </a:solidFill>
              </a:rPr>
              <a:t>Доходы </a:t>
            </a:r>
            <a:r>
              <a:rPr lang="ru-RU" b="1" i="1" u="sng" baseline="-25000" dirty="0">
                <a:solidFill>
                  <a:srgbClr val="002060"/>
                </a:solidFill>
              </a:rPr>
              <a:t>бюджета </a:t>
            </a:r>
            <a:r>
              <a:rPr lang="ru-RU" b="1" i="1" baseline="-25000" dirty="0">
                <a:solidFill>
                  <a:srgbClr val="002060"/>
                </a:solidFill>
              </a:rPr>
              <a:t>- это поступающие в бюджет денежные средства в виде налогов, сборов, иных платежей и средства финансовой помощи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 smtClean="0">
                <a:solidFill>
                  <a:srgbClr val="002060"/>
                </a:solidFill>
              </a:rPr>
              <a:t>Расходы </a:t>
            </a:r>
            <a:r>
              <a:rPr lang="ru-RU" b="1" i="1" u="sng" baseline="-25000" dirty="0">
                <a:solidFill>
                  <a:srgbClr val="002060"/>
                </a:solidFill>
              </a:rPr>
              <a:t>бюджета </a:t>
            </a:r>
            <a:r>
              <a:rPr lang="ru-RU" b="1" i="1" baseline="-25000" dirty="0">
                <a:solidFill>
                  <a:srgbClr val="002060"/>
                </a:solidFill>
              </a:rPr>
              <a:t>- это выплачиваемые из бюджета денежные средства в целях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baseline="-25000" dirty="0">
                <a:solidFill>
                  <a:srgbClr val="002060"/>
                </a:solidFill>
              </a:rPr>
              <a:t>обеспечения задач и функций государства и органов местного самоуправления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 smtClean="0">
                <a:solidFill>
                  <a:srgbClr val="002060"/>
                </a:solidFill>
              </a:rPr>
              <a:t>Дефицит </a:t>
            </a:r>
            <a:r>
              <a:rPr lang="ru-RU" b="1" i="1" u="sng" baseline="-25000" dirty="0">
                <a:solidFill>
                  <a:srgbClr val="002060"/>
                </a:solidFill>
              </a:rPr>
              <a:t>бюджета </a:t>
            </a:r>
            <a:r>
              <a:rPr lang="ru-RU" b="1" i="1" baseline="-25000" dirty="0">
                <a:solidFill>
                  <a:srgbClr val="002060"/>
                </a:solidFill>
              </a:rPr>
              <a:t>- превышение расходов бюджета над его доходами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 smtClean="0">
                <a:solidFill>
                  <a:srgbClr val="002060"/>
                </a:solidFill>
              </a:rPr>
              <a:t>Профицит </a:t>
            </a:r>
            <a:r>
              <a:rPr lang="ru-RU" b="1" i="1" u="sng" baseline="-25000" dirty="0">
                <a:solidFill>
                  <a:srgbClr val="002060"/>
                </a:solidFill>
              </a:rPr>
              <a:t>бюджета </a:t>
            </a:r>
            <a:r>
              <a:rPr lang="ru-RU" b="1" i="1" baseline="-25000" dirty="0">
                <a:solidFill>
                  <a:srgbClr val="002060"/>
                </a:solidFill>
              </a:rPr>
              <a:t>- превышение доходов бюджета над его расходами </a:t>
            </a:r>
            <a:r>
              <a:rPr lang="ru-RU" baseline="-25000" dirty="0">
                <a:solidFill>
                  <a:srgbClr val="002060"/>
                </a:solidFill>
              </a:rPr>
              <a:t>	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>
                <a:solidFill>
                  <a:srgbClr val="002060"/>
                </a:solidFill>
              </a:rPr>
              <a:t>Дотации</a:t>
            </a:r>
            <a:r>
              <a:rPr lang="ru-RU" b="1" i="1" baseline="-25000" dirty="0">
                <a:solidFill>
                  <a:srgbClr val="002060"/>
                </a:solidFill>
              </a:rPr>
              <a:t> - денежные средства, предоставляемые на безвозмездной и безвозвратной основе для поддержки региональных и местных бюджетов при недостаточности их собственных доходов без установления направлений и (или) условий их использования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>
                <a:solidFill>
                  <a:srgbClr val="002060"/>
                </a:solidFill>
              </a:rPr>
              <a:t>Субсидии</a:t>
            </a:r>
            <a:r>
              <a:rPr lang="ru-RU" b="1" i="1" baseline="-25000" dirty="0">
                <a:solidFill>
                  <a:srgbClr val="002060"/>
                </a:solidFill>
              </a:rPr>
              <a:t> - средства, предоставляемые из бюджета одного уровня бюджету другого уровня на </a:t>
            </a:r>
            <a:r>
              <a:rPr lang="ru-RU" b="1" i="1" baseline="-25000" dirty="0" err="1">
                <a:solidFill>
                  <a:srgbClr val="002060"/>
                </a:solidFill>
              </a:rPr>
              <a:t>софинансирование</a:t>
            </a:r>
            <a:r>
              <a:rPr lang="ru-RU" b="1" i="1" baseline="-25000" dirty="0">
                <a:solidFill>
                  <a:srgbClr val="002060"/>
                </a:solidFill>
              </a:rPr>
              <a:t> расходных обязательств органов государственной власти, органов местного самоуправления, возникающих при выполнении ими своих полномочий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 smtClean="0">
                <a:solidFill>
                  <a:srgbClr val="002060"/>
                </a:solidFill>
              </a:rPr>
              <a:t>Субвенции</a:t>
            </a:r>
            <a:r>
              <a:rPr lang="ru-RU" b="1" i="1" baseline="-25000" dirty="0" smtClean="0">
                <a:solidFill>
                  <a:srgbClr val="002060"/>
                </a:solidFill>
              </a:rPr>
              <a:t> </a:t>
            </a:r>
            <a:r>
              <a:rPr lang="ru-RU" b="1" i="1" baseline="-25000" dirty="0">
                <a:solidFill>
                  <a:srgbClr val="002060"/>
                </a:solidFill>
              </a:rPr>
              <a:t>- средства, предоставляемые из федерального либо регионального бюджета на исполнение переданных государственных полномочий соответствующим органам местного </a:t>
            </a:r>
            <a:r>
              <a:rPr lang="ru-RU" b="1" i="1" baseline="-25000" dirty="0" smtClean="0">
                <a:solidFill>
                  <a:srgbClr val="002060"/>
                </a:solidFill>
              </a:rPr>
              <a:t>самоуправления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136685"/>
            <a:ext cx="8551480" cy="8375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baseline="-25000" dirty="0"/>
              <a:t>ОСНОВНЫЕ ПОНЯТИЯ,</a:t>
            </a:r>
            <a:endParaRPr lang="ru-RU" dirty="0"/>
          </a:p>
          <a:p>
            <a:pPr algn="ctr"/>
            <a:r>
              <a:rPr lang="ru-RU" b="1" i="1" baseline="-25000" dirty="0"/>
              <a:t>ПРИМЕНЯЕМЫЕ В РАМКАХ НАСТОЯЩЕГО «БЮДЖЕТА ДЛЯ ГРАЖДАН»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406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85011" y="1138426"/>
            <a:ext cx="8704185" cy="5521678"/>
          </a:xfrm>
        </p:spPr>
        <p:txBody>
          <a:bodyPr>
            <a:norm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 smtClean="0">
                <a:solidFill>
                  <a:srgbClr val="002060"/>
                </a:solidFill>
              </a:rPr>
              <a:t>Бюджетный </a:t>
            </a:r>
            <a:r>
              <a:rPr lang="ru-RU" b="1" i="1" baseline="-25000" dirty="0">
                <a:solidFill>
                  <a:srgbClr val="002060"/>
                </a:solidFill>
              </a:rPr>
              <a:t>кодекс Российской Федерации;</a:t>
            </a:r>
            <a:endParaRPr lang="ru-RU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Федеральный закон от 06.10.2003 №131-ФЗ «Об общих принципах организации местного самоуправления в Российской Федерации»;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Федеральный закон от 08.05.2010 №83-ФЗ «О внесении изменений в </a:t>
            </a:r>
            <a:r>
              <a:rPr lang="ru-RU" b="1" i="1" baseline="-25000" dirty="0" smtClean="0">
                <a:solidFill>
                  <a:srgbClr val="002060"/>
                </a:solidFill>
              </a:rPr>
              <a:t>отдельные законодательные </a:t>
            </a:r>
            <a:r>
              <a:rPr lang="ru-RU" b="1" i="1" baseline="-25000" dirty="0">
                <a:solidFill>
                  <a:srgbClr val="002060"/>
                </a:solidFill>
              </a:rPr>
              <a:t>акты Российской Федерации в связи с совершенствованием правового положения государственных (муниципальных) учреждений»;</a:t>
            </a:r>
            <a:endParaRPr lang="ru-RU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Устав муниципального образования </a:t>
            </a:r>
            <a:r>
              <a:rPr lang="ru-RU" b="1" i="1" baseline="-25000" dirty="0" smtClean="0">
                <a:solidFill>
                  <a:srgbClr val="002060"/>
                </a:solidFill>
              </a:rPr>
              <a:t>«</a:t>
            </a:r>
            <a:r>
              <a:rPr lang="ru-RU" b="1" i="1" baseline="-25000" dirty="0" err="1" smtClean="0">
                <a:solidFill>
                  <a:srgbClr val="002060"/>
                </a:solidFill>
              </a:rPr>
              <a:t>Почепский</a:t>
            </a:r>
            <a:r>
              <a:rPr lang="ru-RU" b="1" i="1" baseline="-25000" dirty="0" smtClean="0">
                <a:solidFill>
                  <a:srgbClr val="002060"/>
                </a:solidFill>
              </a:rPr>
              <a:t> район»;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Иные нормативные правовые акты Российской Федерации, </a:t>
            </a:r>
            <a:r>
              <a:rPr lang="ru-RU" b="1" i="1" baseline="-25000" dirty="0" smtClean="0">
                <a:solidFill>
                  <a:srgbClr val="002060"/>
                </a:solidFill>
              </a:rPr>
              <a:t>Брянской </a:t>
            </a:r>
            <a:r>
              <a:rPr lang="ru-RU" b="1" i="1" baseline="-25000" dirty="0">
                <a:solidFill>
                  <a:srgbClr val="002060"/>
                </a:solidFill>
              </a:rPr>
              <a:t>области, Министерства Финансов Российской Федерации, а также муниципальные правовые акты</a:t>
            </a:r>
            <a:endParaRPr lang="ru-RU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endParaRPr lang="ru-RU" b="1" i="1" baseline="-25000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136685"/>
            <a:ext cx="8551480" cy="8375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baseline="-25000" dirty="0"/>
              <a:t>НОРМАТИВНАЯ ПРАВОВАЯ БАЗА,</a:t>
            </a:r>
            <a:endParaRPr lang="ru-RU" dirty="0"/>
          </a:p>
          <a:p>
            <a:pPr algn="ctr"/>
            <a:r>
              <a:rPr lang="ru-RU" b="1" i="1" baseline="-25000" dirty="0"/>
              <a:t>РЕГУЛИРУЮЩАЯ ИСПОЛНЕНИЕ БЮДЖЕТА </a:t>
            </a:r>
            <a:r>
              <a:rPr lang="ru-RU" sz="3200" b="1" i="1" baseline="-25000" dirty="0" smtClean="0"/>
              <a:t>ПОЧЕПСКОГО МУНИЦИПАЛЬНОГО РАЙОНА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88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136685"/>
            <a:ext cx="8551480" cy="8375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baseline="-25000" dirty="0"/>
              <a:t>ПРАВОВОЕ РЕГУЛИРОВАНИЕ ИСПОЛНЕНИЯ БЮДЖЕТА </a:t>
            </a:r>
            <a:r>
              <a:rPr lang="ru-RU" b="1" i="1" baseline="-25000" dirty="0" smtClean="0"/>
              <a:t>РАЙОНА</a:t>
            </a:r>
            <a:endParaRPr lang="ru-RU" dirty="0" smtClean="0"/>
          </a:p>
          <a:p>
            <a:pPr algn="ctr"/>
            <a:r>
              <a:rPr lang="ru-RU" b="1" i="1" baseline="-25000" dirty="0" smtClean="0"/>
              <a:t>НА МУНИЦИПАЛЬНОМ УРОВНЕ</a:t>
            </a:r>
            <a:endParaRPr lang="ru-RU" dirty="0" smtClean="0"/>
          </a:p>
          <a:p>
            <a:pPr algn="ctr"/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43555" y="2512770"/>
            <a:ext cx="2901395" cy="18324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 ПОЧЕПСКОГО МУНИЦИПАЛЬНОГО РАЙОНА</a:t>
            </a:r>
          </a:p>
          <a:p>
            <a:pPr algn="ctr"/>
            <a:r>
              <a:rPr lang="ru-RU" dirty="0" smtClean="0"/>
              <a:t> НА 2017ГОД</a:t>
            </a: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177189" y="974275"/>
            <a:ext cx="5795817" cy="1691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i="1" baseline="-25000" dirty="0"/>
              <a:t>был сформирован и исполнялся на основании:</a:t>
            </a:r>
            <a:endParaRPr lang="ru-RU" sz="2400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sz="1600" b="1" i="1" dirty="0"/>
              <a:t>основных направлений бюджетной политики </a:t>
            </a:r>
            <a:r>
              <a:rPr lang="ru-RU" sz="1600" b="1" i="1" dirty="0" err="1" smtClean="0"/>
              <a:t>Почепского</a:t>
            </a:r>
            <a:r>
              <a:rPr lang="ru-RU" sz="1600" b="1" i="1" dirty="0" smtClean="0"/>
              <a:t> района </a:t>
            </a:r>
            <a:r>
              <a:rPr lang="ru-RU" sz="1600" b="1" i="1" dirty="0"/>
              <a:t>на </a:t>
            </a:r>
            <a:r>
              <a:rPr lang="ru-RU" sz="1600" b="1" i="1" dirty="0" smtClean="0"/>
              <a:t>2017 </a:t>
            </a:r>
            <a:r>
              <a:rPr lang="ru-RU" sz="1600" b="1" i="1" dirty="0"/>
              <a:t>год и на плановый период </a:t>
            </a:r>
            <a:r>
              <a:rPr lang="ru-RU" sz="1600" b="1" i="1" dirty="0" smtClean="0"/>
              <a:t>2018 </a:t>
            </a:r>
            <a:r>
              <a:rPr lang="ru-RU" sz="1600" b="1" i="1" dirty="0"/>
              <a:t>и </a:t>
            </a:r>
            <a:r>
              <a:rPr lang="ru-RU" sz="1600" b="1" i="1" dirty="0" smtClean="0"/>
              <a:t>2019 </a:t>
            </a:r>
            <a:r>
              <a:rPr lang="ru-RU" sz="1600" b="1" i="1" dirty="0"/>
              <a:t>годов;</a:t>
            </a:r>
          </a:p>
          <a:p>
            <a:pPr indent="-285750">
              <a:buFont typeface="Arial" pitchFamily="34" charset="0"/>
              <a:buChar char="•"/>
            </a:pPr>
            <a:r>
              <a:rPr lang="ru-RU" sz="1600" b="1" i="1" dirty="0"/>
              <a:t>основных направлений налоговой политики </a:t>
            </a:r>
            <a:r>
              <a:rPr lang="ru-RU" sz="1600" b="1" i="1" dirty="0" err="1" smtClean="0"/>
              <a:t>Почепского</a:t>
            </a:r>
            <a:r>
              <a:rPr lang="ru-RU" sz="1600" b="1" i="1" dirty="0" smtClean="0"/>
              <a:t> района </a:t>
            </a:r>
            <a:r>
              <a:rPr lang="ru-RU" sz="1600" b="1" i="1" dirty="0"/>
              <a:t>на </a:t>
            </a:r>
            <a:r>
              <a:rPr lang="ru-RU" sz="1600" b="1" i="1" dirty="0" smtClean="0"/>
              <a:t>2017 </a:t>
            </a:r>
            <a:r>
              <a:rPr lang="ru-RU" sz="1600" b="1" i="1" dirty="0"/>
              <a:t>год и на плановый период </a:t>
            </a:r>
            <a:r>
              <a:rPr lang="ru-RU" sz="1600" b="1" i="1" dirty="0" smtClean="0"/>
              <a:t>2018 </a:t>
            </a:r>
            <a:r>
              <a:rPr lang="ru-RU" sz="1600" b="1" i="1" dirty="0"/>
              <a:t>и </a:t>
            </a:r>
            <a:r>
              <a:rPr lang="ru-RU" sz="1600" b="1" i="1" dirty="0" smtClean="0"/>
              <a:t>2019 </a:t>
            </a:r>
            <a:r>
              <a:rPr lang="ru-RU" sz="1600" b="1" i="1" dirty="0"/>
              <a:t>годов</a:t>
            </a:r>
            <a:endParaRPr lang="ru-RU" sz="16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177189" y="3360440"/>
            <a:ext cx="5795817" cy="14482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i="1" dirty="0"/>
              <a:t>был </a:t>
            </a:r>
            <a:r>
              <a:rPr lang="ru-RU" sz="1600" b="1" i="1" dirty="0" smtClean="0"/>
              <a:t>утвержден:</a:t>
            </a:r>
          </a:p>
          <a:p>
            <a:r>
              <a:rPr lang="ru-RU" sz="1600" b="1" i="1" dirty="0" smtClean="0"/>
              <a:t>Решением районного Совета народных депутатов от 26.12.2016г. №206 «О бюджете </a:t>
            </a:r>
            <a:r>
              <a:rPr lang="ru-RU" sz="1600" b="1" i="1" dirty="0" err="1" smtClean="0"/>
              <a:t>Почепского</a:t>
            </a:r>
            <a:r>
              <a:rPr lang="ru-RU" sz="1600" b="1" i="1" dirty="0" smtClean="0"/>
              <a:t> муниципального </a:t>
            </a:r>
            <a:r>
              <a:rPr lang="ru-RU" sz="1600" b="1" i="1" dirty="0" smtClean="0"/>
              <a:t>района на </a:t>
            </a:r>
            <a:r>
              <a:rPr lang="ru-RU" sz="1600" b="1" i="1" dirty="0" smtClean="0"/>
              <a:t>2017 год и плановый период 2017 и 2018 годов»</a:t>
            </a:r>
            <a:endParaRPr lang="ru-RU" sz="1600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79280" y="5154310"/>
            <a:ext cx="8568460" cy="14482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i="1" dirty="0"/>
              <a:t>В течение </a:t>
            </a:r>
            <a:r>
              <a:rPr lang="ru-RU" sz="1600" b="1" i="1" dirty="0" smtClean="0"/>
              <a:t>2017 </a:t>
            </a:r>
            <a:r>
              <a:rPr lang="ru-RU" sz="1600" b="1" i="1" dirty="0"/>
              <a:t>года при наличии соответствующих оснований решениями </a:t>
            </a:r>
            <a:r>
              <a:rPr lang="ru-RU" sz="1600" b="1" i="1" dirty="0" smtClean="0"/>
              <a:t>районного Совета народных депутатов в </a:t>
            </a:r>
            <a:r>
              <a:rPr lang="ru-RU" sz="1600" b="1" i="1" dirty="0"/>
              <a:t>первоначально утвержденный бюджет </a:t>
            </a:r>
            <a:r>
              <a:rPr lang="ru-RU" sz="1600" b="1" i="1" dirty="0" smtClean="0"/>
              <a:t>района </a:t>
            </a:r>
            <a:r>
              <a:rPr lang="ru-RU" sz="1600" b="1" i="1" dirty="0"/>
              <a:t>вносились изменения в соответствии </a:t>
            </a:r>
            <a:r>
              <a:rPr lang="ru-RU" sz="1600" b="1" i="1" dirty="0" smtClean="0"/>
              <a:t>с нормами </a:t>
            </a:r>
            <a:r>
              <a:rPr lang="ru-RU" sz="1600" b="1" i="1" dirty="0"/>
              <a:t>бюджетного законодательства </a:t>
            </a:r>
            <a:r>
              <a:rPr lang="ru-RU" sz="1600" b="1" i="1" dirty="0" smtClean="0"/>
              <a:t>(9 </a:t>
            </a:r>
            <a:r>
              <a:rPr lang="ru-RU" sz="1600" b="1" i="1" dirty="0"/>
              <a:t>решений о внесении изменений в первоначальное решение о бюджете)</a:t>
            </a:r>
            <a:endParaRPr lang="ru-RU" sz="1600" dirty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97820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136685"/>
            <a:ext cx="8551480" cy="8375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baseline="-25000" dirty="0"/>
              <a:t>ОСНОВНЫЕ ЦЕЛИ, УСЛОВИЯ И ОСОБЕННОСТИ ИСПОЛНЕНИЯ БЮДЖЕТА </a:t>
            </a:r>
            <a:r>
              <a:rPr lang="ru-RU" b="1" i="1" baseline="-25000" dirty="0" smtClean="0"/>
              <a:t>ПОЧЕПСКОГО МУНИЦИПАЛЬНОГО РАЙОНА </a:t>
            </a:r>
            <a:r>
              <a:rPr lang="ru-RU" b="1" i="1" baseline="-25000" dirty="0"/>
              <a:t>В </a:t>
            </a:r>
            <a:r>
              <a:rPr lang="ru-RU" b="1" i="1" baseline="-25000" dirty="0" smtClean="0"/>
              <a:t>2017 </a:t>
            </a:r>
            <a:r>
              <a:rPr lang="ru-RU" b="1" i="1" baseline="-25000" dirty="0"/>
              <a:t>ГОДУ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5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85011" y="1138426"/>
            <a:ext cx="8704185" cy="5521678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sz="2600" b="1" i="1" dirty="0" smtClean="0">
                <a:solidFill>
                  <a:srgbClr val="002060"/>
                </a:solidFill>
              </a:rPr>
              <a:t>Соблюдение </a:t>
            </a:r>
            <a:r>
              <a:rPr lang="ru-RU" sz="2600" b="1" i="1" dirty="0">
                <a:solidFill>
                  <a:srgbClr val="002060"/>
                </a:solidFill>
              </a:rPr>
              <a:t>принципа безусловного исполнения действующих расходных обязательств;</a:t>
            </a:r>
            <a:endParaRPr lang="ru-RU" sz="2600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600" b="1" i="1" dirty="0">
                <a:solidFill>
                  <a:srgbClr val="002060"/>
                </a:solidFill>
              </a:rPr>
              <a:t>Исполнение бюджета </a:t>
            </a:r>
            <a:r>
              <a:rPr lang="ru-RU" sz="2600" b="1" i="1" dirty="0" smtClean="0">
                <a:solidFill>
                  <a:srgbClr val="002060"/>
                </a:solidFill>
              </a:rPr>
              <a:t>района </a:t>
            </a:r>
            <a:r>
              <a:rPr lang="ru-RU" sz="2600" b="1" i="1" dirty="0">
                <a:solidFill>
                  <a:srgbClr val="002060"/>
                </a:solidFill>
              </a:rPr>
              <a:t>в «программном» формате, что обеспечивает увязку бюджетных ассигнований и конкретных мероприятий, направленных на достижение приоритетных целей социально-экономического развития </a:t>
            </a:r>
            <a:r>
              <a:rPr lang="ru-RU" sz="2600" b="1" i="1" dirty="0" smtClean="0">
                <a:solidFill>
                  <a:srgbClr val="002060"/>
                </a:solidFill>
              </a:rPr>
              <a:t>района;</a:t>
            </a:r>
            <a:endParaRPr lang="ru-RU" sz="2600" b="1" i="1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600" b="1" i="1" dirty="0">
                <a:solidFill>
                  <a:srgbClr val="002060"/>
                </a:solidFill>
              </a:rPr>
              <a:t>Оптимизация и повышение эффективности использования бюджетных средств, при соблюдении и повышении уровня эффективности оказания муниципальных услуг, в том числе за счет оптимизации численности работников муниципальных учреждений и муниципальных служащих </a:t>
            </a:r>
            <a:r>
              <a:rPr lang="ru-RU" sz="2600" b="1" i="1" dirty="0" smtClean="0">
                <a:solidFill>
                  <a:srgbClr val="002060"/>
                </a:solidFill>
              </a:rPr>
              <a:t>органов местного самоуправления;</a:t>
            </a:r>
            <a:endParaRPr lang="ru-RU" sz="2600" b="1" i="1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600" b="1" i="1" dirty="0">
                <a:solidFill>
                  <a:srgbClr val="002060"/>
                </a:solidFill>
              </a:rPr>
              <a:t>Увеличение заработной платы работников бюджетной сферы с учетом достижения целевых значений «дорожных карт» по Указам Президента Российской Федерации от 2012 года;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600" b="1" i="1" dirty="0">
                <a:solidFill>
                  <a:srgbClr val="002060"/>
                </a:solidFill>
              </a:rPr>
              <a:t>Обеспечение сбалансированности бюджета </a:t>
            </a:r>
            <a:r>
              <a:rPr lang="ru-RU" sz="2600" b="1" i="1" dirty="0" smtClean="0">
                <a:solidFill>
                  <a:srgbClr val="002060"/>
                </a:solidFill>
              </a:rPr>
              <a:t>района;</a:t>
            </a:r>
            <a:endParaRPr lang="ru-RU" sz="2600" b="1" i="1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600" b="1" i="1" dirty="0">
                <a:solidFill>
                  <a:srgbClr val="002060"/>
                </a:solidFill>
              </a:rPr>
              <a:t>Обеспечение открытости бюджетного процесса с применением различных форм.</a:t>
            </a:r>
          </a:p>
          <a:p>
            <a:pPr marL="457200" indent="-457200">
              <a:buFont typeface="Arial" pitchFamily="34" charset="0"/>
              <a:buChar char="•"/>
            </a:pP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96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9785" y="-2440"/>
            <a:ext cx="778795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основных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параметров бюджета 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Почепского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муниципального района за 2017 год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2970948470"/>
              </p:ext>
            </p:extLst>
          </p:nvPr>
        </p:nvGraphicFramePr>
        <p:xfrm>
          <a:off x="296260" y="1138425"/>
          <a:ext cx="8398775" cy="27486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079752"/>
              </p:ext>
            </p:extLst>
          </p:nvPr>
        </p:nvGraphicFramePr>
        <p:xfrm>
          <a:off x="372612" y="4039820"/>
          <a:ext cx="8398775" cy="23998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9755"/>
                <a:gridCol w="1679755"/>
                <a:gridCol w="1679755"/>
                <a:gridCol w="1679755"/>
                <a:gridCol w="1679755"/>
              </a:tblGrid>
              <a:tr h="52354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2017 год план (</a:t>
                      </a:r>
                      <a:r>
                        <a:rPr lang="ru-RU" dirty="0" err="1" smtClean="0"/>
                        <a:t>тыс.руб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2017 год исполнено (</a:t>
                      </a:r>
                      <a:r>
                        <a:rPr lang="ru-RU" dirty="0" err="1" smtClean="0"/>
                        <a:t>тыс.руб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Отклонение  (+,-)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(</a:t>
                      </a:r>
                      <a:r>
                        <a:rPr lang="ru-RU" dirty="0" err="1" smtClean="0"/>
                        <a:t>тыс.руб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% </a:t>
                      </a:r>
                    </a:p>
                    <a:p>
                      <a:pPr algn="ctr"/>
                      <a:r>
                        <a:rPr lang="ru-RU" dirty="0" smtClean="0"/>
                        <a:t>Исполнения</a:t>
                      </a:r>
                      <a:endParaRPr lang="ru-RU" dirty="0"/>
                    </a:p>
                  </a:txBody>
                  <a:tcPr/>
                </a:tc>
              </a:tr>
              <a:tr h="356120">
                <a:tc>
                  <a:txBody>
                    <a:bodyPr/>
                    <a:lstStyle/>
                    <a:p>
                      <a:r>
                        <a:rPr lang="ru-RU" dirty="0" smtClean="0"/>
                        <a:t>Доходы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549009,1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547408,4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-1600,7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99,7</a:t>
                      </a:r>
                      <a:endParaRPr lang="ru-RU" dirty="0"/>
                    </a:p>
                  </a:txBody>
                  <a:tcPr/>
                </a:tc>
              </a:tr>
              <a:tr h="295770">
                <a:tc>
                  <a:txBody>
                    <a:bodyPr/>
                    <a:lstStyle/>
                    <a:p>
                      <a:r>
                        <a:rPr lang="ru-RU" dirty="0" smtClean="0"/>
                        <a:t>Расходы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555339,8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544626,6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-10713,2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98,7</a:t>
                      </a:r>
                      <a:endParaRPr lang="ru-RU" dirty="0"/>
                    </a:p>
                  </a:txBody>
                  <a:tcPr/>
                </a:tc>
              </a:tr>
              <a:tr h="388125">
                <a:tc>
                  <a:txBody>
                    <a:bodyPr/>
                    <a:lstStyle/>
                    <a:p>
                      <a:r>
                        <a:rPr lang="ru-RU" dirty="0" smtClean="0"/>
                        <a:t>Профицит (+)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-6330,7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2781,8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9112,5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/>
                    </a:p>
                  </a:txBody>
                  <a:tcPr/>
                </a:tc>
              </a:tr>
              <a:tr h="305410">
                <a:tc>
                  <a:txBody>
                    <a:bodyPr/>
                    <a:lstStyle/>
                    <a:p>
                      <a:r>
                        <a:rPr lang="ru-RU" dirty="0" smtClean="0"/>
                        <a:t>Дефицит (-)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652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6829</TotalTime>
  <Words>1852</Words>
  <Application>Microsoft Office PowerPoint</Application>
  <PresentationFormat>Экран (4:3)</PresentationFormat>
  <Paragraphs>515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Office Theme</vt:lpstr>
      <vt:lpstr>Отчет об исполнении бюджета Почепского муниципального района за 2017 год в доступной для граждан форме – «БЮДЖЕТ ДЛЯ ГРАЖДАН»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ChinkarevaSM</cp:lastModifiedBy>
  <cp:revision>148</cp:revision>
  <dcterms:created xsi:type="dcterms:W3CDTF">2013-08-21T19:17:07Z</dcterms:created>
  <dcterms:modified xsi:type="dcterms:W3CDTF">2018-03-27T05:59:34Z</dcterms:modified>
</cp:coreProperties>
</file>