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drawings/drawing6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7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8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9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549009.1</c:v>
                </c:pt>
                <c:pt idx="1">
                  <c:v>555339.80000000005</c:v>
                </c:pt>
                <c:pt idx="2">
                  <c:v>6330.7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547408.4</c:v>
                </c:pt>
                <c:pt idx="1">
                  <c:v>544626.6</c:v>
                </c:pt>
                <c:pt idx="2">
                  <c:v>2781.8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2946048"/>
        <c:axId val="32947584"/>
        <c:axId val="0"/>
      </c:bar3DChart>
      <c:catAx>
        <c:axId val="32946048"/>
        <c:scaling>
          <c:orientation val="minMax"/>
        </c:scaling>
        <c:delete val="0"/>
        <c:axPos val="b"/>
        <c:majorTickMark val="out"/>
        <c:minorTickMark val="none"/>
        <c:tickLblPos val="nextTo"/>
        <c:crossAx val="32947584"/>
        <c:crosses val="autoZero"/>
        <c:auto val="1"/>
        <c:lblAlgn val="ctr"/>
        <c:lblOffset val="100"/>
        <c:noMultiLvlLbl val="0"/>
      </c:catAx>
      <c:valAx>
        <c:axId val="32947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946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16.399999999999999</c:v>
                </c:pt>
                <c:pt idx="1">
                  <c:v>15.6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8199040"/>
        <c:axId val="78209024"/>
        <c:axId val="0"/>
      </c:bar3DChart>
      <c:catAx>
        <c:axId val="7819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209024"/>
        <c:crosses val="autoZero"/>
        <c:auto val="1"/>
        <c:lblAlgn val="ctr"/>
        <c:lblOffset val="100"/>
        <c:noMultiLvlLbl val="0"/>
      </c:catAx>
      <c:valAx>
        <c:axId val="782090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1990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Lbls>
            <c:dLbl>
              <c:idx val="1"/>
              <c:layout>
                <c:manualLayout>
                  <c:x val="0.44787263174304354"/>
                  <c:y val="-6.694911449207472E-4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1.3</c:v>
                </c:pt>
                <c:pt idx="1">
                  <c:v>82.4</c:v>
                </c:pt>
                <c:pt idx="2">
                  <c:v>2.9</c:v>
                </c:pt>
                <c:pt idx="3">
                  <c:v>13.4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2.770308185878954E-2"/>
          <c:w val="0.42187363566501374"/>
          <c:h val="0.944357342125608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Лист1!$A$3:$A$10</c:f>
              <c:strCache>
                <c:ptCount val="8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Доходы от реализации имущества</c:v>
                </c:pt>
                <c:pt idx="7">
                  <c:v>Административные платежи и сборы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3.7</c:v>
                </c:pt>
                <c:pt idx="1">
                  <c:v>15.4</c:v>
                </c:pt>
                <c:pt idx="2">
                  <c:v>13.5</c:v>
                </c:pt>
                <c:pt idx="3">
                  <c:v>17.399999999999999</c:v>
                </c:pt>
                <c:pt idx="4">
                  <c:v>46</c:v>
                </c:pt>
                <c:pt idx="5">
                  <c:v>3.2</c:v>
                </c:pt>
                <c:pt idx="6">
                  <c:v>0.7</c:v>
                </c:pt>
                <c:pt idx="7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208</c:v>
                </c:pt>
                <c:pt idx="1">
                  <c:v>208.2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80039936"/>
        <c:axId val="80041472"/>
        <c:axId val="0"/>
      </c:bar3DChart>
      <c:catAx>
        <c:axId val="80039936"/>
        <c:scaling>
          <c:orientation val="minMax"/>
        </c:scaling>
        <c:delete val="1"/>
        <c:axPos val="b"/>
        <c:majorTickMark val="out"/>
        <c:minorTickMark val="none"/>
        <c:tickLblPos val="nextTo"/>
        <c:crossAx val="80041472"/>
        <c:crosses val="autoZero"/>
        <c:auto val="1"/>
        <c:lblAlgn val="ctr"/>
        <c:lblOffset val="100"/>
        <c:noMultiLvlLbl val="0"/>
      </c:catAx>
      <c:valAx>
        <c:axId val="80041472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039936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471.4</c:v>
                </c:pt>
                <c:pt idx="1">
                  <c:v>478.6</c:v>
                </c:pt>
                <c:pt idx="2">
                  <c:v>468.2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1034624"/>
        <c:axId val="81036416"/>
        <c:axId val="0"/>
      </c:bar3DChart>
      <c:catAx>
        <c:axId val="81034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81036416"/>
        <c:crosses val="autoZero"/>
        <c:auto val="1"/>
        <c:lblAlgn val="ctr"/>
        <c:lblOffset val="100"/>
        <c:noMultiLvlLbl val="0"/>
      </c:catAx>
      <c:valAx>
        <c:axId val="8103641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03462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36.799999999999997</c:v>
                </c:pt>
                <c:pt idx="1">
                  <c:v>36</c:v>
                </c:pt>
                <c:pt idx="2">
                  <c:v>35.700000000000003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0099968"/>
        <c:axId val="80109952"/>
        <c:axId val="0"/>
      </c:bar3DChart>
      <c:catAx>
        <c:axId val="8009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0109952"/>
        <c:crosses val="autoZero"/>
        <c:auto val="1"/>
        <c:lblAlgn val="ctr"/>
        <c:lblOffset val="100"/>
        <c:noMultiLvlLbl val="0"/>
      </c:catAx>
      <c:valAx>
        <c:axId val="801099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0999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37.200000000000003</c:v>
                </c:pt>
                <c:pt idx="1">
                  <c:v>40.700000000000003</c:v>
                </c:pt>
                <c:pt idx="2">
                  <c:v>40.700000000000003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3122048"/>
        <c:axId val="83123584"/>
        <c:axId val="0"/>
      </c:bar3DChart>
      <c:catAx>
        <c:axId val="8312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3123584"/>
        <c:crosses val="autoZero"/>
        <c:auto val="1"/>
        <c:lblAlgn val="ctr"/>
        <c:lblOffset val="100"/>
        <c:noMultiLvlLbl val="0"/>
      </c:catAx>
      <c:valAx>
        <c:axId val="831235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1220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General</c:formatCode>
                <c:ptCount val="9"/>
                <c:pt idx="0">
                  <c:v>69.2</c:v>
                </c:pt>
                <c:pt idx="1">
                  <c:v>6.6</c:v>
                </c:pt>
                <c:pt idx="2">
                  <c:v>1.7</c:v>
                </c:pt>
                <c:pt idx="3">
                  <c:v>0.8</c:v>
                </c:pt>
                <c:pt idx="4">
                  <c:v>8.6999999999999993</c:v>
                </c:pt>
                <c:pt idx="5">
                  <c:v>8</c:v>
                </c:pt>
                <c:pt idx="6">
                  <c:v>0.3</c:v>
                </c:pt>
                <c:pt idx="7">
                  <c:v>0.2</c:v>
                </c:pt>
                <c:pt idx="8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396.9</c:v>
                </c:pt>
                <c:pt idx="1">
                  <c:v>386.6</c:v>
                </c:pt>
                <c:pt idx="2">
                  <c:v>376.8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3452288"/>
        <c:axId val="83453824"/>
        <c:axId val="0"/>
      </c:bar3DChart>
      <c:catAx>
        <c:axId val="8345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3453824"/>
        <c:crosses val="autoZero"/>
        <c:auto val="1"/>
        <c:lblAlgn val="ctr"/>
        <c:lblOffset val="100"/>
        <c:noMultiLvlLbl val="0"/>
      </c:catAx>
      <c:valAx>
        <c:axId val="834538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4522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17 детских садов: 6 городских и 11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215.7</c:v>
                </c:pt>
                <c:pt idx="1">
                  <c:v>94.3</c:v>
                </c:pt>
                <c:pt idx="2">
                  <c:v>41.9</c:v>
                </c:pt>
                <c:pt idx="3">
                  <c:v>0.7</c:v>
                </c:pt>
                <c:pt idx="4">
                  <c:v>23.7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543</c:v>
                </c:pt>
                <c:pt idx="1">
                  <c:v>547.4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34569216"/>
        <c:axId val="34579200"/>
        <c:axId val="0"/>
      </c:bar3DChart>
      <c:catAx>
        <c:axId val="345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34579200"/>
        <c:crosses val="autoZero"/>
        <c:auto val="1"/>
        <c:lblAlgn val="ctr"/>
        <c:lblOffset val="100"/>
        <c:noMultiLvlLbl val="0"/>
      </c:catAx>
      <c:valAx>
        <c:axId val="345792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56921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35.799999999999997</c:v>
                </c:pt>
                <c:pt idx="1">
                  <c:v>43.8</c:v>
                </c:pt>
                <c:pt idx="2">
                  <c:v>43.6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87202432"/>
        <c:axId val="87208320"/>
        <c:axId val="0"/>
      </c:bar3DChart>
      <c:catAx>
        <c:axId val="8720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208320"/>
        <c:crosses val="autoZero"/>
        <c:auto val="1"/>
        <c:lblAlgn val="ctr"/>
        <c:lblOffset val="100"/>
        <c:noMultiLvlLbl val="0"/>
      </c:catAx>
      <c:valAx>
        <c:axId val="8720832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2024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43,6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18.899999999999999</c:v>
                </c:pt>
                <c:pt idx="1">
                  <c:v>14.6</c:v>
                </c:pt>
                <c:pt idx="2">
                  <c:v>3.6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38.5</c:v>
                </c:pt>
                <c:pt idx="1">
                  <c:v>48.2</c:v>
                </c:pt>
                <c:pt idx="2">
                  <c:v>47.6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87329024"/>
        <c:axId val="87339008"/>
        <c:axId val="0"/>
      </c:bar3DChart>
      <c:catAx>
        <c:axId val="8732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339008"/>
        <c:crosses val="autoZero"/>
        <c:auto val="1"/>
        <c:lblAlgn val="ctr"/>
        <c:lblOffset val="100"/>
        <c:noMultiLvlLbl val="0"/>
      </c:catAx>
      <c:valAx>
        <c:axId val="873390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32902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dirty="0" smtClean="0"/>
                      <a:t>542,8</a:t>
                    </a:r>
                    <a:r>
                      <a:rPr lang="ru-RU" dirty="0" smtClean="0"/>
                      <a:t>;</a:t>
                    </a:r>
                    <a:r>
                      <a:rPr lang="ru-RU" baseline="0" dirty="0" smtClean="0"/>
                      <a:t> 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dirty="0" smtClean="0"/>
                      <a:t>1,8</a:t>
                    </a:r>
                    <a:r>
                      <a:rPr lang="ru-RU" dirty="0" smtClean="0"/>
                      <a:t>; 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542,8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542.79999999999995</c:v>
                </c:pt>
                <c:pt idx="1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545.4</c:v>
                </c:pt>
                <c:pt idx="1">
                  <c:v>544.6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2750336"/>
        <c:axId val="42751872"/>
        <c:axId val="0"/>
      </c:bar3DChart>
      <c:catAx>
        <c:axId val="42750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2751872"/>
        <c:crosses val="autoZero"/>
        <c:auto val="1"/>
        <c:lblAlgn val="ctr"/>
        <c:lblOffset val="100"/>
        <c:noMultiLvlLbl val="0"/>
      </c:catAx>
      <c:valAx>
        <c:axId val="4275187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7503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-2.4</c:v>
                </c:pt>
                <c:pt idx="1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2777984"/>
        <c:axId val="42800256"/>
        <c:axId val="0"/>
      </c:bar3DChart>
      <c:catAx>
        <c:axId val="42777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2800256"/>
        <c:crosses val="autoZero"/>
        <c:auto val="1"/>
        <c:lblAlgn val="ctr"/>
        <c:lblOffset val="100"/>
        <c:noMultiLvlLbl val="0"/>
      </c:catAx>
      <c:valAx>
        <c:axId val="428002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7779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549</c:v>
                </c:pt>
                <c:pt idx="1">
                  <c:v>547.4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6113408"/>
        <c:axId val="76114944"/>
        <c:axId val="0"/>
      </c:bar3DChart>
      <c:catAx>
        <c:axId val="7611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6114944"/>
        <c:crosses val="autoZero"/>
        <c:auto val="1"/>
        <c:lblAlgn val="ctr"/>
        <c:lblOffset val="100"/>
        <c:noMultiLvlLbl val="0"/>
      </c:catAx>
      <c:valAx>
        <c:axId val="761149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11340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140.30000000000001</c:v>
                </c:pt>
                <c:pt idx="1">
                  <c:v>139.4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5510528"/>
        <c:axId val="75512064"/>
        <c:axId val="0"/>
      </c:bar3DChart>
      <c:catAx>
        <c:axId val="755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5512064"/>
        <c:crosses val="autoZero"/>
        <c:auto val="1"/>
        <c:lblAlgn val="ctr"/>
        <c:lblOffset val="100"/>
        <c:noMultiLvlLbl val="0"/>
      </c:catAx>
      <c:valAx>
        <c:axId val="7551206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51052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408.7</c:v>
                </c:pt>
                <c:pt idx="1">
                  <c:v>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7402112"/>
        <c:axId val="77403648"/>
        <c:axId val="0"/>
      </c:bar3DChart>
      <c:catAx>
        <c:axId val="7740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7403648"/>
        <c:crosses val="autoZero"/>
        <c:auto val="1"/>
        <c:lblAlgn val="ctr"/>
        <c:lblOffset val="100"/>
        <c:noMultiLvlLbl val="0"/>
      </c:catAx>
      <c:valAx>
        <c:axId val="7740364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740211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22.6</c:v>
                </c:pt>
                <c:pt idx="1">
                  <c:v>2.8</c:v>
                </c:pt>
                <c:pt idx="2">
                  <c:v>74.599999999999994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126.2</c:v>
                </c:pt>
                <c:pt idx="1">
                  <c:v>123.8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8051968"/>
        <c:axId val="78066048"/>
        <c:axId val="0"/>
      </c:bar3DChart>
      <c:catAx>
        <c:axId val="78051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066048"/>
        <c:crosses val="autoZero"/>
        <c:auto val="1"/>
        <c:lblAlgn val="ctr"/>
        <c:lblOffset val="100"/>
        <c:noMultiLvlLbl val="0"/>
      </c:catAx>
      <c:valAx>
        <c:axId val="7806604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0519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0.41309</cdr:x>
      <cdr:y>0.05556</cdr:y>
    </cdr:from>
    <cdr:to>
      <cdr:x>0.70859</cdr:x>
      <cdr:y>0.16667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3628963" y="152705"/>
          <a:ext cx="2595985" cy="305410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+8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-0,2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+9,6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-0,5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Почепского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района за 2017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БЮДЖЕТА ПОЧЕПСКОГО МУНИЦИПАЛЬНОГО РАЙОНА В 2016 – 2017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93982132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100,8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78379929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 flipH="1">
            <a:off x="6404460" y="1147780"/>
            <a:ext cx="1633565" cy="458115"/>
          </a:xfrm>
          <a:prstGeom prst="curvedDownArrow">
            <a:avLst>
              <a:gd name="adj1" fmla="val 25000"/>
              <a:gd name="adj2" fmla="val 124384"/>
              <a:gd name="adj3" fmla="val 110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81055785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ПОЧЕПСКОГО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502182,7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549009,1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547408,4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2017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547,4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123,8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15,6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408,0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ПОЧЕПСКОГО МУНИЦИПАЛЬНОГО РАЙОНА В 2017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21401438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99,7%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869307848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99,4%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165039492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99,8%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44617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ПОЧЕПСКОГО МУНИЦИПАЛЬНОГО РАЙОНА НАЛОГОВЫХ И НЕНАЛОГОВЫХ ДОХОДОВ ЗА 2016 - 2017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277519536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014267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98,1%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11260849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95,1%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2017 году к уровню предыдущего года составил 98,1%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2017 году к уровню предыдущего года составил 95,1%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864354"/>
              </p:ext>
            </p:extLst>
          </p:nvPr>
        </p:nvGraphicFramePr>
        <p:xfrm>
          <a:off x="143555" y="973289"/>
          <a:ext cx="8856889" cy="557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527050"/>
                <a:gridCol w="1527050"/>
                <a:gridCol w="1527049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140,3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139,4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99,4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124,7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123,8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99,3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99,6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97,1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100,6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98,7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105,0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104,2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административные платежи и сборы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25814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590693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55590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за 2017 год в доступной для граждан форме сформирован на основании </a:t>
            </a:r>
            <a:r>
              <a:rPr lang="ru-RU" sz="3600" i="1" dirty="0" smtClean="0"/>
              <a:t>решения </a:t>
            </a:r>
            <a:r>
              <a:rPr lang="ru-RU" sz="3600" i="1" dirty="0" smtClean="0"/>
              <a:t>районного Совета народных депутатов «Об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за </a:t>
            </a:r>
            <a:r>
              <a:rPr lang="ru-RU" sz="3600" i="1" dirty="0" smtClean="0"/>
              <a:t>2017 год от 30.05.2018 г. </a:t>
            </a:r>
            <a:r>
              <a:rPr lang="ru-RU" sz="3600" i="1" smtClean="0"/>
              <a:t>№ 322»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610529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98,9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29,4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67,1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ПОЧЕПСКОГО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502182,7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555339,8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544626,6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049380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err="1" smtClean="0"/>
                        <a:t>Жилишно</a:t>
                      </a:r>
                      <a:r>
                        <a:rPr lang="ru-RU" dirty="0" smtClean="0"/>
                        <a:t>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386,6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376,8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555339,8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544626,6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ЗА 2016-2017ГОДЫ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3019680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078897136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-1,1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75034730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+3,5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75023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2016 – 2017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32988288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-10,3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-9,8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23378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ПОЧЕПСКОГО МУНИЦИПАЛЬНОГО РАЙОНА В 2017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2016 – 2017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1589733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районав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2017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1605400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2016 – 2017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71832707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986689"/>
              </p:ext>
            </p:extLst>
          </p:nvPr>
        </p:nvGraphicFramePr>
        <p:xfrm>
          <a:off x="1" y="722381"/>
          <a:ext cx="9143999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429770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сохранности жилых помещений, закрепленных за детьми сиротами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40,2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единовременного пособия при всех формах устройства детей лишенных родительского попечения,</a:t>
                      </a:r>
                      <a:r>
                        <a:rPr lang="ru-RU" sz="1400" baseline="0" dirty="0" smtClean="0"/>
                        <a:t> в семью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47,6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411154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32,3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32,3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5,9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88,1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87,4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16,0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379,1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370,0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97,5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67,9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53,4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53,1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9,8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555,3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544,6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за 2017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209655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2017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192649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2017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2017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20950,8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20950,8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21565,0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21565,0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20399,0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20399,0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18200,0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18200,0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муниципального образования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«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Почепский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район»;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 smtClean="0"/>
              <a:t>ПОЧЕПСКОГО МУНИЦИПАЛЬНОГО РАЙОНА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ПОЧЕПСКОГО МУНИЦИПАЛЬНОГО РАЙОНА</a:t>
            </a:r>
          </a:p>
          <a:p>
            <a:pPr algn="ctr"/>
            <a:r>
              <a:rPr lang="ru-RU" dirty="0" smtClean="0"/>
              <a:t> НА 2017ГОД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26.12.2016г. №206 «О бюджете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муниципального района на 2017 год и плановый период 2017 и 2018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года 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(9 </a:t>
            </a:r>
            <a:r>
              <a:rPr lang="ru-RU" sz="1600" b="1" i="1" dirty="0"/>
              <a:t>решений 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ПОЧЕПСКОГО МУНИЦИПАЛЬНОГО РАЙОНА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2017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70948470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79752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549009,1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547408,4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-1600,7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99,7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555339,8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544626,6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-10713,2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-6330,7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2781,8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9112,5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6830</TotalTime>
  <Words>1818</Words>
  <Application>Microsoft Office PowerPoint</Application>
  <PresentationFormat>Экран (4:3)</PresentationFormat>
  <Paragraphs>478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Почепского муниципального района за 2017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Priem</cp:lastModifiedBy>
  <cp:revision>149</cp:revision>
  <dcterms:created xsi:type="dcterms:W3CDTF">2013-08-21T19:17:07Z</dcterms:created>
  <dcterms:modified xsi:type="dcterms:W3CDTF">2018-06-04T06:25:36Z</dcterms:modified>
</cp:coreProperties>
</file>