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752" r:id="rId5"/>
    <p:sldId id="750" r:id="rId6"/>
    <p:sldId id="751" r:id="rId7"/>
  </p:sldIdLst>
  <p:sldSz cx="9906000" cy="6858000" type="A4"/>
  <p:notesSz cx="6794500" cy="9906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угаев Андрей Викторович" initials="БАВ" lastIdx="2" clrIdx="0">
    <p:extLst>
      <p:ext uri="{19B8F6BF-5375-455C-9EA6-DF929625EA0E}">
        <p15:presenceInfo xmlns:p15="http://schemas.microsoft.com/office/powerpoint/2012/main" userId="Бугаев Андрей Викторови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030"/>
    <a:srgbClr val="7D8287"/>
    <a:srgbClr val="64C864"/>
    <a:srgbClr val="48A26A"/>
    <a:srgbClr val="FFD105"/>
    <a:srgbClr val="ACDB99"/>
    <a:srgbClr val="C5E0B6"/>
    <a:srgbClr val="00CC66"/>
    <a:srgbClr val="A6CE39"/>
    <a:srgbClr val="195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4535" autoAdjust="0"/>
  </p:normalViewPr>
  <p:slideViewPr>
    <p:cSldViewPr>
      <p:cViewPr varScale="1">
        <p:scale>
          <a:sx n="67" d="100"/>
          <a:sy n="67" d="100"/>
        </p:scale>
        <p:origin x="468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789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D3E383F1-BCE0-44A1-9AB0-57DA73E4C703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09027"/>
            <a:ext cx="2945024" cy="49538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7890" y="9409027"/>
            <a:ext cx="2945024" cy="49538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CFA8B01B-03CD-4559-9C6A-B42445A2C7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645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B7BA5EC8-84E2-4B59-9C7C-6C768DD4358D}" type="datetimeFigureOut">
              <a:rPr lang="ru-RU"/>
              <a:pPr>
                <a:defRPr/>
              </a:pPr>
              <a:t>13.01.2023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2950"/>
            <a:ext cx="5368925" cy="3716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34" y="4705310"/>
            <a:ext cx="5436235" cy="4458417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9027"/>
            <a:ext cx="2945024" cy="49538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890" y="9409027"/>
            <a:ext cx="2945024" cy="495380"/>
          </a:xfrm>
          <a:prstGeom prst="rect">
            <a:avLst/>
          </a:prstGeom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63BB9B-D894-4C2B-8023-C0FC484ED6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3160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D19C-22E1-614D-8758-777E8F6537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80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3BB9B-D894-4C2B-8023-C0FC484ED696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238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D4AA9-D92C-4EBF-B7FD-A2654BCCC7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3774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F767F-15B9-4F9D-B043-16ED509E28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041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87CEF-716D-4E12-BB19-0F3A69C44A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7492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125" y="1184355"/>
            <a:ext cx="8860439" cy="470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8DAA15E-4ED5-B648-A5A0-607B67CFAF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333">
                <a:solidFill>
                  <a:schemeClr val="tx1"/>
                </a:solidFill>
              </a:defRPr>
            </a:lvl1pPr>
          </a:lstStyle>
          <a:p>
            <a:fld id="{51036E43-BD2F-D44D-850A-5FFB2524270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404567D-0537-3349-B064-47A44D45230A}"/>
              </a:ext>
            </a:extLst>
          </p:cNvPr>
          <p:cNvSpPr/>
          <p:nvPr userDrawn="1"/>
        </p:nvSpPr>
        <p:spPr bwMode="auto">
          <a:xfrm>
            <a:off x="433730" y="1178736"/>
            <a:ext cx="50800" cy="4704000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801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3A83459-25CE-A945-8632-738B870317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031FA568-DBA6-504E-A3FA-905D83C1DE0A}"/>
              </a:ext>
            </a:extLst>
          </p:cNvPr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879312"/>
            <a:ext cx="9945935" cy="44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42" y="6237312"/>
            <a:ext cx="2352702" cy="63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20881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8718" y="2484413"/>
            <a:ext cx="7761000" cy="1383663"/>
          </a:xfrm>
        </p:spPr>
        <p:txBody>
          <a:bodyPr anchor="ctr" anchorCtr="0">
            <a:normAutofit/>
          </a:bodyPr>
          <a:lstStyle>
            <a:lvl1pPr algn="just">
              <a:lnSpc>
                <a:spcPct val="100000"/>
              </a:lnSpc>
              <a:defRPr sz="1733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ЗАГОЛОВОК ПРЕЗЕНТАЦИИ</a:t>
            </a:r>
            <a:endParaRPr lang="en-US" dirty="0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1EF3F938-9A83-0349-9CF8-BCFC628FE3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fld id="{51036E43-BD2F-D44D-850A-5FFB2524270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3" name="Группа 2"/>
          <p:cNvGrpSpPr/>
          <p:nvPr userDrawn="1"/>
        </p:nvGrpSpPr>
        <p:grpSpPr>
          <a:xfrm>
            <a:off x="457176" y="2484414"/>
            <a:ext cx="9007678" cy="1383663"/>
            <a:chOff x="422008" y="1863310"/>
            <a:chExt cx="8314780" cy="1037747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D674CA2C-3094-0C4C-BAA0-3522F3FEA32A}"/>
                </a:ext>
              </a:extLst>
            </p:cNvPr>
            <p:cNvSpPr/>
            <p:nvPr userDrawn="1"/>
          </p:nvSpPr>
          <p:spPr bwMode="auto">
            <a:xfrm>
              <a:off x="422008" y="1871357"/>
              <a:ext cx="60664" cy="1029700"/>
            </a:xfrm>
            <a:prstGeom prst="rect">
              <a:avLst/>
            </a:prstGeom>
            <a:solidFill>
              <a:srgbClr val="FFD10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1505A451-2A3C-614A-8FB4-1AE1487A7A7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3689" y="1863310"/>
              <a:ext cx="993099" cy="1037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353351" y="4488209"/>
            <a:ext cx="2261526" cy="391583"/>
          </a:xfrm>
        </p:spPr>
        <p:txBody>
          <a:bodyPr>
            <a:normAutofit/>
          </a:bodyPr>
          <a:lstStyle>
            <a:lvl1pPr marL="0" indent="0">
              <a:buNone/>
              <a:defRPr lang="ru-RU" dirty="0"/>
            </a:lvl1pPr>
          </a:lstStyle>
          <a:p>
            <a:r>
              <a:rPr lang="ru-RU" dirty="0" smtClean="0"/>
              <a:t>Январь 2022 год</a:t>
            </a:r>
            <a:endParaRPr lang="ru-RU" dirty="0"/>
          </a:p>
        </p:txBody>
      </p:sp>
      <p:sp>
        <p:nvSpPr>
          <p:cNvPr id="11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353351" y="4043278"/>
            <a:ext cx="6974375" cy="391583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ru-RU" dirty="0" smtClean="0"/>
              <a:t>Наименование самостоятельного структурного подразделения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175" y="5784039"/>
            <a:ext cx="2678470" cy="95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57798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CF551-232E-4C90-B95A-B535B92496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498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6372D-F8B1-4D23-9F99-AF3DA01E07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370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A0860-CE88-4721-B1C1-7A1EBD82BC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58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BA794-14E2-4AC7-AD7B-50D8AE0C60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30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4F48F-A108-442A-B298-D4DC3A4083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42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7987F-3693-4B7E-95D1-3E50CC74DF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41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513B2-477B-4898-A315-95D1E01A90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080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7D0B2-4604-467E-8163-1CB154806D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946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</a:defRPr>
            </a:lvl1pPr>
          </a:lstStyle>
          <a:p>
            <a:fld id="{437A5034-528C-4598-A10A-37B6810D1E4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5" r:id="rId12"/>
    <p:sldLayoutId id="214748369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5pPr>
      <a:lvl6pPr marL="495285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6pPr>
      <a:lvl7pPr marL="990570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7pPr>
      <a:lvl8pPr marL="1485854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8pPr>
      <a:lvl9pPr marL="1981139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69888" indent="-36988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079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6663" indent="-2460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1963" indent="-2460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227263" indent="-2460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03224" y="2425125"/>
            <a:ext cx="141087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274768" y="2395939"/>
            <a:ext cx="1286744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1B201-10C4-EF4D-B471-0527383B4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855" y="1700808"/>
            <a:ext cx="8492139" cy="3615663"/>
          </a:xfrm>
        </p:spPr>
        <p:txBody>
          <a:bodyPr>
            <a:noAutofit/>
          </a:bodyPr>
          <a:lstStyle/>
          <a:p>
            <a:pPr algn="l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АО «</a:t>
            </a:r>
            <a:r>
              <a:rPr lang="ru-RU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Россельхозбанк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потребительский кредит с государственной поддержкой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жителей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села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Кредит с льготной процентной ставкой</a:t>
            </a:r>
            <a:b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 благоустройство домовладений в рамках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Государственной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программы «Комплексное развитие сельских территорий»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41C50A6-272E-5D4A-AFDA-2ED67BAB5C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1</a:t>
            </a:fld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200472" y="2132857"/>
            <a:ext cx="9505056" cy="2233734"/>
            <a:chOff x="422008" y="1863310"/>
            <a:chExt cx="8314780" cy="1037747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4D66149E-990B-2F4D-92F3-8343506E26B1}"/>
                </a:ext>
              </a:extLst>
            </p:cNvPr>
            <p:cNvSpPr/>
            <p:nvPr/>
          </p:nvSpPr>
          <p:spPr bwMode="auto">
            <a:xfrm>
              <a:off x="422008" y="1871357"/>
              <a:ext cx="60664" cy="1029700"/>
            </a:xfrm>
            <a:prstGeom prst="rect">
              <a:avLst/>
            </a:prstGeom>
            <a:solidFill>
              <a:srgbClr val="FFD10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3CA29B4C-90AF-0D41-86E1-20AF70C13C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3689" y="1863310"/>
              <a:ext cx="993099" cy="1037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440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5" name="Заголовок 4"/>
          <p:cNvSpPr>
            <a:spLocks noGrp="1"/>
          </p:cNvSpPr>
          <p:nvPr>
            <p:ph type="title"/>
          </p:nvPr>
        </p:nvSpPr>
        <p:spPr>
          <a:xfrm>
            <a:off x="134875" y="171289"/>
            <a:ext cx="9513676" cy="504000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Потребительский кредит с государственной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поддержкой</a:t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жителей села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132292" y="972432"/>
            <a:ext cx="5081845" cy="3094765"/>
          </a:xfrm>
          <a:prstGeom prst="rect">
            <a:avLst/>
          </a:prstGeom>
          <a:solidFill>
            <a:srgbClr val="EC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2" name="Рисунок 1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586" y="976408"/>
            <a:ext cx="4445000" cy="3111500"/>
          </a:xfrm>
          <a:prstGeom prst="rect">
            <a:avLst/>
          </a:prstGeom>
        </p:spPr>
      </p:pic>
      <p:sp>
        <p:nvSpPr>
          <p:cNvPr id="124" name="Прямоугольник 123"/>
          <p:cNvSpPr/>
          <p:nvPr/>
        </p:nvSpPr>
        <p:spPr>
          <a:xfrm>
            <a:off x="193273" y="1059019"/>
            <a:ext cx="4802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Кредит с льготной процентной ставкой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благоустройство домовладений </a:t>
            </a:r>
          </a:p>
        </p:txBody>
      </p:sp>
      <p:sp>
        <p:nvSpPr>
          <p:cNvPr id="126" name="Прямоугольник 125"/>
          <p:cNvSpPr/>
          <p:nvPr/>
        </p:nvSpPr>
        <p:spPr>
          <a:xfrm>
            <a:off x="1680155" y="4216873"/>
            <a:ext cx="125376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электроснабжение</a:t>
            </a:r>
            <a:r>
              <a:rPr lang="ru-RU" sz="75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1741997" y="2793122"/>
            <a:ext cx="3287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Приобретение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и монтаж по договору подряда, заключенному с подрядной организацией, оборудования для обеспечения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централизованных/автономных коммуникаций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1758342" y="4595653"/>
            <a:ext cx="81846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отопление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3268353" y="4088367"/>
            <a:ext cx="19710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водоснабжение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том числе на оплату услуг подрядной организации по бурению водозаборных скважин</a:t>
            </a:r>
            <a:r>
              <a:rPr lang="ru-RU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водоотведени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3319785" y="4629950"/>
            <a:ext cx="167608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газоснабжение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(в газифицированных районах)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1481923" y="4954763"/>
            <a:ext cx="36838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*жилых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домов (помещений), расположенных на сельских территориях (сельских агломерациях)</a:t>
            </a:r>
          </a:p>
        </p:txBody>
      </p:sp>
      <p:pic>
        <p:nvPicPr>
          <p:cNvPr id="138" name="Рисунок 137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76" y="4149080"/>
            <a:ext cx="236624" cy="268899"/>
          </a:xfrm>
          <a:prstGeom prst="rect">
            <a:avLst/>
          </a:prstGeom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77" y="4631723"/>
            <a:ext cx="285253" cy="324161"/>
          </a:xfrm>
          <a:prstGeom prst="rect">
            <a:avLst/>
          </a:prstGeom>
        </p:spPr>
      </p:pic>
      <p:pic>
        <p:nvPicPr>
          <p:cNvPr id="141" name="Рисунок 140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528" y="4553313"/>
            <a:ext cx="220344" cy="250399"/>
          </a:xfrm>
          <a:prstGeom prst="rect">
            <a:avLst/>
          </a:prstGeom>
        </p:spPr>
      </p:pic>
      <p:pic>
        <p:nvPicPr>
          <p:cNvPr id="146" name="Рисунок 145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865" y="4274483"/>
            <a:ext cx="248173" cy="282024"/>
          </a:xfrm>
          <a:prstGeom prst="rect">
            <a:avLst/>
          </a:prstGeom>
        </p:spPr>
      </p:pic>
      <p:sp>
        <p:nvSpPr>
          <p:cNvPr id="147" name="Прямоугольник 146"/>
          <p:cNvSpPr/>
          <p:nvPr/>
        </p:nvSpPr>
        <p:spPr>
          <a:xfrm>
            <a:off x="1728037" y="5245571"/>
            <a:ext cx="35101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Ремонт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жилых домов (помещений), расположенных на сельских территориях (сельских агломерациях), по договорам подряда, заключенным с подрядными организациями</a:t>
            </a:r>
          </a:p>
        </p:txBody>
      </p:sp>
      <p:sp>
        <p:nvSpPr>
          <p:cNvPr id="148" name="Прямоугольник 147"/>
          <p:cNvSpPr/>
          <p:nvPr/>
        </p:nvSpPr>
        <p:spPr>
          <a:xfrm>
            <a:off x="6392358" y="4132224"/>
            <a:ext cx="3601202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тыс. руб. до </a:t>
            </a:r>
            <a:r>
              <a:rPr lang="ru-RU" sz="1600" b="1" dirty="0" smtClean="0">
                <a:latin typeface="Arial" panose="020B0604020202020204" pitchFamily="34" charset="0"/>
              </a:rPr>
              <a:t>7</a:t>
            </a:r>
            <a:r>
              <a:rPr lang="en-US" sz="1600" b="1" dirty="0" smtClean="0">
                <a:latin typeface="Arial" panose="020B0604020202020204" pitchFamily="34" charset="0"/>
              </a:rPr>
              <a:t>0</a:t>
            </a:r>
            <a:r>
              <a:rPr lang="ru-RU" sz="1600" b="1" dirty="0" smtClean="0">
                <a:latin typeface="Arial" panose="020B0604020202020204" pitchFamily="34" charset="0"/>
              </a:rPr>
              <a:t>0 </a:t>
            </a:r>
            <a:r>
              <a:rPr lang="ru-RU" sz="900" b="1" dirty="0" smtClean="0">
                <a:latin typeface="Arial" panose="020B0604020202020204" pitchFamily="34" charset="0"/>
              </a:rPr>
              <a:t>тыс. руб.</a:t>
            </a:r>
            <a:r>
              <a:rPr lang="ru-RU" sz="800" baseline="30000" dirty="0" smtClean="0">
                <a:latin typeface="Arial" panose="020B0604020202020204" pitchFamily="34" charset="0"/>
              </a:rPr>
              <a:t>2</a:t>
            </a:r>
            <a:r>
              <a:rPr lang="ru-RU" sz="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6389787" y="5245571"/>
            <a:ext cx="2102682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6 до 60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мес. (вкл</a:t>
            </a: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6185173" y="5486872"/>
            <a:ext cx="260852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Заемщик работает по срочному трудовому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договору, то срок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кредитования не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превышает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срока действия трудового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договора</a:t>
            </a:r>
            <a:endParaRPr lang="ru-RU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Прямоугольник 160"/>
          <p:cNvSpPr/>
          <p:nvPr/>
        </p:nvSpPr>
        <p:spPr>
          <a:xfrm>
            <a:off x="6192324" y="4337257"/>
            <a:ext cx="26642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проживающих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на сельских территориях (сельских агломерациях) субъектов Российской Федерации, входящих в состав Дальневосточного федерального округа и Ленинградской области </a:t>
            </a:r>
          </a:p>
        </p:txBody>
      </p:sp>
      <p:pic>
        <p:nvPicPr>
          <p:cNvPr id="162" name="Рисунок 16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459" y="4182325"/>
            <a:ext cx="161899" cy="161899"/>
          </a:xfrm>
          <a:prstGeom prst="rect">
            <a:avLst/>
          </a:prstGeom>
        </p:spPr>
      </p:pic>
      <p:sp>
        <p:nvSpPr>
          <p:cNvPr id="163" name="Прямоугольник 162"/>
          <p:cNvSpPr/>
          <p:nvPr/>
        </p:nvSpPr>
        <p:spPr>
          <a:xfrm>
            <a:off x="6408584" y="4833356"/>
            <a:ext cx="3584976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ты</a:t>
            </a: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с. руб. до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</a:rPr>
              <a:t>5</a:t>
            </a:r>
            <a:r>
              <a:rPr lang="en-US" sz="1600" b="1" dirty="0" smtClean="0">
                <a:latin typeface="Arial" panose="020B0604020202020204" pitchFamily="34" charset="0"/>
              </a:rPr>
              <a:t>0</a:t>
            </a:r>
            <a:r>
              <a:rPr lang="ru-RU" sz="1600" b="1" dirty="0" smtClean="0">
                <a:latin typeface="Arial" panose="020B0604020202020204" pitchFamily="34" charset="0"/>
              </a:rPr>
              <a:t>0 </a:t>
            </a:r>
            <a:r>
              <a:rPr lang="ru-RU" sz="800" b="1" dirty="0">
                <a:latin typeface="Arial" panose="020B0604020202020204" pitchFamily="34" charset="0"/>
              </a:rPr>
              <a:t>тыс. </a:t>
            </a:r>
            <a:r>
              <a:rPr lang="ru-RU" sz="800" b="1" dirty="0" smtClean="0">
                <a:latin typeface="Arial" panose="020B0604020202020204" pitchFamily="34" charset="0"/>
              </a:rPr>
              <a:t>руб.</a:t>
            </a:r>
            <a:r>
              <a:rPr lang="ru-RU" sz="800" baseline="30000" dirty="0" smtClean="0">
                <a:latin typeface="Arial" panose="020B0604020202020204" pitchFamily="34" charset="0"/>
              </a:rPr>
              <a:t>2</a:t>
            </a:r>
            <a:r>
              <a:rPr lang="ru-RU" sz="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Прямоугольник 164"/>
          <p:cNvSpPr/>
          <p:nvPr/>
        </p:nvSpPr>
        <p:spPr>
          <a:xfrm>
            <a:off x="6230459" y="5083709"/>
            <a:ext cx="252738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в остальных случаях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5238172" y="4180916"/>
            <a:ext cx="954151" cy="105580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sz="1200" dirty="0"/>
              <a:t>Сумма </a:t>
            </a:r>
            <a:r>
              <a:rPr lang="ru-RU" sz="1200" dirty="0" smtClean="0"/>
              <a:t>кредита**</a:t>
            </a:r>
            <a:endParaRPr lang="ru-RU" sz="1200" dirty="0"/>
          </a:p>
        </p:txBody>
      </p:sp>
      <p:pic>
        <p:nvPicPr>
          <p:cNvPr id="167" name="Рисунок 16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29" y="2924944"/>
            <a:ext cx="142467" cy="161899"/>
          </a:xfrm>
          <a:prstGeom prst="rect">
            <a:avLst/>
          </a:prstGeom>
        </p:spPr>
      </p:pic>
      <p:pic>
        <p:nvPicPr>
          <p:cNvPr id="168" name="Рисунок 16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986" y="4901147"/>
            <a:ext cx="161899" cy="161899"/>
          </a:xfrm>
          <a:prstGeom prst="rect">
            <a:avLst/>
          </a:prstGeom>
        </p:spPr>
      </p:pic>
      <p:sp>
        <p:nvSpPr>
          <p:cNvPr id="169" name="TextBox 168"/>
          <p:cNvSpPr txBox="1"/>
          <p:nvPr/>
        </p:nvSpPr>
        <p:spPr>
          <a:xfrm>
            <a:off x="173421" y="2873891"/>
            <a:ext cx="1266876" cy="2199286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sz="1200" dirty="0" smtClean="0"/>
              <a:t>Цель кредита</a:t>
            </a:r>
            <a:endParaRPr lang="ru-RU" sz="1200" dirty="0"/>
          </a:p>
        </p:txBody>
      </p:sp>
      <p:sp>
        <p:nvSpPr>
          <p:cNvPr id="170" name="TextBox 169"/>
          <p:cNvSpPr txBox="1"/>
          <p:nvPr/>
        </p:nvSpPr>
        <p:spPr>
          <a:xfrm>
            <a:off x="5245695" y="5316493"/>
            <a:ext cx="932486" cy="520922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dirty="0" smtClean="0"/>
              <a:t>Срок </a:t>
            </a:r>
            <a:r>
              <a:rPr lang="ru-RU" dirty="0"/>
              <a:t>кредита</a:t>
            </a:r>
          </a:p>
        </p:txBody>
      </p:sp>
      <p:pic>
        <p:nvPicPr>
          <p:cNvPr id="171" name="Рисунок 17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888" y="5316493"/>
            <a:ext cx="161899" cy="161899"/>
          </a:xfrm>
          <a:prstGeom prst="rect">
            <a:avLst/>
          </a:prstGeom>
        </p:spPr>
      </p:pic>
      <p:sp>
        <p:nvSpPr>
          <p:cNvPr id="172" name="Прямоугольник 171"/>
          <p:cNvSpPr/>
          <p:nvPr/>
        </p:nvSpPr>
        <p:spPr>
          <a:xfrm>
            <a:off x="1725859" y="2074558"/>
            <a:ext cx="342817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Постоянная регистрация на сельской территории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сельской агломерации)</a:t>
            </a:r>
            <a:endParaRPr lang="ru-RU" sz="105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179629" y="1681508"/>
            <a:ext cx="1290005" cy="712677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sz="1200" dirty="0" smtClean="0"/>
              <a:t>Требования к Заемщику</a:t>
            </a:r>
            <a:endParaRPr lang="ru-RU" sz="1200" dirty="0"/>
          </a:p>
        </p:txBody>
      </p:sp>
      <p:pic>
        <p:nvPicPr>
          <p:cNvPr id="174" name="Рисунок 17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757" y="1708332"/>
            <a:ext cx="161899" cy="161899"/>
          </a:xfrm>
          <a:prstGeom prst="rect">
            <a:avLst/>
          </a:prstGeom>
        </p:spPr>
      </p:pic>
      <p:pic>
        <p:nvPicPr>
          <p:cNvPr id="175" name="Рисунок 17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757" y="2108745"/>
            <a:ext cx="161899" cy="161899"/>
          </a:xfrm>
          <a:prstGeom prst="rect">
            <a:avLst/>
          </a:prstGeom>
        </p:spPr>
      </p:pic>
      <p:sp>
        <p:nvSpPr>
          <p:cNvPr id="176" name="Прямоугольник 175"/>
          <p:cNvSpPr/>
          <p:nvPr/>
        </p:nvSpPr>
        <p:spPr>
          <a:xfrm>
            <a:off x="1727106" y="1615341"/>
            <a:ext cx="3231087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Возраст от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23 до 65 лет 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(вкл.) на момент окончания кредита</a:t>
            </a:r>
          </a:p>
        </p:txBody>
      </p:sp>
      <p:grpSp>
        <p:nvGrpSpPr>
          <p:cNvPr id="179" name="Группа 178"/>
          <p:cNvGrpSpPr/>
          <p:nvPr/>
        </p:nvGrpSpPr>
        <p:grpSpPr>
          <a:xfrm>
            <a:off x="5229586" y="1677645"/>
            <a:ext cx="1371600" cy="1371600"/>
            <a:chOff x="4768651" y="2627803"/>
            <a:chExt cx="1371600" cy="1371600"/>
          </a:xfrm>
        </p:grpSpPr>
        <p:sp>
          <p:nvSpPr>
            <p:cNvPr id="180" name="Овал 179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Прямоугольник 180"/>
            <p:cNvSpPr/>
            <p:nvPr/>
          </p:nvSpPr>
          <p:spPr>
            <a:xfrm>
              <a:off x="5758177" y="2904112"/>
              <a:ext cx="37863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r>
                <a:rPr lang="ru-RU" sz="1200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Rectangle 122"/>
            <p:cNvSpPr>
              <a:spLocks noChangeArrowheads="1"/>
            </p:cNvSpPr>
            <p:nvPr/>
          </p:nvSpPr>
          <p:spPr bwMode="auto">
            <a:xfrm>
              <a:off x="4927707" y="2999067"/>
              <a:ext cx="1069597" cy="5847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ru-RU" sz="4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,25</a:t>
              </a:r>
              <a:endParaRPr lang="ru-RU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Прямоугольник 182"/>
            <p:cNvSpPr/>
            <p:nvPr/>
          </p:nvSpPr>
          <p:spPr>
            <a:xfrm>
              <a:off x="5117660" y="3661137"/>
              <a:ext cx="6735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годовых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Прямоугольник 183"/>
            <p:cNvSpPr/>
            <p:nvPr/>
          </p:nvSpPr>
          <p:spPr>
            <a:xfrm>
              <a:off x="5259421" y="2864895"/>
              <a:ext cx="314510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от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5" name="Прямоугольник 184"/>
          <p:cNvSpPr/>
          <p:nvPr/>
        </p:nvSpPr>
        <p:spPr>
          <a:xfrm>
            <a:off x="5155283" y="6453336"/>
            <a:ext cx="441870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1 - при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наличии личного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страхования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, при отсутствии личного страхования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– 5%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годовых 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245696" y="5910850"/>
            <a:ext cx="946628" cy="39847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dirty="0" smtClean="0"/>
              <a:t>Лимит кредита</a:t>
            </a:r>
            <a:endParaRPr lang="ru-RU" dirty="0"/>
          </a:p>
        </p:txBody>
      </p:sp>
      <p:sp>
        <p:nvSpPr>
          <p:cNvPr id="187" name="Прямоугольник 186"/>
          <p:cNvSpPr/>
          <p:nvPr/>
        </p:nvSpPr>
        <p:spPr>
          <a:xfrm>
            <a:off x="6327766" y="5921882"/>
            <a:ext cx="36657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dirty="0" smtClean="0">
                <a:latin typeface="Arial" panose="020B0604020202020204" pitchFamily="34" charset="0"/>
              </a:rPr>
              <a:t> </a:t>
            </a:r>
            <a:r>
              <a:rPr lang="ru-RU" sz="900" b="1" dirty="0">
                <a:latin typeface="Arial" panose="020B0604020202020204" pitchFamily="34" charset="0"/>
              </a:rPr>
              <a:t>1,4 млн ₽ </a:t>
            </a:r>
            <a:r>
              <a:rPr lang="ru-RU" sz="900" b="1" dirty="0" smtClean="0">
                <a:latin typeface="Arial" panose="020B0604020202020204" pitchFamily="34" charset="0"/>
              </a:rPr>
              <a:t>(вкл.) для </a:t>
            </a:r>
            <a:r>
              <a:rPr lang="ru-RU" sz="900" b="1" dirty="0">
                <a:latin typeface="Arial" panose="020B0604020202020204" pitchFamily="34" charset="0"/>
              </a:rPr>
              <a:t>сельских жителей Ленобласти и </a:t>
            </a:r>
            <a:r>
              <a:rPr lang="ru-RU" sz="900" b="1" dirty="0" smtClean="0">
                <a:latin typeface="Arial" panose="020B0604020202020204" pitchFamily="34" charset="0"/>
              </a:rPr>
              <a:t>ДФО</a:t>
            </a:r>
            <a:endParaRPr lang="ru-RU" sz="900" b="1" dirty="0">
              <a:latin typeface="Arial" panose="020B0604020202020204" pitchFamily="34" charset="0"/>
            </a:endParaRPr>
          </a:p>
        </p:txBody>
      </p:sp>
      <p:pic>
        <p:nvPicPr>
          <p:cNvPr id="188" name="Рисунок 18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001" y="5314070"/>
            <a:ext cx="142467" cy="16189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24532" y="5083709"/>
            <a:ext cx="63972" cy="8271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6363461" y="6145803"/>
            <a:ext cx="354253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 smtClean="0">
                <a:latin typeface="Arial" panose="020B0604020202020204" pitchFamily="34" charset="0"/>
              </a:rPr>
              <a:t>1,0 </a:t>
            </a:r>
            <a:r>
              <a:rPr lang="ru-RU" sz="900" b="1" dirty="0">
                <a:latin typeface="Arial" panose="020B0604020202020204" pitchFamily="34" charset="0"/>
              </a:rPr>
              <a:t>млн </a:t>
            </a:r>
            <a:r>
              <a:rPr lang="ru-RU" sz="900" b="1" dirty="0" smtClean="0">
                <a:latin typeface="Arial" panose="020B0604020202020204" pitchFamily="34" charset="0"/>
              </a:rPr>
              <a:t>₽ (вкл.) </a:t>
            </a:r>
            <a:r>
              <a:rPr lang="ru-RU" sz="900" b="1" dirty="0">
                <a:latin typeface="Arial" panose="020B0604020202020204" pitchFamily="34" charset="0"/>
              </a:rPr>
              <a:t>для сельских жителей прочих </a:t>
            </a:r>
            <a:r>
              <a:rPr lang="ru-RU" sz="900" b="1" dirty="0" smtClean="0">
                <a:latin typeface="Arial" panose="020B0604020202020204" pitchFamily="34" charset="0"/>
              </a:rPr>
              <a:t>субъектов</a:t>
            </a:r>
            <a:endParaRPr lang="ru-RU" sz="900" b="1" dirty="0">
              <a:latin typeface="Arial" panose="020B0604020202020204" pitchFamily="34" charset="0"/>
            </a:endParaRPr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725" y="5953421"/>
            <a:ext cx="161899" cy="161899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817" y="6172644"/>
            <a:ext cx="161899" cy="161899"/>
          </a:xfrm>
          <a:prstGeom prst="rect">
            <a:avLst/>
          </a:prstGeom>
        </p:spPr>
      </p:pic>
      <p:sp>
        <p:nvSpPr>
          <p:cNvPr id="54" name="Прямоугольник 53"/>
          <p:cNvSpPr/>
          <p:nvPr/>
        </p:nvSpPr>
        <p:spPr>
          <a:xfrm>
            <a:off x="1723656" y="3429000"/>
            <a:ext cx="3287832" cy="561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1000" dirty="0" smtClean="0">
                <a:latin typeface="Arial" panose="020B0604020202020204" pitchFamily="34" charset="0"/>
              </a:rPr>
              <a:t>до 40% кредита на приобретение оборудования/</a:t>
            </a:r>
            <a:r>
              <a:rPr lang="ru-RU" sz="1000" dirty="0">
                <a:latin typeface="Arial" panose="020B0604020202020204" pitchFamily="34" charset="0"/>
              </a:rPr>
              <a:t> стройматериалов</a:t>
            </a:r>
            <a:r>
              <a:rPr lang="ru-RU" sz="1000" dirty="0" smtClean="0">
                <a:latin typeface="Arial" panose="020B0604020202020204" pitchFamily="34" charset="0"/>
              </a:rPr>
              <a:t> без заключения договора подряда (по договору купли-продажи)</a:t>
            </a:r>
            <a:endParaRPr lang="ru-RU" sz="1100" dirty="0">
              <a:latin typeface="Arial" panose="020B0604020202020204" pitchFamily="34" charset="0"/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29" y="3557004"/>
            <a:ext cx="142467" cy="161899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5154036" y="6598513"/>
            <a:ext cx="45205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defRPr/>
            </a:pPr>
            <a:r>
              <a:rPr lang="ru-RU" sz="700" dirty="0" smtClean="0">
                <a:latin typeface="Arial" panose="020B0604020202020204" pitchFamily="34" charset="0"/>
              </a:rPr>
              <a:t>2 - количество </a:t>
            </a:r>
            <a:r>
              <a:rPr lang="ru-RU" sz="700" dirty="0">
                <a:latin typeface="Arial" panose="020B0604020202020204" pitchFamily="34" charset="0"/>
              </a:rPr>
              <a:t>кредитов, доступных по </a:t>
            </a:r>
            <a:r>
              <a:rPr lang="ru-RU" sz="700" dirty="0" smtClean="0">
                <a:latin typeface="Arial" panose="020B0604020202020204" pitchFamily="34" charset="0"/>
              </a:rPr>
              <a:t>продукту: единожды </a:t>
            </a:r>
            <a:r>
              <a:rPr lang="ru-RU" sz="700" dirty="0">
                <a:latin typeface="Arial" panose="020B0604020202020204" pitchFamily="34" charset="0"/>
              </a:rPr>
              <a:t>на каждую из целей (совокупно 2 кредита)</a:t>
            </a:r>
          </a:p>
          <a:p>
            <a:r>
              <a:rPr lang="ru-RU" sz="700" dirty="0" smtClean="0">
                <a:latin typeface="Arial" panose="020B0604020202020204" pitchFamily="34" charset="0"/>
              </a:rPr>
              <a:t> </a:t>
            </a:r>
            <a:endParaRPr lang="ru-RU" sz="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33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5" name="Заголовок 4"/>
          <p:cNvSpPr>
            <a:spLocks noGrp="1"/>
          </p:cNvSpPr>
          <p:nvPr>
            <p:ph type="title"/>
          </p:nvPr>
        </p:nvSpPr>
        <p:spPr>
          <a:xfrm>
            <a:off x="134875" y="171289"/>
            <a:ext cx="9513676" cy="504000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Сделайте несколько простых шагов и получите потребительский кредит по льготной процентной ставке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426" y="995103"/>
            <a:ext cx="5309064" cy="3370001"/>
          </a:xfrm>
          <a:prstGeom prst="rect">
            <a:avLst/>
          </a:prstGeom>
          <a:solidFill>
            <a:srgbClr val="EC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037" y="1043564"/>
            <a:ext cx="4562507" cy="32700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99533" y="4535264"/>
            <a:ext cx="9584495" cy="163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>
            <a:off x="272480" y="1124744"/>
            <a:ext cx="1016197" cy="1040457"/>
            <a:chOff x="4768651" y="2627803"/>
            <a:chExt cx="1371600" cy="1371600"/>
          </a:xfrm>
        </p:grpSpPr>
        <p:sp>
          <p:nvSpPr>
            <p:cNvPr id="14" name="Овал 13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23844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Rectangle 122"/>
            <p:cNvSpPr>
              <a:spLocks noChangeArrowheads="1"/>
            </p:cNvSpPr>
            <p:nvPr/>
          </p:nvSpPr>
          <p:spPr bwMode="auto">
            <a:xfrm>
              <a:off x="5097705" y="2664828"/>
              <a:ext cx="757326" cy="127196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ru-RU" sz="6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305487" y="1390881"/>
            <a:ext cx="3960615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предъявите паспорт с постоянной регистрацией на сельской территории (сельской агломерации) и документы, </a:t>
            </a:r>
            <a:r>
              <a:rPr lang="ru-RU" altLang="ru-RU" sz="1100" dirty="0">
                <a:latin typeface="Arial" panose="020B0604020202020204" pitchFamily="34" charset="0"/>
              </a:rPr>
              <a:t>подтверждающие финансовое состояние и трудовую </a:t>
            </a:r>
            <a:r>
              <a:rPr lang="ru-RU" altLang="ru-RU" sz="1100" dirty="0" smtClean="0">
                <a:latin typeface="Arial" panose="020B0604020202020204" pitchFamily="34" charset="0"/>
              </a:rPr>
              <a:t>занятость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 smtClean="0">
                <a:latin typeface="Arial" panose="020B0604020202020204" pitchFamily="34" charset="0"/>
              </a:rPr>
              <a:t>сообщите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работнику банка номер СНИЛС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272480" y="2713995"/>
            <a:ext cx="1016197" cy="1040457"/>
            <a:chOff x="4768651" y="2627803"/>
            <a:chExt cx="1371600" cy="1371600"/>
          </a:xfrm>
        </p:grpSpPr>
        <p:sp>
          <p:nvSpPr>
            <p:cNvPr id="21" name="Овал 20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23844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Rectangle 122"/>
            <p:cNvSpPr>
              <a:spLocks noChangeArrowheads="1"/>
            </p:cNvSpPr>
            <p:nvPr/>
          </p:nvSpPr>
          <p:spPr bwMode="auto">
            <a:xfrm>
              <a:off x="5097705" y="2664828"/>
              <a:ext cx="757326" cy="127196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ru-RU" sz="6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260436" y="3191967"/>
            <a:ext cx="390216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>
                <a:latin typeface="Arial" panose="020B0604020202020204" pitchFamily="34" charset="0"/>
              </a:rPr>
              <a:t>выберете </a:t>
            </a:r>
            <a:r>
              <a:rPr lang="ru-RU" altLang="ru-RU" sz="1100" dirty="0" smtClean="0">
                <a:latin typeface="Arial" panose="020B0604020202020204" pitchFamily="34" charset="0"/>
              </a:rPr>
              <a:t>любую подрядную организацию/продавца по вашим критериям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273131" y="2731220"/>
            <a:ext cx="42878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Arial" panose="020B0604020202020204" pitchFamily="34" charset="0"/>
              </a:rPr>
              <a:t>ПОСЛЕ ПОЛУЧЕНИЯ ПОЛОЖИТЕЛЬНОГО РЕШЕНИЯ ПО ЗАЯВКЕ НА КРЕДИТ</a:t>
            </a:r>
            <a:endParaRPr lang="ru-RU" altLang="ru-RU" sz="1400" b="1" dirty="0">
              <a:latin typeface="Arial" panose="020B0604020202020204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272480" y="4042082"/>
            <a:ext cx="1016197" cy="1040457"/>
            <a:chOff x="4768651" y="2627803"/>
            <a:chExt cx="1371600" cy="1371600"/>
          </a:xfrm>
        </p:grpSpPr>
        <p:sp>
          <p:nvSpPr>
            <p:cNvPr id="27" name="Овал 26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23844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Rectangle 122"/>
            <p:cNvSpPr>
              <a:spLocks noChangeArrowheads="1"/>
            </p:cNvSpPr>
            <p:nvPr/>
          </p:nvSpPr>
          <p:spPr bwMode="auto">
            <a:xfrm>
              <a:off x="5097705" y="2664828"/>
              <a:ext cx="757326" cy="127196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ru-RU" sz="6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1321151" y="4413012"/>
            <a:ext cx="7480883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>
                <a:latin typeface="Arial" panose="020B0604020202020204" pitchFamily="34" charset="0"/>
              </a:rPr>
              <a:t>принесите договор </a:t>
            </a:r>
            <a:r>
              <a:rPr lang="ru-RU" altLang="ru-RU" sz="1100" dirty="0" smtClean="0">
                <a:latin typeface="Arial" panose="020B0604020202020204" pitchFamily="34" charset="0"/>
              </a:rPr>
              <a:t>подряда/договор купли-продажи (при наличии)</a:t>
            </a:r>
            <a:endParaRPr lang="ru-RU" altLang="ru-RU" sz="1100" dirty="0">
              <a:latin typeface="Arial" panose="020B0604020202020204" pitchFamily="34" charset="0"/>
            </a:endParaRP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 smtClean="0">
                <a:latin typeface="Arial" panose="020B0604020202020204" pitchFamily="34" charset="0"/>
              </a:rPr>
              <a:t>подпишите </a:t>
            </a:r>
            <a:r>
              <a:rPr lang="ru-RU" altLang="ru-RU" sz="1100" dirty="0">
                <a:latin typeface="Arial" panose="020B0604020202020204" pitchFamily="34" charset="0"/>
              </a:rPr>
              <a:t>кредитный договор и получите </a:t>
            </a:r>
            <a:r>
              <a:rPr lang="ru-RU" altLang="ru-RU" sz="1100" dirty="0" smtClean="0">
                <a:latin typeface="Arial" panose="020B0604020202020204" pitchFamily="34" charset="0"/>
              </a:rPr>
              <a:t>кредит (кредитные </a:t>
            </a:r>
            <a:r>
              <a:rPr lang="ru-RU" altLang="ru-RU" sz="1100" dirty="0">
                <a:latin typeface="Arial" panose="020B0604020202020204" pitchFamily="34" charset="0"/>
              </a:rPr>
              <a:t>средства </a:t>
            </a:r>
            <a:r>
              <a:rPr lang="ru-RU" altLang="ru-RU" sz="1100" dirty="0" smtClean="0">
                <a:latin typeface="Arial" panose="020B0604020202020204" pitchFamily="34" charset="0"/>
              </a:rPr>
              <a:t>будут направлены на </a:t>
            </a:r>
            <a:r>
              <a:rPr lang="ru-RU" altLang="ru-RU" sz="1100" dirty="0">
                <a:latin typeface="Arial" panose="020B0604020202020204" pitchFamily="34" charset="0"/>
              </a:rPr>
              <a:t>счет подрядной </a:t>
            </a:r>
            <a:r>
              <a:rPr lang="ru-RU" altLang="ru-RU" sz="1100" dirty="0" smtClean="0">
                <a:latin typeface="Arial" panose="020B0604020202020204" pitchFamily="34" charset="0"/>
              </a:rPr>
              <a:t>организации, указанной </a:t>
            </a:r>
            <a:r>
              <a:rPr lang="ru-RU" altLang="ru-RU" sz="1100" dirty="0">
                <a:latin typeface="Arial" panose="020B0604020202020204" pitchFamily="34" charset="0"/>
              </a:rPr>
              <a:t>в договоре </a:t>
            </a:r>
            <a:r>
              <a:rPr lang="ru-RU" altLang="ru-RU" sz="1100" dirty="0" smtClean="0">
                <a:latin typeface="Arial" panose="020B0604020202020204" pitchFamily="34" charset="0"/>
              </a:rPr>
              <a:t>подряда/продавца, указанного в договоре купли-продажи)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321153" y="4201343"/>
            <a:ext cx="40642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Arial" panose="020B0604020202020204" pitchFamily="34" charset="0"/>
              </a:rPr>
              <a:t>В ДЕНЬ ПОЛУЧЕНИЯ КРЕДИТА</a:t>
            </a:r>
            <a:endParaRPr lang="ru-RU" altLang="ru-RU" sz="1400" b="1" dirty="0">
              <a:latin typeface="Arial" panose="020B0604020202020204" pitchFamily="34" charset="0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1279677" y="5243662"/>
            <a:ext cx="8579315" cy="823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atin typeface="Arial" panose="020B0604020202020204" pitchFamily="34" charset="0"/>
              </a:rPr>
              <a:t>После приобретения и монтажа оборудования/выполнения </a:t>
            </a:r>
            <a:r>
              <a:rPr lang="ru-RU" sz="1600" b="1" dirty="0" smtClean="0">
                <a:latin typeface="Arial" panose="020B0604020202020204" pitchFamily="34" charset="0"/>
              </a:rPr>
              <a:t>работ </a:t>
            </a:r>
            <a:r>
              <a:rPr lang="ru-RU" sz="1600" b="1" dirty="0">
                <a:latin typeface="Arial" panose="020B0604020202020204" pitchFamily="34" charset="0"/>
              </a:rPr>
              <a:t>- </a:t>
            </a:r>
            <a:r>
              <a:rPr lang="ru-RU" sz="1050" dirty="0">
                <a:latin typeface="Arial" panose="020B0604020202020204" pitchFamily="34" charset="0"/>
              </a:rPr>
              <a:t>п</a:t>
            </a:r>
            <a:r>
              <a:rPr lang="ru-RU" altLang="ru-RU" sz="1050" dirty="0">
                <a:latin typeface="Arial" panose="020B0604020202020204" pitchFamily="34" charset="0"/>
              </a:rPr>
              <a:t>редоставьте подтверждающий документ (акт выполненных работ, акт приема-передачи товаров и выполненных работ, и т.п. по договору подряда) в сроки, предусмотренные договором </a:t>
            </a:r>
            <a:r>
              <a:rPr lang="ru-RU" altLang="ru-RU" sz="1050" dirty="0" smtClean="0">
                <a:latin typeface="Arial" panose="020B0604020202020204" pitchFamily="34" charset="0"/>
              </a:rPr>
              <a:t>подряда/купли-продажи </a:t>
            </a:r>
            <a:r>
              <a:rPr lang="ru-RU" altLang="ru-RU" sz="1050" dirty="0">
                <a:latin typeface="Arial" panose="020B0604020202020204" pitchFamily="34" charset="0"/>
              </a:rPr>
              <a:t>и кредитным договором</a:t>
            </a:r>
            <a:r>
              <a:rPr lang="ru-RU" altLang="ru-RU" sz="1050" dirty="0" smtClean="0">
                <a:latin typeface="Arial" panose="020B0604020202020204" pitchFamily="34" charset="0"/>
              </a:rPr>
              <a:t>. </a:t>
            </a:r>
            <a:r>
              <a:rPr lang="ru-RU" altLang="ru-RU" sz="1050" dirty="0">
                <a:latin typeface="Arial" panose="020B0604020202020204" pitchFamily="34" charset="0"/>
              </a:rPr>
              <a:t>Своевременное предоставление документа является обязательным условием участия в Программе субсидирования и применения льготой процентной ставки. </a:t>
            </a:r>
            <a:endParaRPr lang="ru-RU" altLang="ru-RU" sz="1050" b="1" dirty="0">
              <a:latin typeface="Arial" panose="020B0604020202020204" pitchFamily="34" charset="0"/>
            </a:endParaRPr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>
            <a:off x="1247376" y="3523655"/>
            <a:ext cx="390216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 smtClean="0">
                <a:latin typeface="Arial" panose="020B0604020202020204" pitchFamily="34" charset="0"/>
              </a:rPr>
              <a:t>заключите </a:t>
            </a:r>
            <a:r>
              <a:rPr lang="ru-RU" altLang="ru-RU" sz="1100" dirty="0">
                <a:latin typeface="Arial" panose="020B0604020202020204" pitchFamily="34" charset="0"/>
              </a:rPr>
              <a:t>с ней договор </a:t>
            </a:r>
            <a:r>
              <a:rPr lang="ru-RU" altLang="ru-RU" sz="1100" dirty="0" smtClean="0">
                <a:latin typeface="Arial" panose="020B0604020202020204" pitchFamily="34" charset="0"/>
              </a:rPr>
              <a:t>подряда/купли-продажи </a:t>
            </a:r>
            <a:r>
              <a:rPr lang="ru-RU" altLang="ru-RU" sz="1100" dirty="0">
                <a:latin typeface="Arial" panose="020B0604020202020204" pitchFamily="34" charset="0"/>
              </a:rPr>
              <a:t>на благоустройство жилого дома (помещения), расположенного на сельских территориях (сельских агломерациях</a:t>
            </a:r>
            <a:r>
              <a:rPr lang="ru-RU" altLang="ru-RU" sz="1100" dirty="0" smtClean="0">
                <a:latin typeface="Arial" panose="020B0604020202020204" pitchFamily="34" charset="0"/>
              </a:rPr>
              <a:t>)</a:t>
            </a:r>
            <a:endParaRPr lang="ru-RU" altLang="ru-RU" sz="700" dirty="0" smtClean="0">
              <a:latin typeface="Arial" panose="020B0604020202020204" pitchFamily="34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8461164" y="1121296"/>
            <a:ext cx="1339619" cy="1371600"/>
            <a:chOff x="4768651" y="2627803"/>
            <a:chExt cx="1371600" cy="1371600"/>
          </a:xfrm>
        </p:grpSpPr>
        <p:sp>
          <p:nvSpPr>
            <p:cNvPr id="35" name="Овал 34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5758177" y="2904112"/>
              <a:ext cx="37863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r>
                <a:rPr lang="ru-RU" sz="1200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122"/>
            <p:cNvSpPr>
              <a:spLocks noChangeArrowheads="1"/>
            </p:cNvSpPr>
            <p:nvPr/>
          </p:nvSpPr>
          <p:spPr bwMode="auto">
            <a:xfrm>
              <a:off x="4927707" y="2999067"/>
              <a:ext cx="1069597" cy="5847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ru-RU" sz="4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,25</a:t>
              </a:r>
              <a:endParaRPr lang="ru-RU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5117660" y="3661137"/>
              <a:ext cx="6735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годовых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259421" y="2864895"/>
              <a:ext cx="407382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от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Прямоугольник 39"/>
          <p:cNvSpPr/>
          <p:nvPr/>
        </p:nvSpPr>
        <p:spPr>
          <a:xfrm>
            <a:off x="4502736" y="6488576"/>
            <a:ext cx="441870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1- при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наличии личного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страхования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, при отсутствии личного страхования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– 5%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годовых </a:t>
            </a:r>
          </a:p>
        </p:txBody>
      </p: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1315873" y="943805"/>
            <a:ext cx="428782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ПОДАЙТЕ ЗАЯВКУ НА ЛЬГОТНЫЙ КРЕДИТ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latin typeface="Arial" panose="020B0604020202020204" pitchFamily="34" charset="0"/>
              </a:rPr>
              <a:t>в</a:t>
            </a:r>
            <a:r>
              <a:rPr lang="ru-RU" altLang="ru-RU" sz="1400" b="1" dirty="0" smtClean="0">
                <a:latin typeface="Arial" panose="020B0604020202020204" pitchFamily="34" charset="0"/>
              </a:rPr>
              <a:t> любом офисе Банка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1"/>
          <p:cNvSpPr>
            <a:spLocks noChangeArrowheads="1"/>
          </p:cNvSpPr>
          <p:nvPr/>
        </p:nvSpPr>
        <p:spPr bwMode="auto">
          <a:xfrm>
            <a:off x="1303763" y="2186280"/>
            <a:ext cx="350522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b="1" dirty="0" smtClean="0">
                <a:latin typeface="Arial" panose="020B0604020202020204" pitchFamily="34" charset="0"/>
              </a:rPr>
              <a:t>либо через платформу «Свое Село» (мобильное приложение или сайт)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1317891" y="4910044"/>
            <a:ext cx="536531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>
                <a:latin typeface="Arial" panose="020B0604020202020204" pitchFamily="34" charset="0"/>
              </a:rPr>
              <a:t>п</a:t>
            </a:r>
            <a:r>
              <a:rPr lang="ru-RU" altLang="ru-RU" sz="1100" dirty="0" smtClean="0">
                <a:latin typeface="Arial" panose="020B0604020202020204" pitchFamily="34" charset="0"/>
              </a:rPr>
              <a:t>редоставьте документ о целевом назначении кредита, адресе дома, подрядной организации/продавца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4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73FF7CD6ABDAF40B7FAA74C42050262" ma:contentTypeVersion="0" ma:contentTypeDescription="Создание документа." ma:contentTypeScope="" ma:versionID="618845fd265319ade7b928fa3e700d8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2f955febea7e716b4e91cddba1711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E31C7F-9A48-44E8-BF29-978161B32161}">
  <ds:schemaRefs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8C52C97-084C-433A-A937-39B9D06B4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2F8FAA7-1E02-4FD4-9228-760EB4FD3E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31997</TotalTime>
  <Words>560</Words>
  <Application>Microsoft Office PowerPoint</Application>
  <PresentationFormat>Лист A4 (210x297 мм)</PresentationFormat>
  <Paragraphs>60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Тема Office</vt:lpstr>
      <vt:lpstr>АО «Россельхозбанк» потребительский кредит с государственной поддержкой для жителей села  Кредит с льготной процентной ставкой на благоустройство домовладений в рамках Государственной программы «Комплексное развитие сельских территорий»  </vt:lpstr>
      <vt:lpstr>Потребительский кредит с государственной поддержкой для жителей села</vt:lpstr>
      <vt:lpstr>Сделайте несколько простых шагов и получите потребительский кредит по льготной процентной ставке</vt:lpstr>
    </vt:vector>
  </TitlesOfParts>
  <Company>Россельхозбанк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Иванов-Даль Андрей Михайлович</dc:creator>
  <cp:lastModifiedBy>Казулина Людмила Гусейновна</cp:lastModifiedBy>
  <cp:revision>1646</cp:revision>
  <cp:lastPrinted>2022-12-23T12:20:53Z</cp:lastPrinted>
  <dcterms:created xsi:type="dcterms:W3CDTF">2019-11-26T12:29:04Z</dcterms:created>
  <dcterms:modified xsi:type="dcterms:W3CDTF">2023-01-13T08:23:13Z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0x010100473FF7CD6ABDAF40B7FAA74C42050262</vt:lpwstr>
  </property>
</Properties>
</file>