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style2.xml" ContentType="application/vnd.ms-office.chartstyle+xml"/>
  <Override PartName="/ppt/charts/style1.xml" ContentType="application/vnd.ms-office.chart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charts/colors2.xml" ContentType="application/vnd.ms-office.chartcolorstyl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charts/colors1.xml" ContentType="application/vnd.ms-office.chartcolorstyle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856" r:id="rId2"/>
    <p:sldId id="909" r:id="rId3"/>
    <p:sldId id="904" r:id="rId4"/>
    <p:sldId id="910" r:id="rId5"/>
    <p:sldId id="908" r:id="rId6"/>
    <p:sldId id="906" r:id="rId7"/>
  </p:sldIdLst>
  <p:sldSz cx="12599988" cy="8640763"/>
  <p:notesSz cx="9926638" cy="679767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35" userDrawn="1">
          <p15:clr>
            <a:srgbClr val="A4A3A4"/>
          </p15:clr>
        </p15:guide>
        <p15:guide id="2" pos="2488" userDrawn="1">
          <p15:clr>
            <a:srgbClr val="A4A3A4"/>
          </p15:clr>
        </p15:guide>
        <p15:guide id="3" orient="horz" pos="5194" userDrawn="1">
          <p15:clr>
            <a:srgbClr val="A4A3A4"/>
          </p15:clr>
        </p15:guide>
        <p15:guide id="4" orient="horz" pos="181" userDrawn="1">
          <p15:clr>
            <a:srgbClr val="A4A3A4"/>
          </p15:clr>
        </p15:guide>
        <p15:guide id="5" orient="horz" pos="23" userDrawn="1">
          <p15:clr>
            <a:srgbClr val="A4A3A4"/>
          </p15:clr>
        </p15:guide>
        <p15:guide id="6" pos="7756" userDrawn="1">
          <p15:clr>
            <a:srgbClr val="A4A3A4"/>
          </p15:clr>
        </p15:guide>
        <p15:guide id="7" pos="178">
          <p15:clr>
            <a:srgbClr val="A4A3A4"/>
          </p15:clr>
        </p15:guide>
        <p15:guide id="8" pos="5488" userDrawn="1">
          <p15:clr>
            <a:srgbClr val="A4A3A4"/>
          </p15:clr>
        </p15:guide>
        <p15:guide id="9" orient="horz" pos="5239" userDrawn="1">
          <p15:clr>
            <a:srgbClr val="A4A3A4"/>
          </p15:clr>
        </p15:guide>
        <p15:guide id="10" pos="7779" userDrawn="1">
          <p15:clr>
            <a:srgbClr val="A4A3A4"/>
          </p15:clr>
        </p15:guide>
        <p15:guide id="11" orient="horz" pos="4695" userDrawn="1">
          <p15:clr>
            <a:srgbClr val="A4A3A4"/>
          </p15:clr>
        </p15:guide>
        <p15:guide id="12" orient="horz" pos="3583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E5581F"/>
    <a:srgbClr val="A2C9F4"/>
    <a:srgbClr val="E7F5FE"/>
    <a:srgbClr val="1888B9"/>
    <a:srgbClr val="F8E9FB"/>
    <a:srgbClr val="AE4828"/>
    <a:srgbClr val="CE087E"/>
    <a:srgbClr val="253917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467" autoAdjust="0"/>
    <p:restoredTop sz="97292" autoAdjust="0"/>
  </p:normalViewPr>
  <p:slideViewPr>
    <p:cSldViewPr snapToGrid="0">
      <p:cViewPr varScale="1">
        <p:scale>
          <a:sx n="72" d="100"/>
          <a:sy n="72" d="100"/>
        </p:scale>
        <p:origin x="-1038" y="-114"/>
      </p:cViewPr>
      <p:guideLst>
        <p:guide orient="horz" pos="635"/>
        <p:guide orient="horz" pos="5194"/>
        <p:guide orient="horz" pos="181"/>
        <p:guide orient="horz" pos="23"/>
        <p:guide orient="horz" pos="5239"/>
        <p:guide orient="horz" pos="4695"/>
        <p:guide orient="horz" pos="3583"/>
        <p:guide pos="2488"/>
        <p:guide pos="7756"/>
        <p:guide pos="178"/>
        <p:guide pos="5488"/>
        <p:guide pos="77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_____Microsoft_Office_Excel1.xlsx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package" Target="../embeddings/_____Microsoft_Office_Excel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50359491887665198"/>
          <c:y val="3.7948257567407141E-2"/>
          <c:w val="0.4745141980271288"/>
          <c:h val="0.89673658265150402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223F6F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900" b="1" i="0" u="none" strike="noStrike" kern="1200" baseline="0">
                    <a:solidFill>
                      <a:schemeClr val="tx2"/>
                    </a:solidFill>
                    <a:latin typeface="Segoe UI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Лист1!$A$2:$A$6</c:f>
              <c:strCache>
                <c:ptCount val="5"/>
                <c:pt idx="0">
                  <c:v>Услуги по ремонту и монтажу машин и оборудования</c:v>
                </c:pt>
                <c:pt idx="1">
                  <c:v>Изделия готовые прочие</c:v>
                </c:pt>
                <c:pt idx="2">
                  <c:v>Услуги рекламные и услуги по исследованию рынка</c:v>
                </c:pt>
                <c:pt idx="3">
                  <c:v>Услуги, связанные со спортом</c:v>
                </c:pt>
                <c:pt idx="4">
                  <c:v>Строительные работы, в том числе возведение, реконструкция спортивных объектов </c:v>
                </c:pt>
              </c:strCache>
            </c:strRef>
          </c:cat>
          <c:val>
            <c:numRef>
              <c:f>Лист1!$B$2:$B$6</c:f>
              <c:numCache>
                <c:formatCode>0.00%</c:formatCode>
                <c:ptCount val="5"/>
                <c:pt idx="0">
                  <c:v>3.4060294220736684E-2</c:v>
                </c:pt>
                <c:pt idx="1">
                  <c:v>3.5114443164393758E-2</c:v>
                </c:pt>
                <c:pt idx="2">
                  <c:v>0.14481676801479043</c:v>
                </c:pt>
                <c:pt idx="3">
                  <c:v>0.14605915129172217</c:v>
                </c:pt>
                <c:pt idx="4">
                  <c:v>0.4729000000000001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184-41DA-8F5F-DC6E4884D8C1}"/>
            </c:ext>
          </c:extLst>
        </c:ser>
        <c:dLbls/>
        <c:gapWidth val="100"/>
        <c:overlap val="-13"/>
        <c:axId val="84167296"/>
        <c:axId val="84210048"/>
      </c:barChart>
      <c:catAx>
        <c:axId val="84167296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84210048"/>
        <c:crosses val="autoZero"/>
        <c:auto val="1"/>
        <c:lblAlgn val="ctr"/>
        <c:lblOffset val="100"/>
      </c:catAx>
      <c:valAx>
        <c:axId val="84210048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cross"/>
        <c:tickLblPos val="none"/>
        <c:crossAx val="84167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900" baseline="0">
          <a:latin typeface="Segoe UI" panose="020B0502040204020203" pitchFamily="34" charset="0"/>
        </a:defRPr>
      </a:pPr>
      <a:endParaRPr lang="ru-RU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ru-RU"/>
  <c:chart>
    <c:autoTitleDeleted val="1"/>
    <c:plotArea>
      <c:layout>
        <c:manualLayout>
          <c:layoutTarget val="inner"/>
          <c:xMode val="edge"/>
          <c:yMode val="edge"/>
          <c:x val="0.52016419179695128"/>
          <c:y val="6.482654814154655E-2"/>
          <c:w val="0.38504659101472538"/>
          <c:h val="0.8974657280192827"/>
        </c:manualLayout>
      </c:layout>
      <c:barChart>
        <c:barDir val="bar"/>
        <c:grouping val="clustered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223F6F"/>
            </a:solidFill>
            <a:ln>
              <a:noFill/>
            </a:ln>
            <a:effectLst/>
          </c:spP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0"/>
              <a:lstStyle/>
              <a:p>
                <a:pPr algn="ctr">
                  <a:defRPr lang="ru-RU" sz="900" b="1" i="0" u="none" strike="noStrike" kern="1200" baseline="0">
                    <a:solidFill>
                      <a:schemeClr val="tx2"/>
                    </a:solidFill>
                    <a:latin typeface="Segoe UI" panose="020B0502040204020203" pitchFamily="34" charset="0"/>
                    <a:ea typeface="+mn-ea"/>
                    <a:cs typeface="+mn-cs"/>
                  </a:defRPr>
                </a:pPr>
                <a:endParaRPr lang="ru-RU"/>
              </a:p>
            </c:txPr>
            <c:dLblPos val="outEnd"/>
            <c:showVal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5"/>
                <c:pt idx="0">
                  <c:v>ООО «Газпром межрегионгаз»</c:v>
                </c:pt>
                <c:pt idx="1">
                  <c:v>СПБ ГАУ «Дирекция по управлению спортивными сооружениями»</c:v>
                </c:pt>
                <c:pt idx="2">
                  <c:v>ФГАУ «Управление по организации и проведению спортивных мероприятий»</c:v>
                </c:pt>
                <c:pt idx="3">
                  <c:v>ПАО "Аэрофлот"</c:v>
                </c:pt>
                <c:pt idx="4">
                  <c:v>СПБГАУ «ЦПССК  Санкт-Петербурга»</c:v>
                </c:pt>
              </c:strCache>
            </c:strRef>
          </c:cat>
          <c:val>
            <c:numRef>
              <c:f>Лист1!$B$2:$B$8</c:f>
              <c:numCache>
                <c:formatCode>#,##0.00</c:formatCode>
                <c:ptCount val="5"/>
                <c:pt idx="0">
                  <c:v>47.86</c:v>
                </c:pt>
                <c:pt idx="1">
                  <c:v>232.7</c:v>
                </c:pt>
                <c:pt idx="2">
                  <c:v>265.51</c:v>
                </c:pt>
                <c:pt idx="3">
                  <c:v>300.16000000000008</c:v>
                </c:pt>
                <c:pt idx="4">
                  <c:v>401.82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D220-43BE-9941-0F6B57B7B863}"/>
            </c:ext>
          </c:extLst>
        </c:ser>
        <c:dLbls/>
        <c:gapWidth val="122"/>
        <c:overlap val="24"/>
        <c:axId val="88801280"/>
        <c:axId val="88802816"/>
      </c:barChart>
      <c:catAx>
        <c:axId val="88801280"/>
        <c:scaling>
          <c:orientation val="minMax"/>
        </c:scaling>
        <c:axPos val="l"/>
        <c:numFmt formatCode="General" sourceLinked="1"/>
        <c:maj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+mn-cs"/>
              </a:defRPr>
            </a:pPr>
            <a:endParaRPr lang="ru-RU"/>
          </a:p>
        </c:txPr>
        <c:crossAx val="88802816"/>
        <c:crosses val="autoZero"/>
        <c:auto val="1"/>
        <c:lblAlgn val="ctr"/>
        <c:lblOffset val="100"/>
      </c:catAx>
      <c:valAx>
        <c:axId val="8880281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cross"/>
        <c:tickLblPos val="none"/>
        <c:crossAx val="88801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</c:chart>
  <c:spPr>
    <a:noFill/>
    <a:ln>
      <a:noFill/>
    </a:ln>
    <a:effectLst/>
  </c:spPr>
  <c:txPr>
    <a:bodyPr/>
    <a:lstStyle/>
    <a:p>
      <a:pPr>
        <a:defRPr sz="900"/>
      </a:pPr>
      <a:endParaRPr lang="ru-RU"/>
    </a:p>
  </c:txPr>
  <c:externalData r:id="rId1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D71B2-C074-4B13-AB67-B32509399B4C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A3FB5-6A54-469C-AF8A-E30B739F1A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793744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9" y="0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A4A145-E748-45E6-9541-8C569DD64A20}" type="datetimeFigureOut">
              <a:rPr lang="ru-RU" smtClean="0"/>
              <a:pPr/>
              <a:t>23.11.2018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292475" y="850900"/>
            <a:ext cx="3341688" cy="2292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5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622799" y="6456612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FF0B7-6C7A-444D-BC86-99C02D58423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78136946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1pPr>
    <a:lvl2pPr marL="4739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2pPr>
    <a:lvl3pPr marL="947867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3pPr>
    <a:lvl4pPr marL="14218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4pPr>
    <a:lvl5pPr marL="1895734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5pPr>
    <a:lvl6pPr marL="23696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6pPr>
    <a:lvl7pPr marL="2843601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7pPr>
    <a:lvl8pPr marL="3317535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8pPr>
    <a:lvl9pPr marL="3791468" algn="l" defTabSz="947867" rtl="0" eaLnBrk="1" latinLnBrk="0" hangingPunct="1">
      <a:defRPr sz="1244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46150" eaLnBrk="1" hangingPunct="1">
              <a:spcBef>
                <a:spcPct val="0"/>
              </a:spcBef>
            </a:pPr>
            <a:endParaRPr lang="ru-RU" altLang="ru-RU" sz="1300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C577CA-8B70-4CD7-BC46-8021ADE2565F}" type="slidenum">
              <a:rPr lang="ru-RU" altLang="ru-RU" smtClean="0"/>
              <a:pPr>
                <a:spcBef>
                  <a:spcPct val="0"/>
                </a:spcBef>
              </a:pPr>
              <a:t>2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10747675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958850" y="1243013"/>
            <a:ext cx="4879975" cy="334645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328758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58850" y="1243013"/>
            <a:ext cx="4879975" cy="334645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1331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defTabSz="946150" eaLnBrk="1" hangingPunct="1">
              <a:spcBef>
                <a:spcPct val="0"/>
              </a:spcBef>
            </a:pPr>
            <a:endParaRPr lang="ru-RU" altLang="ru-RU" sz="1300" dirty="0" smtClean="0"/>
          </a:p>
        </p:txBody>
      </p:sp>
      <p:sp>
        <p:nvSpPr>
          <p:cNvPr id="1331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1363" indent="-28416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14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986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5813" indent="-227013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30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02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74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4613" indent="-227013" defTabSz="4572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FC577CA-8B70-4CD7-BC46-8021ADE2565F}" type="slidenum">
              <a:rPr lang="ru-RU" altLang="ru-RU" smtClean="0"/>
              <a:pPr>
                <a:spcBef>
                  <a:spcPct val="0"/>
                </a:spcBef>
              </a:pPr>
              <a:t>4</a:t>
            </a:fld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xmlns="" val="256618612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4FF0B7-6C7A-444D-BC86-99C02D58423E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1153596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999" y="1414125"/>
            <a:ext cx="10709990" cy="3008266"/>
          </a:xfrm>
        </p:spPr>
        <p:txBody>
          <a:bodyPr anchor="b"/>
          <a:lstStyle>
            <a:lvl1pPr algn="ctr"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74999" y="4538401"/>
            <a:ext cx="9449991" cy="2086184"/>
          </a:xfrm>
        </p:spPr>
        <p:txBody>
          <a:bodyPr/>
          <a:lstStyle>
            <a:lvl1pPr marL="0" indent="0" algn="ctr">
              <a:buNone/>
              <a:defRPr sz="3024"/>
            </a:lvl1pPr>
            <a:lvl2pPr marL="576072" indent="0" algn="ctr">
              <a:buNone/>
              <a:defRPr sz="2520"/>
            </a:lvl2pPr>
            <a:lvl3pPr marL="1152144" indent="0" algn="ctr">
              <a:buNone/>
              <a:defRPr sz="2268"/>
            </a:lvl3pPr>
            <a:lvl4pPr marL="1728216" indent="0" algn="ctr">
              <a:buNone/>
              <a:defRPr sz="2016"/>
            </a:lvl4pPr>
            <a:lvl5pPr marL="2304288" indent="0" algn="ctr">
              <a:buNone/>
              <a:defRPr sz="2016"/>
            </a:lvl5pPr>
            <a:lvl6pPr marL="2880360" indent="0" algn="ctr">
              <a:buNone/>
              <a:defRPr sz="2016"/>
            </a:lvl6pPr>
            <a:lvl7pPr marL="3456432" indent="0" algn="ctr">
              <a:buNone/>
              <a:defRPr sz="2016"/>
            </a:lvl7pPr>
            <a:lvl8pPr marL="4032504" indent="0" algn="ctr">
              <a:buNone/>
              <a:defRPr sz="2016"/>
            </a:lvl8pPr>
            <a:lvl9pPr marL="4608576" indent="0" algn="ctr">
              <a:buNone/>
              <a:defRPr sz="2016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95760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188184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16867" y="460041"/>
            <a:ext cx="2716872" cy="732264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250" y="460041"/>
            <a:ext cx="7993117" cy="732264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692194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923876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9687" y="2154193"/>
            <a:ext cx="10867490" cy="3594317"/>
          </a:xfrm>
        </p:spPr>
        <p:txBody>
          <a:bodyPr anchor="b"/>
          <a:lstStyle>
            <a:lvl1pPr>
              <a:defRPr sz="756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9687" y="5782513"/>
            <a:ext cx="10867490" cy="1890166"/>
          </a:xfrm>
        </p:spPr>
        <p:txBody>
          <a:bodyPr/>
          <a:lstStyle>
            <a:lvl1pPr marL="0" indent="0">
              <a:buNone/>
              <a:defRPr sz="3024">
                <a:solidFill>
                  <a:schemeClr val="tx1"/>
                </a:solidFill>
              </a:defRPr>
            </a:lvl1pPr>
            <a:lvl2pPr marL="576072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2pPr>
            <a:lvl3pPr marL="1152144" indent="0">
              <a:buNone/>
              <a:defRPr sz="2268">
                <a:solidFill>
                  <a:schemeClr val="tx1">
                    <a:tint val="75000"/>
                  </a:schemeClr>
                </a:solidFill>
              </a:defRPr>
            </a:lvl3pPr>
            <a:lvl4pPr marL="172821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4pPr>
            <a:lvl5pPr marL="2304288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5pPr>
            <a:lvl6pPr marL="2880360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6pPr>
            <a:lvl7pPr marL="3456432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7pPr>
            <a:lvl8pPr marL="4032504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8pPr>
            <a:lvl9pPr marL="4608576" indent="0">
              <a:buNone/>
              <a:defRPr sz="201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151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249" y="2300203"/>
            <a:ext cx="5354995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8744" y="2300203"/>
            <a:ext cx="5354995" cy="548248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9074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460043"/>
            <a:ext cx="10867490" cy="167014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7892" y="2118188"/>
            <a:ext cx="5330385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72" indent="0">
              <a:buNone/>
              <a:defRPr sz="2520" b="1"/>
            </a:lvl2pPr>
            <a:lvl3pPr marL="1152144" indent="0">
              <a:buNone/>
              <a:defRPr sz="2268" b="1"/>
            </a:lvl3pPr>
            <a:lvl4pPr marL="1728216" indent="0">
              <a:buNone/>
              <a:defRPr sz="2016" b="1"/>
            </a:lvl4pPr>
            <a:lvl5pPr marL="2304288" indent="0">
              <a:buNone/>
              <a:defRPr sz="2016" b="1"/>
            </a:lvl5pPr>
            <a:lvl6pPr marL="2880360" indent="0">
              <a:buNone/>
              <a:defRPr sz="2016" b="1"/>
            </a:lvl6pPr>
            <a:lvl7pPr marL="3456432" indent="0">
              <a:buNone/>
              <a:defRPr sz="2016" b="1"/>
            </a:lvl7pPr>
            <a:lvl8pPr marL="4032504" indent="0">
              <a:buNone/>
              <a:defRPr sz="2016" b="1"/>
            </a:lvl8pPr>
            <a:lvl9pPr marL="4608576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7892" y="3156278"/>
            <a:ext cx="5330385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8745" y="2118188"/>
            <a:ext cx="5356636" cy="1038091"/>
          </a:xfrm>
        </p:spPr>
        <p:txBody>
          <a:bodyPr anchor="b"/>
          <a:lstStyle>
            <a:lvl1pPr marL="0" indent="0">
              <a:buNone/>
              <a:defRPr sz="3024" b="1"/>
            </a:lvl1pPr>
            <a:lvl2pPr marL="576072" indent="0">
              <a:buNone/>
              <a:defRPr sz="2520" b="1"/>
            </a:lvl2pPr>
            <a:lvl3pPr marL="1152144" indent="0">
              <a:buNone/>
              <a:defRPr sz="2268" b="1"/>
            </a:lvl3pPr>
            <a:lvl4pPr marL="1728216" indent="0">
              <a:buNone/>
              <a:defRPr sz="2016" b="1"/>
            </a:lvl4pPr>
            <a:lvl5pPr marL="2304288" indent="0">
              <a:buNone/>
              <a:defRPr sz="2016" b="1"/>
            </a:lvl5pPr>
            <a:lvl6pPr marL="2880360" indent="0">
              <a:buNone/>
              <a:defRPr sz="2016" b="1"/>
            </a:lvl6pPr>
            <a:lvl7pPr marL="3456432" indent="0">
              <a:buNone/>
              <a:defRPr sz="2016" b="1"/>
            </a:lvl7pPr>
            <a:lvl8pPr marL="4032504" indent="0">
              <a:buNone/>
              <a:defRPr sz="2016" b="1"/>
            </a:lvl8pPr>
            <a:lvl9pPr marL="4608576" indent="0">
              <a:buNone/>
              <a:defRPr sz="2016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8745" y="3156278"/>
            <a:ext cx="5356636" cy="46424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64181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179988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5" name="Рисунок 4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0321" b="12482"/>
          <a:stretch/>
        </p:blipFill>
        <p:spPr>
          <a:xfrm>
            <a:off x="66870" y="134021"/>
            <a:ext cx="1990739" cy="6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55211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56636" y="1244112"/>
            <a:ext cx="6378744" cy="6140542"/>
          </a:xfrm>
        </p:spPr>
        <p:txBody>
          <a:bodyPr/>
          <a:lstStyle>
            <a:lvl1pPr>
              <a:defRPr sz="4032"/>
            </a:lvl1pPr>
            <a:lvl2pPr>
              <a:defRPr sz="3528"/>
            </a:lvl2pPr>
            <a:lvl3pPr>
              <a:defRPr sz="3024"/>
            </a:lvl3pPr>
            <a:lvl4pPr>
              <a:defRPr sz="2520"/>
            </a:lvl4pPr>
            <a:lvl5pPr>
              <a:defRPr sz="2520"/>
            </a:lvl5pPr>
            <a:lvl6pPr>
              <a:defRPr sz="2520"/>
            </a:lvl6pPr>
            <a:lvl7pPr>
              <a:defRPr sz="2520"/>
            </a:lvl7pPr>
            <a:lvl8pPr>
              <a:defRPr sz="2520"/>
            </a:lvl8pPr>
            <a:lvl9pPr>
              <a:defRPr sz="252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2592229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72" indent="0">
              <a:buNone/>
              <a:defRPr sz="1764"/>
            </a:lvl2pPr>
            <a:lvl3pPr marL="1152144" indent="0">
              <a:buNone/>
              <a:defRPr sz="1512"/>
            </a:lvl3pPr>
            <a:lvl4pPr marL="1728216" indent="0">
              <a:buNone/>
              <a:defRPr sz="1260"/>
            </a:lvl4pPr>
            <a:lvl5pPr marL="2304288" indent="0">
              <a:buNone/>
              <a:defRPr sz="1260"/>
            </a:lvl5pPr>
            <a:lvl6pPr marL="2880360" indent="0">
              <a:buNone/>
              <a:defRPr sz="1260"/>
            </a:lvl6pPr>
            <a:lvl7pPr marL="3456432" indent="0">
              <a:buNone/>
              <a:defRPr sz="1260"/>
            </a:lvl7pPr>
            <a:lvl8pPr marL="4032504" indent="0">
              <a:buNone/>
              <a:defRPr sz="1260"/>
            </a:lvl8pPr>
            <a:lvl9pPr marL="4608576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16901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7890" y="576051"/>
            <a:ext cx="4063824" cy="2016178"/>
          </a:xfrm>
        </p:spPr>
        <p:txBody>
          <a:bodyPr anchor="b"/>
          <a:lstStyle>
            <a:lvl1pPr>
              <a:defRPr sz="4032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56636" y="1244112"/>
            <a:ext cx="6378744" cy="6140542"/>
          </a:xfrm>
        </p:spPr>
        <p:txBody>
          <a:bodyPr anchor="t"/>
          <a:lstStyle>
            <a:lvl1pPr marL="0" indent="0">
              <a:buNone/>
              <a:defRPr sz="4032"/>
            </a:lvl1pPr>
            <a:lvl2pPr marL="576072" indent="0">
              <a:buNone/>
              <a:defRPr sz="3528"/>
            </a:lvl2pPr>
            <a:lvl3pPr marL="1152144" indent="0">
              <a:buNone/>
              <a:defRPr sz="3024"/>
            </a:lvl3pPr>
            <a:lvl4pPr marL="1728216" indent="0">
              <a:buNone/>
              <a:defRPr sz="2520"/>
            </a:lvl4pPr>
            <a:lvl5pPr marL="2304288" indent="0">
              <a:buNone/>
              <a:defRPr sz="2520"/>
            </a:lvl5pPr>
            <a:lvl6pPr marL="2880360" indent="0">
              <a:buNone/>
              <a:defRPr sz="2520"/>
            </a:lvl6pPr>
            <a:lvl7pPr marL="3456432" indent="0">
              <a:buNone/>
              <a:defRPr sz="2520"/>
            </a:lvl7pPr>
            <a:lvl8pPr marL="4032504" indent="0">
              <a:buNone/>
              <a:defRPr sz="2520"/>
            </a:lvl8pPr>
            <a:lvl9pPr marL="4608576" indent="0">
              <a:buNone/>
              <a:defRPr sz="252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7890" y="2592229"/>
            <a:ext cx="4063824" cy="4802425"/>
          </a:xfrm>
        </p:spPr>
        <p:txBody>
          <a:bodyPr/>
          <a:lstStyle>
            <a:lvl1pPr marL="0" indent="0">
              <a:buNone/>
              <a:defRPr sz="2016"/>
            </a:lvl1pPr>
            <a:lvl2pPr marL="576072" indent="0">
              <a:buNone/>
              <a:defRPr sz="1764"/>
            </a:lvl2pPr>
            <a:lvl3pPr marL="1152144" indent="0">
              <a:buNone/>
              <a:defRPr sz="1512"/>
            </a:lvl3pPr>
            <a:lvl4pPr marL="1728216" indent="0">
              <a:buNone/>
              <a:defRPr sz="1260"/>
            </a:lvl4pPr>
            <a:lvl5pPr marL="2304288" indent="0">
              <a:buNone/>
              <a:defRPr sz="1260"/>
            </a:lvl5pPr>
            <a:lvl6pPr marL="2880360" indent="0">
              <a:buNone/>
              <a:defRPr sz="1260"/>
            </a:lvl6pPr>
            <a:lvl7pPr marL="3456432" indent="0">
              <a:buNone/>
              <a:defRPr sz="1260"/>
            </a:lvl7pPr>
            <a:lvl8pPr marL="4032504" indent="0">
              <a:buNone/>
              <a:defRPr sz="1260"/>
            </a:lvl8pPr>
            <a:lvl9pPr marL="4608576" indent="0">
              <a:buNone/>
              <a:defRPr sz="126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472957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66249" y="460043"/>
            <a:ext cx="10867490" cy="16701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249" y="2300203"/>
            <a:ext cx="10867490" cy="54824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6249" y="8008709"/>
            <a:ext cx="283499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73746" y="8008709"/>
            <a:ext cx="4252496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98742" y="8008709"/>
            <a:ext cx="2834997" cy="46004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51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5E221-E10C-40C7-8143-48F6241B283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7467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1152144" rtl="0" eaLnBrk="1" latinLnBrk="0" hangingPunct="1">
        <a:lnSpc>
          <a:spcPct val="90000"/>
        </a:lnSpc>
        <a:spcBef>
          <a:spcPct val="0"/>
        </a:spcBef>
        <a:buNone/>
        <a:defRPr sz="554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88036" indent="-288036" algn="l" defTabSz="1152144" rtl="0" eaLnBrk="1" latinLnBrk="0" hangingPunct="1">
        <a:lnSpc>
          <a:spcPct val="90000"/>
        </a:lnSpc>
        <a:spcBef>
          <a:spcPts val="1260"/>
        </a:spcBef>
        <a:buFont typeface="Arial" panose="020B0604020202020204" pitchFamily="34" charset="0"/>
        <a:buChar char="•"/>
        <a:defRPr sz="3528" kern="1200">
          <a:solidFill>
            <a:schemeClr val="tx1"/>
          </a:solidFill>
          <a:latin typeface="+mn-lt"/>
          <a:ea typeface="+mn-ea"/>
          <a:cs typeface="+mn-cs"/>
        </a:defRPr>
      </a:lvl1pPr>
      <a:lvl2pPr marL="864108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3024" kern="1200">
          <a:solidFill>
            <a:schemeClr val="tx1"/>
          </a:solidFill>
          <a:latin typeface="+mn-lt"/>
          <a:ea typeface="+mn-ea"/>
          <a:cs typeface="+mn-cs"/>
        </a:defRPr>
      </a:lvl2pPr>
      <a:lvl3pPr marL="1440180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2016252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592324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3168396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744468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320540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896612" indent="-288036" algn="l" defTabSz="1152144" rtl="0" eaLnBrk="1" latinLnBrk="0" hangingPunct="1">
        <a:lnSpc>
          <a:spcPct val="90000"/>
        </a:lnSpc>
        <a:spcBef>
          <a:spcPts val="630"/>
        </a:spcBef>
        <a:buFont typeface="Arial" panose="020B0604020202020204" pitchFamily="34" charset="0"/>
        <a:buChar char="•"/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2pPr>
      <a:lvl3pPr marL="1152144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3pPr>
      <a:lvl4pPr marL="1728216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4pPr>
      <a:lvl5pPr marL="2304288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5pPr>
      <a:lvl6pPr marL="2880360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6pPr>
      <a:lvl7pPr marL="3456432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7pPr>
      <a:lvl8pPr marL="4032504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8pPr>
      <a:lvl9pPr marL="4608576" algn="l" defTabSz="1152144" rtl="0" eaLnBrk="1" latinLnBrk="0" hangingPunct="1">
        <a:defRPr sz="226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1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microsoft.com/office/2007/relationships/hdphoto" Target="../media/hdphoto1.wdp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png"/><Relationship Id="rId11" Type="http://schemas.openxmlformats.org/officeDocument/2006/relationships/image" Target="../media/image21.png"/><Relationship Id="rId5" Type="http://schemas.openxmlformats.org/officeDocument/2006/relationships/image" Target="../media/image17.png"/><Relationship Id="rId10" Type="http://schemas.openxmlformats.org/officeDocument/2006/relationships/image" Target="../media/image20.png"/><Relationship Id="rId4" Type="http://schemas.openxmlformats.org/officeDocument/2006/relationships/image" Target="../media/image16.png"/><Relationship Id="rId9" Type="http://schemas.microsoft.com/office/2007/relationships/hdphoto" Target="../media/hdphoto2.wdp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082" y="3348059"/>
            <a:ext cx="12126191" cy="4102961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pPr algn="ctr"/>
            <a:endParaRPr lang="ru-RU" sz="3200" b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4400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О мерах поддержки, оказываемых субъектам МСП в сфере физической культуры и спорта </a:t>
            </a:r>
          </a:p>
          <a:p>
            <a:pPr algn="ctr"/>
            <a:endParaRPr lang="ru-RU" sz="2800" b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pPr algn="ctr"/>
            <a:endParaRPr lang="ru-RU" sz="2800" b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366654" y="229506"/>
            <a:ext cx="6932077" cy="322580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5786071" y="7680674"/>
            <a:ext cx="102784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2018 год 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07818" y="44839"/>
            <a:ext cx="1818574" cy="112933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35899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82377" y="1171575"/>
            <a:ext cx="11967604" cy="1289672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  <a:latin typeface="Segoe UI Light" panose="020B0502040204020203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В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целях </a:t>
            </a:r>
            <a:r>
              <a:rPr lang="ru-RU" dirty="0">
                <a:solidFill>
                  <a:schemeClr val="tx1"/>
                </a:solidFill>
              </a:rPr>
              <a:t>развития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 малого и среднего предпринимательства в сфере физической культуры и спорта </a:t>
            </a:r>
            <a:endParaRPr lang="ru-RU" dirty="0" smtClean="0">
              <a:solidFill>
                <a:schemeClr val="tx1"/>
              </a:solidFill>
              <a:latin typeface="Segoe UI Light" panose="020B0502040204020203" pitchFamily="34" charset="0"/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  <a:latin typeface="Segoe UI Light" panose="020B0502040204020203" pitchFamily="34" charset="0"/>
              </a:rPr>
              <a:t>        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заключено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 Соглашение о взаимодействии 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Минспорта России и АО «Корпорация «МСП» </a:t>
            </a:r>
            <a:b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</a:b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(от 25.07.2018 № 139/С-163) и утвержден </a:t>
            </a:r>
            <a:r>
              <a:rPr lang="ru-RU" b="1" dirty="0">
                <a:solidFill>
                  <a:schemeClr val="tx1"/>
                </a:solidFill>
                <a:latin typeface="Segoe UI Light" panose="020B0502040204020203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План мероприятий («дорожная карта»)</a:t>
            </a: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, </a:t>
            </a:r>
            <a:b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</a:br>
            <a:r>
              <a:rPr lang="ru-RU" dirty="0">
                <a:solidFill>
                  <a:schemeClr val="tx1"/>
                </a:solidFill>
                <a:latin typeface="Segoe UI Light" panose="020B0502040204020203" pitchFamily="34" charset="0"/>
              </a:rPr>
              <a:t>направленный на организацию взаимодействия</a:t>
            </a:r>
          </a:p>
          <a:p>
            <a:pPr algn="ctr"/>
            <a:endParaRPr lang="ru-RU" dirty="0">
              <a:latin typeface="Segoe UI Light" panose="020B0502040204020203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/>
          </p:nvPr>
        </p:nvGraphicFramePr>
        <p:xfrm>
          <a:off x="382375" y="2539445"/>
          <a:ext cx="11967604" cy="45587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967604">
                  <a:extLst>
                    <a:ext uri="{9D8B030D-6E8A-4147-A177-3AD203B41FA5}">
                      <a16:colId xmlns:a16="http://schemas.microsoft.com/office/drawing/2014/main" xmlns="" val="503252461"/>
                    </a:ext>
                  </a:extLst>
                </a:gridCol>
              </a:tblGrid>
              <a:tr h="454641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rgbClr val="3C92CA">
                        <a:alpha val="3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6321592"/>
                  </a:ext>
                </a:extLst>
              </a:tr>
              <a:tr h="154466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446687151"/>
                  </a:ext>
                </a:extLst>
              </a:tr>
              <a:tr h="1479666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11093769"/>
                  </a:ext>
                </a:extLst>
              </a:tr>
              <a:tr h="107975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50373908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2553218" y="429053"/>
            <a:ext cx="7145266" cy="407261"/>
          </a:xfrm>
          <a:prstGeom prst="rect">
            <a:avLst/>
          </a:prstGeom>
          <a:noFill/>
        </p:spPr>
        <p:txBody>
          <a:bodyPr wrap="none" lIns="59057" tIns="29528" rIns="0" bIns="29528"/>
          <a:lstStyle/>
          <a:p>
            <a:pPr>
              <a:defRPr/>
            </a:pPr>
            <a:r>
              <a:rPr lang="ru-RU" sz="2400" b="1" dirty="0" smtClean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Взаимодействие </a:t>
            </a:r>
            <a:r>
              <a:rPr lang="ru-RU" sz="24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Минспорта </a:t>
            </a:r>
            <a:r>
              <a:rPr lang="ru-RU" sz="2400" b="1" dirty="0" smtClean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России и </a:t>
            </a:r>
            <a:r>
              <a:rPr lang="ru-RU" sz="24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АО «Корпорация «</a:t>
            </a:r>
            <a:r>
              <a:rPr lang="ru-RU" sz="2400" b="1" dirty="0" smtClean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МСП»</a:t>
            </a:r>
          </a:p>
          <a:p>
            <a:pPr>
              <a:defRPr/>
            </a:pPr>
            <a:endParaRPr lang="ru-RU" sz="2400" b="1" dirty="0">
              <a:solidFill>
                <a:srgbClr val="00206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  <a:p>
            <a:pPr>
              <a:defRPr/>
            </a:pPr>
            <a:endParaRPr lang="ru-RU" sz="2000" dirty="0">
              <a:solidFill>
                <a:srgbClr val="00206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55480"/>
            <a:ext cx="2127191" cy="967680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4547" y="3173134"/>
            <a:ext cx="1114762" cy="1114762"/>
          </a:xfrm>
          <a:prstGeom prst="rect">
            <a:avLst/>
          </a:prstGeom>
        </p:spPr>
      </p:pic>
      <p:sp>
        <p:nvSpPr>
          <p:cNvPr id="19" name="TextBox 18"/>
          <p:cNvSpPr txBox="1"/>
          <p:nvPr/>
        </p:nvSpPr>
        <p:spPr>
          <a:xfrm>
            <a:off x="3758079" y="2496770"/>
            <a:ext cx="52161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Ключевые мероприятия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89880" y="4777089"/>
            <a:ext cx="405816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информационно-маркетинговая поддержка</a:t>
            </a:r>
            <a:r>
              <a:rPr lang="ru-RU" dirty="0"/>
              <a:t> </a:t>
            </a:r>
            <a:r>
              <a:rPr lang="ru-RU" dirty="0" smtClean="0"/>
              <a:t>с </a:t>
            </a:r>
            <a:r>
              <a:rPr lang="ru-RU" dirty="0"/>
              <a:t>использованием Портала Бизнес-навигатора </a:t>
            </a:r>
            <a:r>
              <a:rPr lang="ru-RU" dirty="0" smtClean="0"/>
              <a:t>МСП</a:t>
            </a:r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1989880" y="3085341"/>
            <a:ext cx="453421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финансовая поддержка </a:t>
            </a:r>
            <a:r>
              <a:rPr lang="ru-RU" dirty="0" smtClean="0"/>
              <a:t>субъектов </a:t>
            </a:r>
            <a:r>
              <a:rPr lang="ru-RU" dirty="0"/>
              <a:t>МСП в сфере физической культуры и спорта, в том числе предусматривающая разработку комплекса мер поддержки («коробочного продукта») </a:t>
            </a:r>
            <a:endParaRPr lang="ru-RU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8159457" y="3242893"/>
            <a:ext cx="419052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/>
              <a:t>расширение доступа </a:t>
            </a:r>
            <a:r>
              <a:rPr lang="ru-RU" b="1" dirty="0" smtClean="0"/>
              <a:t>к </a:t>
            </a:r>
            <a:r>
              <a:rPr lang="ru-RU" b="1" dirty="0"/>
              <a:t>закупкам</a:t>
            </a:r>
            <a:r>
              <a:rPr lang="ru-RU" dirty="0"/>
              <a:t> </a:t>
            </a:r>
            <a:r>
              <a:rPr lang="ru-RU" dirty="0" smtClean="0"/>
              <a:t>крупнейших заказчиков субъектов </a:t>
            </a:r>
            <a:r>
              <a:rPr lang="ru-RU" dirty="0"/>
              <a:t>МСП </a:t>
            </a:r>
            <a:r>
              <a:rPr lang="ru-RU" dirty="0" smtClean="0"/>
              <a:t>в </a:t>
            </a:r>
            <a:r>
              <a:rPr lang="ru-RU" dirty="0"/>
              <a:t>сфере физической культуры и </a:t>
            </a:r>
            <a:r>
              <a:rPr lang="ru-RU" dirty="0" smtClean="0"/>
              <a:t>спорта</a:t>
            </a:r>
            <a:endParaRPr lang="ru-RU" dirty="0">
              <a:effectLst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8159457" y="4511136"/>
            <a:ext cx="419052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имущественная поддержка</a:t>
            </a:r>
            <a:r>
              <a:rPr lang="ru-RU" dirty="0" smtClean="0"/>
              <a:t> </a:t>
            </a:r>
            <a:r>
              <a:rPr lang="ru-RU" dirty="0"/>
              <a:t>субъектам МСП в сфере физической культуры и </a:t>
            </a:r>
            <a:r>
              <a:rPr lang="ru-RU" dirty="0" smtClean="0"/>
              <a:t>спорта (в том числе подбор помещений в целях </a:t>
            </a:r>
            <a:r>
              <a:rPr lang="ru-RU" b="1" dirty="0" smtClean="0"/>
              <a:t>организации производства спортивного оборудования и товаров</a:t>
            </a:r>
            <a:r>
              <a:rPr lang="ru-RU" dirty="0" smtClean="0"/>
              <a:t>)  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1989880" y="6223125"/>
            <a:ext cx="101541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взаимодействие по вопросам </a:t>
            </a:r>
            <a:r>
              <a:rPr lang="ru-RU" b="1" dirty="0"/>
              <a:t>правового регулирования предпринимательства</a:t>
            </a:r>
            <a:r>
              <a:rPr lang="ru-RU" dirty="0"/>
              <a:t> в </a:t>
            </a:r>
            <a:r>
              <a:rPr lang="ru-RU" dirty="0" smtClean="0"/>
              <a:t>сфере </a:t>
            </a:r>
            <a:r>
              <a:rPr lang="ru-RU" dirty="0"/>
              <a:t>физической культуры и </a:t>
            </a:r>
            <a:r>
              <a:rPr lang="ru-RU" dirty="0" smtClean="0"/>
              <a:t>спорта (</a:t>
            </a:r>
            <a:r>
              <a:rPr lang="ru-RU" i="1" dirty="0" smtClean="0"/>
              <a:t>при необходимости</a:t>
            </a:r>
            <a:r>
              <a:rPr lang="ru-RU" dirty="0" smtClean="0"/>
              <a:t>)</a:t>
            </a:r>
            <a:endParaRPr lang="ru-RU" dirty="0"/>
          </a:p>
        </p:txBody>
      </p:sp>
      <p:pic>
        <p:nvPicPr>
          <p:cNvPr id="45" name="Рисунок 44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r="70767" b="19743"/>
          <a:stretch/>
        </p:blipFill>
        <p:spPr>
          <a:xfrm>
            <a:off x="886157" y="4719413"/>
            <a:ext cx="766029" cy="947041"/>
          </a:xfrm>
          <a:prstGeom prst="rect">
            <a:avLst/>
          </a:prstGeom>
        </p:spPr>
      </p:pic>
      <p:pic>
        <p:nvPicPr>
          <p:cNvPr id="46" name="Рисунок 4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972867" y="4777089"/>
            <a:ext cx="918122" cy="918122"/>
          </a:xfrm>
          <a:prstGeom prst="rect">
            <a:avLst/>
          </a:prstGeom>
        </p:spPr>
      </p:pic>
      <p:pic>
        <p:nvPicPr>
          <p:cNvPr id="50" name="Рисунок 4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1386" y="6188876"/>
            <a:ext cx="795572" cy="795572"/>
          </a:xfrm>
          <a:prstGeom prst="rect">
            <a:avLst/>
          </a:prstGeom>
        </p:spPr>
      </p:pic>
      <p:sp>
        <p:nvSpPr>
          <p:cNvPr id="41" name="TextBox 40"/>
          <p:cNvSpPr txBox="1"/>
          <p:nvPr/>
        </p:nvSpPr>
        <p:spPr>
          <a:xfrm>
            <a:off x="1932073" y="7274159"/>
            <a:ext cx="102119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 целях </a:t>
            </a:r>
            <a:r>
              <a:rPr lang="ru-RU" dirty="0"/>
              <a:t>реализации мероприятий по развитию субъектов МСП в сфере физической культуры и </a:t>
            </a:r>
            <a:r>
              <a:rPr lang="ru-RU" dirty="0" smtClean="0"/>
              <a:t>спорта создана </a:t>
            </a:r>
            <a:r>
              <a:rPr lang="ru-RU" dirty="0"/>
              <a:t>совместная </a:t>
            </a:r>
            <a:r>
              <a:rPr lang="ru-RU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рабочая группа </a:t>
            </a:r>
            <a:r>
              <a:rPr lang="ru-RU" dirty="0"/>
              <a:t>Минспорта России и </a:t>
            </a:r>
            <a:r>
              <a:rPr lang="ru-RU" dirty="0" smtClean="0"/>
              <a:t>АО </a:t>
            </a:r>
            <a:r>
              <a:rPr lang="ru-RU" dirty="0"/>
              <a:t>«Корпорация «МСП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1386" y="7241777"/>
            <a:ext cx="745813" cy="745813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9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774973" y="3391850"/>
            <a:ext cx="1017943" cy="677330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2080107" y="8155151"/>
            <a:ext cx="269872" cy="460041"/>
          </a:xfrm>
        </p:spPr>
        <p:txBody>
          <a:bodyPr/>
          <a:lstStyle/>
          <a:p>
            <a:fld id="{9005E221-E10C-40C7-8143-48F6241B2838}" type="slidenum">
              <a:rPr lang="ru-RU" sz="1400" smtClean="0"/>
              <a:pPr/>
              <a:t>2</a:t>
            </a:fld>
            <a:endParaRPr lang="ru-RU" sz="1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382375" y="7185117"/>
            <a:ext cx="11967604" cy="1025878"/>
          </a:xfrm>
          <a:prstGeom prst="rect">
            <a:avLst/>
          </a:prstGeom>
          <a:solidFill>
            <a:srgbClr val="0366A9">
              <a:alpha val="13000"/>
            </a:srgb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170632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1037" y="399068"/>
            <a:ext cx="7844256" cy="703349"/>
          </a:xfrm>
          <a:prstGeom prst="rect">
            <a:avLst/>
          </a:prstGeom>
          <a:noFill/>
        </p:spPr>
        <p:txBody>
          <a:bodyPr wrap="none" lIns="57332" tIns="28665" rIns="0" bIns="28665"/>
          <a:lstStyle/>
          <a:p>
            <a:pPr>
              <a:defRPr/>
            </a:pP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Закупки в сфере физической культуры и </a:t>
            </a:r>
            <a:r>
              <a:rPr lang="ru-RU" sz="2800" b="1" dirty="0" smtClean="0">
                <a:solidFill>
                  <a:schemeClr val="accent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спорта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2057357" y="8106601"/>
            <a:ext cx="270782" cy="446602"/>
          </a:xfrm>
        </p:spPr>
        <p:txBody>
          <a:bodyPr/>
          <a:lstStyle/>
          <a:p>
            <a:fld id="{9005E221-E10C-40C7-8143-48F6241B2838}" type="slidenum">
              <a:rPr lang="ru-RU" sz="1200"/>
              <a:pPr/>
              <a:t>3</a:t>
            </a:fld>
            <a:endParaRPr lang="ru-RU" sz="1200" dirty="0"/>
          </a:p>
        </p:txBody>
      </p:sp>
      <p:sp>
        <p:nvSpPr>
          <p:cNvPr id="40" name="Скругленный прямоугольник 6"/>
          <p:cNvSpPr/>
          <p:nvPr/>
        </p:nvSpPr>
        <p:spPr>
          <a:xfrm>
            <a:off x="3195565" y="3319581"/>
            <a:ext cx="1160467" cy="39532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577" tIns="66577" rIns="66577" bIns="66577" numCol="1" spcCol="1270" anchor="ctr" anchorCtr="0">
            <a:noAutofit/>
          </a:bodyPr>
          <a:lstStyle/>
          <a:p>
            <a:pPr algn="ctr" defTabSz="776672">
              <a:defRPr/>
            </a:pPr>
            <a:endParaRPr lang="ru-RU" sz="1941" b="1" dirty="0">
              <a:solidFill>
                <a:srgbClr val="C00000"/>
              </a:solidFill>
            </a:endParaRPr>
          </a:p>
        </p:txBody>
      </p:sp>
      <p:sp>
        <p:nvSpPr>
          <p:cNvPr id="41" name="Скругленный прямоугольник 6"/>
          <p:cNvSpPr/>
          <p:nvPr/>
        </p:nvSpPr>
        <p:spPr>
          <a:xfrm>
            <a:off x="1263176" y="2594441"/>
            <a:ext cx="1862966" cy="443019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6577" tIns="66577" rIns="66577" bIns="66577" numCol="1" spcCol="1270" anchor="ctr" anchorCtr="0">
            <a:noAutofit/>
          </a:bodyPr>
          <a:lstStyle/>
          <a:p>
            <a:pPr algn="ctr" defTabSz="776672">
              <a:defRPr/>
            </a:pPr>
            <a:endParaRPr lang="ru-RU" sz="1165" b="1" dirty="0">
              <a:solidFill>
                <a:srgbClr val="C00000"/>
              </a:solidFill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736669639"/>
              </p:ext>
            </p:extLst>
          </p:nvPr>
        </p:nvGraphicFramePr>
        <p:xfrm>
          <a:off x="282639" y="1158033"/>
          <a:ext cx="11574128" cy="33158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732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60903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3447773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486657">
                <a:tc>
                  <a:txBody>
                    <a:bodyPr/>
                    <a:lstStyle/>
                    <a:p>
                      <a:pPr marL="0" marR="0" lvl="0" indent="0" algn="l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/>
                    </a:p>
                  </a:txBody>
                  <a:tcPr marL="88769" marR="88769" marT="44384" marB="44384" anchor="ctr">
                    <a:solidFill>
                      <a:srgbClr val="223F6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1" dirty="0" smtClean="0"/>
                        <a:t>2017 год</a:t>
                      </a:r>
                      <a:endParaRPr lang="ru-RU" sz="1600" b="1" dirty="0"/>
                    </a:p>
                  </a:txBody>
                  <a:tcPr marL="88769" marR="88769" marT="44384" marB="44384" anchor="ctr">
                    <a:solidFill>
                      <a:srgbClr val="223F6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dirty="0" smtClean="0"/>
                        <a:t>2018 год</a:t>
                      </a:r>
                      <a:endParaRPr lang="ru-RU" sz="1600" b="1" dirty="0"/>
                    </a:p>
                  </a:txBody>
                  <a:tcPr marL="88769" marR="88769" marT="44384" marB="44384" anchor="ctr">
                    <a:solidFill>
                      <a:srgbClr val="223F6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663634">
                <a:tc>
                  <a:txBody>
                    <a:bodyPr/>
                    <a:lstStyle/>
                    <a:p>
                      <a:pPr marL="285750" marR="0" lvl="0" indent="-285750" algn="l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Объем закупок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в сфере физической культуры и спорта, </a:t>
                      </a:r>
                      <a:r>
                        <a:rPr kumimoji="0" lang="ru-RU" sz="16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всего </a:t>
                      </a:r>
                      <a:r>
                        <a:rPr kumimoji="0" lang="ru-RU" sz="16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</a:rPr>
                        <a:t>(223-ФЗ)</a:t>
                      </a:r>
                      <a:endParaRPr lang="ru-RU" sz="1600" b="0" dirty="0"/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1,46</a:t>
                      </a:r>
                      <a:r>
                        <a:rPr lang="ru-RU" sz="1600" b="1" dirty="0" smtClean="0">
                          <a:solidFill>
                            <a:srgbClr val="002060"/>
                          </a:solidFill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</a:rPr>
                        <a:t>млрд руб.</a:t>
                      </a:r>
                      <a:endParaRPr lang="ru-RU" sz="1600" b="0" dirty="0">
                        <a:solidFill>
                          <a:srgbClr val="002060"/>
                        </a:solidFill>
                      </a:endParaRPr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31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3,6</a:t>
                      </a:r>
                      <a:r>
                        <a:rPr lang="ru-RU" sz="1600" b="1" dirty="0" smtClean="0">
                          <a:solidFill>
                            <a:srgbClr val="C00000"/>
                          </a:solidFill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rgbClr val="C00000"/>
                          </a:solidFill>
                        </a:rPr>
                        <a:t>млрд руб.</a:t>
                      </a:r>
                      <a:endParaRPr lang="ru-RU" sz="1600" b="0" dirty="0">
                        <a:solidFill>
                          <a:srgbClr val="C00000"/>
                        </a:solidFill>
                      </a:endParaRPr>
                    </a:p>
                  </a:txBody>
                  <a:tcPr marL="88769" marR="88769" marT="44384" marB="44384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943059">
                <a:tc>
                  <a:txBody>
                    <a:bodyPr/>
                    <a:lstStyle/>
                    <a:p>
                      <a:pPr marL="285750" marR="0" lvl="0" indent="-285750" algn="l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600" b="1" dirty="0" smtClean="0">
                          <a:solidFill>
                            <a:srgbClr val="002060"/>
                          </a:solidFill>
                        </a:rPr>
                        <a:t>Объем закупок </a:t>
                      </a: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у субъектов МСП 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</a:rPr>
                        <a:t>в</a:t>
                      </a:r>
                      <a:r>
                        <a:rPr lang="ru-RU" sz="1600" b="0" baseline="0" dirty="0" smtClean="0">
                          <a:solidFill>
                            <a:srgbClr val="002060"/>
                          </a:solidFill>
                        </a:rPr>
                        <a:t> сфере физической культуры и спорта</a:t>
                      </a:r>
                      <a:endParaRPr lang="ru-RU" sz="1600" b="0" dirty="0"/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217,8</a:t>
                      </a:r>
                      <a:r>
                        <a:rPr lang="ru-RU" sz="31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rgbClr val="002060"/>
                          </a:solidFill>
                        </a:rPr>
                        <a:t>млн руб.</a:t>
                      </a:r>
                    </a:p>
                    <a:p>
                      <a:pPr algn="ctr"/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(14,8% от общего объема)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1,67 </a:t>
                      </a:r>
                      <a:r>
                        <a:rPr lang="ru-RU" sz="1600" b="0" dirty="0" smtClean="0">
                          <a:solidFill>
                            <a:srgbClr val="C00000"/>
                          </a:solidFill>
                        </a:rPr>
                        <a:t>млрд руб.</a:t>
                      </a:r>
                    </a:p>
                    <a:p>
                      <a:pPr algn="ctr"/>
                      <a:r>
                        <a:rPr lang="ru-RU" sz="1600" b="0" dirty="0" smtClean="0">
                          <a:solidFill>
                            <a:srgbClr val="C00000"/>
                          </a:solidFill>
                        </a:rPr>
                        <a:t>(46,4% от общего</a:t>
                      </a:r>
                      <a:r>
                        <a:rPr lang="ru-RU" sz="1600" b="0" baseline="0" dirty="0" smtClean="0">
                          <a:solidFill>
                            <a:srgbClr val="C00000"/>
                          </a:solidFill>
                        </a:rPr>
                        <a:t> объема</a:t>
                      </a:r>
                      <a:r>
                        <a:rPr lang="ru-RU" sz="1600" b="0" dirty="0" smtClean="0">
                          <a:solidFill>
                            <a:srgbClr val="C00000"/>
                          </a:solidFill>
                        </a:rPr>
                        <a:t>)</a:t>
                      </a:r>
                      <a:endParaRPr lang="ru-RU" sz="1600" b="0" dirty="0">
                        <a:solidFill>
                          <a:srgbClr val="C00000"/>
                        </a:solidFill>
                      </a:endParaRPr>
                    </a:p>
                  </a:txBody>
                  <a:tcPr marL="88769" marR="88769" marT="44384" marB="44384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222483">
                <a:tc>
                  <a:txBody>
                    <a:bodyPr/>
                    <a:lstStyle/>
                    <a:p>
                      <a:pPr marL="285750" marR="0" lvl="0" indent="-285750" algn="l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Количество поставщиков – </a:t>
                      </a:r>
                      <a:r>
                        <a:rPr lang="ru-RU" sz="16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субъектов МСП </a:t>
                      </a:r>
                      <a: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/>
                      </a:r>
                      <a:b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в сфере физической культуры и спорта </a:t>
                      </a:r>
                      <a:br>
                        <a:rPr kumimoji="0" lang="ru-RU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ru-RU" sz="1600" b="0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и</a:t>
                      </a:r>
                      <a:r>
                        <a:rPr kumimoji="0" lang="ru-RU" sz="1600" b="1" i="0" u="none" strike="noStrike" kern="1200" cap="none" spc="0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заключенных договоров</a:t>
                      </a:r>
                      <a:endParaRPr kumimoji="0" lang="ru-RU" sz="1600" b="1" i="0" u="none" strike="noStrike" kern="1200" cap="none" spc="0" normalizeH="0" baseline="0" dirty="0">
                        <a:ln>
                          <a:noFill/>
                        </a:ln>
                        <a:solidFill>
                          <a:srgbClr val="002060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25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 поставщиков</a:t>
                      </a:r>
                    </a:p>
                    <a:p>
                      <a:pPr algn="ctr"/>
                      <a:r>
                        <a:rPr lang="ru-RU" sz="3100" b="1" kern="1200" dirty="0" smtClean="0">
                          <a:solidFill>
                            <a:srgbClr val="002060"/>
                          </a:solidFill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r>
                        <a:rPr lang="ru-RU" sz="1600" dirty="0" smtClean="0">
                          <a:solidFill>
                            <a:srgbClr val="002060"/>
                          </a:solidFill>
                        </a:rPr>
                        <a:t> договоров</a:t>
                      </a:r>
                      <a:endParaRPr lang="ru-RU" sz="1600" dirty="0">
                        <a:solidFill>
                          <a:srgbClr val="002060"/>
                        </a:solidFill>
                      </a:endParaRPr>
                    </a:p>
                  </a:txBody>
                  <a:tcPr marL="88769" marR="88769" marT="44384" marB="4438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31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266 </a:t>
                      </a:r>
                      <a:r>
                        <a:rPr lang="ru-RU" sz="1600" b="0" dirty="0" smtClean="0">
                          <a:solidFill>
                            <a:srgbClr val="C00000"/>
                          </a:solidFill>
                        </a:rPr>
                        <a:t>поставщиков </a:t>
                      </a:r>
                    </a:p>
                    <a:p>
                      <a:pPr algn="ctr"/>
                      <a:r>
                        <a:rPr lang="ru-RU" sz="3100" b="1" kern="1200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+mn-cs"/>
                        </a:rPr>
                        <a:t>430 </a:t>
                      </a:r>
                      <a:r>
                        <a:rPr lang="ru-RU" sz="1600" b="0" baseline="0" dirty="0" smtClean="0">
                          <a:solidFill>
                            <a:srgbClr val="C00000"/>
                          </a:solidFill>
                        </a:rPr>
                        <a:t>договоров</a:t>
                      </a:r>
                      <a:endParaRPr lang="ru-RU" sz="1600" b="0" dirty="0">
                        <a:solidFill>
                          <a:srgbClr val="C00000"/>
                        </a:solidFill>
                      </a:endParaRPr>
                    </a:p>
                  </a:txBody>
                  <a:tcPr marL="88769" marR="88769" marT="44384" marB="44384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pSp>
        <p:nvGrpSpPr>
          <p:cNvPr id="72" name="Группа 71"/>
          <p:cNvGrpSpPr/>
          <p:nvPr/>
        </p:nvGrpSpPr>
        <p:grpSpPr>
          <a:xfrm>
            <a:off x="491922" y="1984020"/>
            <a:ext cx="9517281" cy="1153247"/>
            <a:chOff x="307248" y="2234424"/>
            <a:chExt cx="5622824" cy="1256163"/>
          </a:xfrm>
        </p:grpSpPr>
        <p:sp>
          <p:nvSpPr>
            <p:cNvPr id="76" name="Скругленный прямоугольник 75"/>
            <p:cNvSpPr/>
            <p:nvPr/>
          </p:nvSpPr>
          <p:spPr>
            <a:xfrm>
              <a:off x="307248" y="2234424"/>
              <a:ext cx="5622824" cy="1248345"/>
            </a:xfrm>
            <a:prstGeom prst="round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577" tIns="66577" rIns="66577" bIns="66577" numCol="1" spcCol="1270" anchor="ctr" anchorCtr="0">
              <a:noAutofit/>
            </a:bodyPr>
            <a:lstStyle/>
            <a:p>
              <a:pPr algn="ctr" defTabSz="776672"/>
              <a:endParaRPr lang="ru-RU" sz="1941" b="1" dirty="0">
                <a:solidFill>
                  <a:prstClr val="black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74" name="Скругленный прямоугольник 8"/>
            <p:cNvSpPr/>
            <p:nvPr/>
          </p:nvSpPr>
          <p:spPr>
            <a:xfrm>
              <a:off x="683349" y="3106725"/>
              <a:ext cx="1381393" cy="3838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6577" tIns="66577" rIns="66577" bIns="66577" numCol="1" spcCol="1270" anchor="ctr" anchorCtr="0">
              <a:noAutofit/>
            </a:bodyPr>
            <a:lstStyle/>
            <a:p>
              <a:pPr algn="ctr" defTabSz="776672">
                <a:lnSpc>
                  <a:spcPct val="90000"/>
                </a:lnSpc>
                <a:spcBef>
                  <a:spcPct val="0"/>
                </a:spcBef>
                <a:defRPr/>
              </a:pPr>
              <a:endParaRPr lang="ru-RU" sz="1747" b="1" dirty="0">
                <a:solidFill>
                  <a:srgbClr val="C00000"/>
                </a:solidFill>
                <a:latin typeface="Segoe UI Light" panose="020B0502040204020203" pitchFamily="34" charset="0"/>
              </a:endParaRPr>
            </a:p>
          </p:txBody>
        </p:sp>
      </p:grpSp>
      <p:sp>
        <p:nvSpPr>
          <p:cNvPr id="17" name="TextBox 1"/>
          <p:cNvSpPr txBox="1"/>
          <p:nvPr/>
        </p:nvSpPr>
        <p:spPr>
          <a:xfrm>
            <a:off x="1586398" y="4594335"/>
            <a:ext cx="3760574" cy="658519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1553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Основные виды деятельности </a:t>
            </a:r>
          </a:p>
          <a:p>
            <a:pPr algn="ctr">
              <a:lnSpc>
                <a:spcPct val="90000"/>
              </a:lnSpc>
            </a:pPr>
            <a:r>
              <a:rPr lang="ru-RU" sz="1553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субъектов МСП - поставщиков крупнейших заказчиков</a:t>
            </a:r>
            <a:endParaRPr lang="ru-RU" sz="1553" dirty="0"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xmlns="" val="1365605668"/>
              </p:ext>
            </p:extLst>
          </p:nvPr>
        </p:nvGraphicFramePr>
        <p:xfrm>
          <a:off x="1128517" y="5342470"/>
          <a:ext cx="4630859" cy="29240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xmlns="" val="1437449941"/>
              </p:ext>
            </p:extLst>
          </p:nvPr>
        </p:nvGraphicFramePr>
        <p:xfrm>
          <a:off x="6623975" y="5121549"/>
          <a:ext cx="5433382" cy="31022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0" name="TextBox 19"/>
          <p:cNvSpPr txBox="1"/>
          <p:nvPr/>
        </p:nvSpPr>
        <p:spPr>
          <a:xfrm>
            <a:off x="7497375" y="4735466"/>
            <a:ext cx="3228255" cy="536006"/>
          </a:xfrm>
          <a:prstGeom prst="rect">
            <a:avLst/>
          </a:prstGeom>
        </p:spPr>
        <p:txBody>
          <a:bodyPr wrap="square" rtlCol="0"/>
          <a:lstStyle>
            <a:defPPr>
              <a:defRPr lang="hu-HU"/>
            </a:defPPr>
            <a:lvl1pPr indent="0" algn="ctr">
              <a:lnSpc>
                <a:spcPct val="90000"/>
              </a:lnSpc>
              <a:defRPr sz="1400" b="1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defRPr>
            </a:lvl1pPr>
            <a:lvl2pPr indent="0">
              <a:defRPr sz="1100">
                <a:solidFill>
                  <a:schemeClr val="tx1"/>
                </a:solidFill>
              </a:defRPr>
            </a:lvl2pPr>
            <a:lvl3pPr indent="0">
              <a:defRPr sz="1100">
                <a:solidFill>
                  <a:schemeClr val="tx1"/>
                </a:solidFill>
              </a:defRPr>
            </a:lvl3pPr>
            <a:lvl4pPr indent="0">
              <a:defRPr sz="1100">
                <a:solidFill>
                  <a:schemeClr val="tx1"/>
                </a:solidFill>
              </a:defRPr>
            </a:lvl4pPr>
            <a:lvl5pPr indent="0">
              <a:defRPr sz="1100">
                <a:solidFill>
                  <a:schemeClr val="tx1"/>
                </a:solidFill>
              </a:defRPr>
            </a:lvl5pPr>
            <a:lvl6pPr indent="0">
              <a:defRPr sz="1100">
                <a:solidFill>
                  <a:schemeClr val="tx1"/>
                </a:solidFill>
              </a:defRPr>
            </a:lvl6pPr>
            <a:lvl7pPr indent="0">
              <a:defRPr sz="1100">
                <a:solidFill>
                  <a:schemeClr val="tx1"/>
                </a:solidFill>
              </a:defRPr>
            </a:lvl7pPr>
            <a:lvl8pPr indent="0">
              <a:defRPr sz="1100">
                <a:solidFill>
                  <a:schemeClr val="tx1"/>
                </a:solidFill>
              </a:defRPr>
            </a:lvl8pPr>
            <a:lvl9pPr indent="0">
              <a:defRPr sz="1100">
                <a:solidFill>
                  <a:schemeClr val="tx1"/>
                </a:solidFill>
              </a:defRPr>
            </a:lvl9pPr>
          </a:lstStyle>
          <a:p>
            <a:r>
              <a:rPr lang="ru-RU" sz="1553" dirty="0"/>
              <a:t>ТОП-5 лидеров </a:t>
            </a:r>
          </a:p>
          <a:p>
            <a:r>
              <a:rPr lang="ru-RU" sz="1553" dirty="0"/>
              <a:t>крупнейших заказчико</a:t>
            </a:r>
            <a:r>
              <a:rPr lang="ru-RU" sz="1747" dirty="0"/>
              <a:t>в</a:t>
            </a: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324953" y="1030734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687100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Рисунок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6470" y="127637"/>
            <a:ext cx="2212617" cy="786158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698111" y="3676511"/>
            <a:ext cx="861427" cy="298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9" dirty="0">
                <a:solidFill>
                  <a:schemeClr val="tx2"/>
                </a:solidFill>
              </a:rPr>
              <a:t>Цель</a:t>
            </a:r>
          </a:p>
        </p:txBody>
      </p:sp>
      <p:pic>
        <p:nvPicPr>
          <p:cNvPr id="27" name="Рисунок 26"/>
          <p:cNvPicPr>
            <a:picLocks noChangeAspect="1"/>
          </p:cNvPicPr>
          <p:nvPr/>
        </p:nvPicPr>
        <p:blipFill>
          <a:blip r:embed="rId4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66057" y="3625446"/>
            <a:ext cx="490361" cy="400917"/>
          </a:xfrm>
          <a:prstGeom prst="rect">
            <a:avLst/>
          </a:prstGeom>
        </p:spPr>
      </p:pic>
      <p:pic>
        <p:nvPicPr>
          <p:cNvPr id="28" name="Рисунок 27"/>
          <p:cNvPicPr>
            <a:picLocks noChangeAspect="1"/>
          </p:cNvPicPr>
          <p:nvPr/>
        </p:nvPicPr>
        <p:blipFill>
          <a:blip r:embed="rId5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8451" y="5162903"/>
            <a:ext cx="461951" cy="391731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768417" y="5196491"/>
            <a:ext cx="861427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9" dirty="0">
                <a:solidFill>
                  <a:schemeClr val="tx2"/>
                </a:solidFill>
              </a:rPr>
              <a:t>Сумма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54664" y="5703539"/>
            <a:ext cx="861427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9" dirty="0">
                <a:solidFill>
                  <a:schemeClr val="tx2"/>
                </a:solidFill>
              </a:rPr>
              <a:t>Срок</a:t>
            </a:r>
          </a:p>
        </p:txBody>
      </p:sp>
      <p:pic>
        <p:nvPicPr>
          <p:cNvPr id="31" name="Рисунок 30"/>
          <p:cNvPicPr>
            <a:picLocks noChangeAspect="1"/>
          </p:cNvPicPr>
          <p:nvPr/>
        </p:nvPicPr>
        <p:blipFill>
          <a:blip r:embed="rId6" cstate="print">
            <a:duotone>
              <a:prstClr val="black"/>
              <a:schemeClr val="tx2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253" y="5651101"/>
            <a:ext cx="438838" cy="351222"/>
          </a:xfrm>
          <a:prstGeom prst="rect">
            <a:avLst/>
          </a:prstGeom>
        </p:spPr>
      </p:pic>
      <p:sp>
        <p:nvSpPr>
          <p:cNvPr id="32" name="TextBox 31"/>
          <p:cNvSpPr txBox="1"/>
          <p:nvPr/>
        </p:nvSpPr>
        <p:spPr>
          <a:xfrm>
            <a:off x="713829" y="6698861"/>
            <a:ext cx="861427" cy="301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359" dirty="0">
                <a:solidFill>
                  <a:schemeClr val="tx2"/>
                </a:solidFill>
              </a:rPr>
              <a:t>Ставка</a:t>
            </a:r>
          </a:p>
        </p:txBody>
      </p:sp>
      <p:sp>
        <p:nvSpPr>
          <p:cNvPr id="33" name="Овал 32"/>
          <p:cNvSpPr/>
          <p:nvPr/>
        </p:nvSpPr>
        <p:spPr>
          <a:xfrm>
            <a:off x="280166" y="6757003"/>
            <a:ext cx="298518" cy="182499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59" b="1" dirty="0">
                <a:solidFill>
                  <a:schemeClr val="accent1">
                    <a:lumMod val="60000"/>
                    <a:lumOff val="40000"/>
                  </a:schemeClr>
                </a:solidFill>
                <a:latin typeface="Segoe UI Light" panose="020B0502040204020203" pitchFamily="34" charset="0"/>
              </a:rPr>
              <a:t>%</a:t>
            </a:r>
          </a:p>
        </p:txBody>
      </p:sp>
      <p:pic>
        <p:nvPicPr>
          <p:cNvPr id="34" name="Рисунок 3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96254" y="2419623"/>
            <a:ext cx="1176180" cy="778852"/>
          </a:xfrm>
          <a:prstGeom prst="rect">
            <a:avLst/>
          </a:prstGeom>
        </p:spPr>
      </p:pic>
      <p:graphicFrame>
        <p:nvGraphicFramePr>
          <p:cNvPr id="35" name="Таблица 34"/>
          <p:cNvGraphicFramePr>
            <a:graphicFrameLocks/>
          </p:cNvGraphicFramePr>
          <p:nvPr>
            <p:extLst/>
          </p:nvPr>
        </p:nvGraphicFramePr>
        <p:xfrm>
          <a:off x="1372433" y="2092064"/>
          <a:ext cx="5098123" cy="104888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9315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2754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7742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048888">
                <a:tc>
                  <a:txBody>
                    <a:bodyPr/>
                    <a:lstStyle/>
                    <a:p>
                      <a:pPr algn="ctr"/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«</a:t>
                      </a: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Бизнес навигатор спорт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» </a:t>
                      </a: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(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под бизнес план, сформированный  на Бизнес Навигаторе МСП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)</a:t>
                      </a:r>
                      <a:endParaRPr lang="ru-RU" sz="110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769" marR="88769" marT="44384" marB="44384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3F6F">
                        <a:alpha val="9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«</a:t>
                      </a: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Спорт закупка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» </a:t>
                      </a:r>
                    </a:p>
                    <a:p>
                      <a:pPr algn="ctr"/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(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на цели исполнения договоров в рамках </a:t>
                      </a:r>
                      <a:b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</a:b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Федерального закона</a:t>
                      </a:r>
                      <a:b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</a:b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№ 223-ФЗ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)</a:t>
                      </a:r>
                      <a:endParaRPr lang="ru-RU" sz="1100" baseline="0" dirty="0">
                        <a:solidFill>
                          <a:schemeClr val="bg1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 marL="88769" marR="88769" marT="44384" marB="44384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3F6F">
                        <a:alpha val="96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«</a:t>
                      </a:r>
                      <a:r>
                        <a:rPr lang="ru-RU" sz="1100" b="1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Спорт комплекс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»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(</a:t>
                      </a: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прямое кредитование на цели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реализации инвестиционных строительных проектов</a:t>
                      </a:r>
                      <a:r>
                        <a:rPr lang="ru-RU" sz="1100" baseline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)</a:t>
                      </a:r>
                    </a:p>
                  </a:txBody>
                  <a:tcPr marL="88769" marR="88769" marT="44384" marB="44384" anchor="ctr"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23F6F">
                        <a:alpha val="96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</a:tbl>
          </a:graphicData>
        </a:graphic>
      </p:graphicFrame>
      <p:graphicFrame>
        <p:nvGraphicFramePr>
          <p:cNvPr id="2" name="Таблица 1"/>
          <p:cNvGraphicFramePr>
            <a:graphicFrameLocks noGrp="1"/>
          </p:cNvGraphicFramePr>
          <p:nvPr>
            <p:extLst/>
          </p:nvPr>
        </p:nvGraphicFramePr>
        <p:xfrm>
          <a:off x="1382285" y="3136702"/>
          <a:ext cx="5088271" cy="39675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22866">
                  <a:extLst>
                    <a:ext uri="{9D8B030D-6E8A-4147-A177-3AD203B41FA5}">
                      <a16:colId xmlns:a16="http://schemas.microsoft.com/office/drawing/2014/main" xmlns="" val="1325894742"/>
                    </a:ext>
                  </a:extLst>
                </a:gridCol>
                <a:gridCol w="1800225">
                  <a:extLst>
                    <a:ext uri="{9D8B030D-6E8A-4147-A177-3AD203B41FA5}">
                      <a16:colId xmlns:a16="http://schemas.microsoft.com/office/drawing/2014/main" xmlns="" val="2278338184"/>
                    </a:ext>
                  </a:extLst>
                </a:gridCol>
                <a:gridCol w="1565180">
                  <a:extLst>
                    <a:ext uri="{9D8B030D-6E8A-4147-A177-3AD203B41FA5}">
                      <a16:colId xmlns:a16="http://schemas.microsoft.com/office/drawing/2014/main" xmlns="" val="2133673756"/>
                    </a:ext>
                  </a:extLst>
                </a:gridCol>
              </a:tblGrid>
              <a:tr h="1990129"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noProof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Финансирование на цели, предусмотренные бизнес планом, сформированным с помощью Портала Бизнес-навигатор</a:t>
                      </a:r>
                      <a:r>
                        <a:rPr lang="ru-RU" sz="1200" b="0" kern="1200" baseline="0" noProof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а МСП</a:t>
                      </a:r>
                      <a:r>
                        <a:rPr lang="ru-RU" sz="1200" b="0" kern="1200" noProof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Финансирование в рамках осуществления закупок в соответствии с Федеральным законом </a:t>
                      </a:r>
                      <a:br>
                        <a:rPr lang="ru-RU" sz="1200" b="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</a:br>
                      <a:r>
                        <a:rPr lang="ru-RU" sz="1200" b="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№ 223-ФЗ на цели производства и поставки спорттоваров, спортивного оборудования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noProof="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Финансирование инвестиций в области создания многофункциональных спортивных центров</a:t>
                      </a:r>
                      <a:endParaRPr lang="ru-RU" sz="1200" b="0" kern="120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724932182"/>
                  </a:ext>
                </a:extLst>
              </a:tr>
              <a:tr h="454528"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До  </a:t>
                      </a:r>
                      <a:r>
                        <a:rPr lang="en-US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25</a:t>
                      </a: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  млн  руб.</a:t>
                      </a:r>
                    </a:p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От  1 млн  руб.  до  500  млн  руб.</a:t>
                      </a: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От  1  млн  руб.  до  1000  млн руб.</a:t>
                      </a: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836191840"/>
                  </a:ext>
                </a:extLst>
              </a:tr>
              <a:tr h="1003168"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>
                          <a:latin typeface="Segoe UI Light" panose="020B0502040204020203" pitchFamily="34" charset="0"/>
                          <a:cs typeface="Arial" pitchFamily="34" charset="0"/>
                        </a:rPr>
                        <a:t>Не более 7 лет</a:t>
                      </a: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kern="1200" dirty="0" smtClean="0">
                          <a:solidFill>
                            <a:schemeClr val="dk1"/>
                          </a:solidFill>
                          <a:latin typeface="Segoe UI Light" panose="020B0502040204020203" pitchFamily="34" charset="0"/>
                          <a:ea typeface="+mn-ea"/>
                          <a:cs typeface="Arial" pitchFamily="34" charset="0"/>
                        </a:rPr>
                        <a:t>До 3 лет, но не более срока действия контракта, увеличенного на 90 дней</a:t>
                      </a:r>
                      <a:endParaRPr lang="ru-RU" sz="1200" kern="1200" dirty="0">
                        <a:solidFill>
                          <a:schemeClr val="dk1"/>
                        </a:solidFill>
                        <a:latin typeface="Segoe UI Light" panose="020B0502040204020203" pitchFamily="34" charset="0"/>
                        <a:ea typeface="+mn-ea"/>
                        <a:cs typeface="Arial" pitchFamily="34" charset="0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Segoe UI Light" panose="020B0502040204020203" pitchFamily="34" charset="0"/>
                          <a:cs typeface="Arial" pitchFamily="34" charset="0"/>
                        </a:rPr>
                        <a:t>Не более 10 лет</a:t>
                      </a:r>
                      <a:endParaRPr lang="ru-RU" sz="1200" dirty="0">
                        <a:latin typeface="Segoe UI Light" panose="020B0502040204020203" pitchFamily="34" charset="0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28575008"/>
                  </a:ext>
                </a:extLst>
              </a:tr>
              <a:tr h="519699"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От  6,5 % годовых</a:t>
                      </a: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От  6,5 % годовых</a:t>
                      </a: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45032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kern="1200" spc="-138" dirty="0" smtClean="0">
                          <a:solidFill>
                            <a:srgbClr val="C00000"/>
                          </a:solidFill>
                          <a:latin typeface="+mn-lt"/>
                          <a:ea typeface="+mn-ea"/>
                          <a:cs typeface="Arial"/>
                        </a:rPr>
                        <a:t>О т 6,5 % годовых</a:t>
                      </a:r>
                      <a:endParaRPr lang="ru-RU" sz="1200" b="0" kern="1200" spc="-138" dirty="0">
                        <a:solidFill>
                          <a:srgbClr val="C00000"/>
                        </a:solidFill>
                        <a:latin typeface="+mn-lt"/>
                        <a:ea typeface="+mn-ea"/>
                        <a:cs typeface="Arial"/>
                      </a:endParaRPr>
                    </a:p>
                  </a:txBody>
                  <a:tcPr marL="88769" marR="88769" marT="44384" marB="4438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32671285"/>
                  </a:ext>
                </a:extLst>
              </a:tr>
            </a:tbl>
          </a:graphicData>
        </a:graphic>
      </p:graphicFrame>
      <p:sp>
        <p:nvSpPr>
          <p:cNvPr id="50" name="Скругленный прямоугольник 49"/>
          <p:cNvSpPr/>
          <p:nvPr/>
        </p:nvSpPr>
        <p:spPr>
          <a:xfrm>
            <a:off x="3736242" y="7284342"/>
            <a:ext cx="2885926" cy="456003"/>
          </a:xfrm>
          <a:prstGeom prst="roundRect">
            <a:avLst>
              <a:gd name="adj" fmla="val 497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34033"/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Гарантия Корпорации</a:t>
            </a:r>
          </a:p>
        </p:txBody>
      </p:sp>
      <p:sp>
        <p:nvSpPr>
          <p:cNvPr id="52" name="Скругленный прямоугольник 51"/>
          <p:cNvSpPr/>
          <p:nvPr/>
        </p:nvSpPr>
        <p:spPr>
          <a:xfrm>
            <a:off x="558964" y="7284343"/>
            <a:ext cx="3039420" cy="456003"/>
          </a:xfrm>
          <a:prstGeom prst="roundRect">
            <a:avLst>
              <a:gd name="adj" fmla="val 4979"/>
            </a:avLst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34033"/>
            <a:r>
              <a:rPr lang="ru-RU" sz="1359" b="1" dirty="0" err="1">
                <a:solidFill>
                  <a:srgbClr val="4472C4">
                    <a:lumMod val="50000"/>
                  </a:srgbClr>
                </a:solidFill>
              </a:rPr>
              <a:t>Согарантия</a:t>
            </a:r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 Корпорации и РГО</a:t>
            </a:r>
          </a:p>
          <a:p>
            <a:pPr algn="ctr" defTabSz="234033"/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 </a:t>
            </a:r>
            <a:r>
              <a:rPr lang="ru-RU" sz="1359" dirty="0">
                <a:solidFill>
                  <a:srgbClr val="4472C4">
                    <a:lumMod val="50000"/>
                  </a:srgbClr>
                </a:solidFill>
              </a:rPr>
              <a:t>для развития спорта</a:t>
            </a:r>
          </a:p>
        </p:txBody>
      </p:sp>
      <p:sp>
        <p:nvSpPr>
          <p:cNvPr id="56" name="Прямоугольник 55"/>
          <p:cNvSpPr/>
          <p:nvPr/>
        </p:nvSpPr>
        <p:spPr>
          <a:xfrm>
            <a:off x="9167457" y="1399064"/>
            <a:ext cx="3250178" cy="57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7383" indent="-277383">
              <a:buFont typeface="Wingdings" panose="05000000000000000000" pitchFamily="2" charset="2"/>
              <a:buChar char="ü"/>
            </a:pPr>
            <a:r>
              <a:rPr lang="ru-RU" sz="1553" b="1" dirty="0">
                <a:solidFill>
                  <a:srgbClr val="C00000"/>
                </a:solidFill>
              </a:rPr>
              <a:t>32 </a:t>
            </a:r>
            <a:r>
              <a:rPr lang="ru-RU" sz="1553" dirty="0"/>
              <a:t>поручительства</a:t>
            </a:r>
            <a:r>
              <a:rPr lang="ru-RU" sz="1553" b="1" dirty="0"/>
              <a:t>, </a:t>
            </a:r>
            <a:r>
              <a:rPr lang="ru-RU" sz="1553" b="1" dirty="0">
                <a:solidFill>
                  <a:srgbClr val="C00000"/>
                </a:solidFill>
              </a:rPr>
              <a:t>30 </a:t>
            </a:r>
            <a:r>
              <a:rPr lang="ru-RU" sz="1553" dirty="0"/>
              <a:t>кредитов</a:t>
            </a:r>
          </a:p>
          <a:p>
            <a:pPr lvl="0"/>
            <a:r>
              <a:rPr lang="ru-RU" sz="1553" b="1" dirty="0">
                <a:solidFill>
                  <a:srgbClr val="C00000"/>
                </a:solidFill>
              </a:rPr>
              <a:t>519,11 </a:t>
            </a:r>
            <a:r>
              <a:rPr lang="ru-RU" sz="1553" dirty="0"/>
              <a:t>млн руб. (по ставке 10,6%)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317669" y="1616268"/>
            <a:ext cx="6212271" cy="4790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234033"/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КРЕДИТНЫЙ ПРОДУКТ АО «МСП Банк»  </a:t>
            </a:r>
          </a:p>
          <a:p>
            <a:pPr algn="ctr" defTabSz="234033"/>
            <a:r>
              <a:rPr lang="ru-RU" sz="1359" dirty="0">
                <a:solidFill>
                  <a:srgbClr val="4472C4">
                    <a:lumMod val="50000"/>
                  </a:srgbClr>
                </a:solidFill>
              </a:rPr>
              <a:t>(утвержден Кредитным комитетом АО «МСП Банк»)</a:t>
            </a:r>
          </a:p>
        </p:txBody>
      </p:sp>
      <p:sp>
        <p:nvSpPr>
          <p:cNvPr id="37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2020550" y="8093351"/>
            <a:ext cx="397085" cy="386990"/>
          </a:xfrm>
        </p:spPr>
        <p:txBody>
          <a:bodyPr/>
          <a:lstStyle/>
          <a:p>
            <a:r>
              <a:rPr lang="ru-RU" sz="1200" dirty="0" smtClean="0"/>
              <a:t>4</a:t>
            </a:r>
            <a:endParaRPr lang="ru-RU" sz="1200" dirty="0"/>
          </a:p>
        </p:txBody>
      </p:sp>
      <p:sp>
        <p:nvSpPr>
          <p:cNvPr id="38" name="TextBox 37"/>
          <p:cNvSpPr txBox="1"/>
          <p:nvPr/>
        </p:nvSpPr>
        <p:spPr>
          <a:xfrm>
            <a:off x="2754614" y="326152"/>
            <a:ext cx="5017786" cy="656449"/>
          </a:xfrm>
          <a:prstGeom prst="rect">
            <a:avLst/>
          </a:prstGeom>
          <a:noFill/>
        </p:spPr>
        <p:txBody>
          <a:bodyPr wrap="none" lIns="57332" tIns="28665" rIns="0" bIns="28665"/>
          <a:lstStyle/>
          <a:p>
            <a:pPr>
              <a:defRPr/>
            </a:pPr>
            <a:r>
              <a:rPr lang="ru-RU" sz="2400" b="1" dirty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Финансовая </a:t>
            </a:r>
            <a:r>
              <a:rPr lang="ru-RU" sz="2400" b="1" dirty="0" smtClean="0">
                <a:solidFill>
                  <a:srgbClr val="002060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поддержка</a:t>
            </a:r>
            <a:endParaRPr lang="ru-RU" sz="2400" b="1" dirty="0">
              <a:solidFill>
                <a:srgbClr val="002060"/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cxnSp>
        <p:nvCxnSpPr>
          <p:cNvPr id="40" name="Прямая соединительная линия 39"/>
          <p:cNvCxnSpPr/>
          <p:nvPr/>
        </p:nvCxnSpPr>
        <p:spPr>
          <a:xfrm>
            <a:off x="472005" y="924650"/>
            <a:ext cx="11684819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Стрелка вправо 42"/>
          <p:cNvSpPr/>
          <p:nvPr/>
        </p:nvSpPr>
        <p:spPr>
          <a:xfrm>
            <a:off x="6788081" y="1472419"/>
            <a:ext cx="2270984" cy="630304"/>
          </a:xfrm>
          <a:prstGeom prst="rightArrow">
            <a:avLst>
              <a:gd name="adj1" fmla="val 100000"/>
              <a:gd name="adj2" fmla="val 3206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5406F"/>
            </a:solidFill>
          </a:ln>
        </p:spPr>
        <p:txBody>
          <a:bodyPr wrap="square" lIns="57333" tIns="0" rIns="0" bIns="0" rtlCol="0" anchor="ctr"/>
          <a:lstStyle/>
          <a:p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КОРПОРАЦИЯ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9180629" y="1924794"/>
            <a:ext cx="3250178" cy="57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7383" indent="-277383">
              <a:buFont typeface="Wingdings" panose="05000000000000000000" pitchFamily="2" charset="2"/>
              <a:buChar char="ü"/>
            </a:pPr>
            <a:r>
              <a:rPr lang="ru-RU" sz="1553" b="1" dirty="0">
                <a:solidFill>
                  <a:srgbClr val="C00000"/>
                </a:solidFill>
              </a:rPr>
              <a:t>22 </a:t>
            </a:r>
            <a:r>
              <a:rPr lang="ru-RU" sz="1553" dirty="0"/>
              <a:t>гарантии ( </a:t>
            </a:r>
            <a:r>
              <a:rPr lang="ru-RU" sz="1553" b="1" dirty="0">
                <a:solidFill>
                  <a:srgbClr val="C00000"/>
                </a:solidFill>
              </a:rPr>
              <a:t>208,9 </a:t>
            </a:r>
            <a:r>
              <a:rPr lang="ru-RU" sz="1553" dirty="0"/>
              <a:t>млн руб.)</a:t>
            </a:r>
          </a:p>
          <a:p>
            <a:pPr lvl="0"/>
            <a:r>
              <a:rPr lang="ru-RU" sz="1553" dirty="0"/>
              <a:t> </a:t>
            </a:r>
            <a:r>
              <a:rPr lang="ru-RU" sz="1553" b="1" dirty="0">
                <a:solidFill>
                  <a:srgbClr val="C00000"/>
                </a:solidFill>
              </a:rPr>
              <a:t>460,13 </a:t>
            </a:r>
            <a:r>
              <a:rPr lang="ru-RU" sz="1553" dirty="0"/>
              <a:t>млн руб. (финансирование) </a:t>
            </a:r>
          </a:p>
        </p:txBody>
      </p:sp>
      <p:sp>
        <p:nvSpPr>
          <p:cNvPr id="48" name="Прямоугольник 47"/>
          <p:cNvSpPr/>
          <p:nvPr/>
        </p:nvSpPr>
        <p:spPr>
          <a:xfrm>
            <a:off x="9279490" y="2688840"/>
            <a:ext cx="3250178" cy="57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7383" indent="-277383">
              <a:buFont typeface="Wingdings" panose="05000000000000000000" pitchFamily="2" charset="2"/>
              <a:buChar char="ü"/>
            </a:pPr>
            <a:r>
              <a:rPr lang="ru-RU" sz="1553" b="1" dirty="0">
                <a:solidFill>
                  <a:srgbClr val="C00000"/>
                </a:solidFill>
              </a:rPr>
              <a:t>3 </a:t>
            </a:r>
            <a:r>
              <a:rPr lang="ru-RU" sz="1553" dirty="0"/>
              <a:t>кредитных договора</a:t>
            </a:r>
          </a:p>
          <a:p>
            <a:pPr lvl="0"/>
            <a:r>
              <a:rPr lang="ru-RU" sz="1553" b="1" dirty="0">
                <a:solidFill>
                  <a:srgbClr val="C00000"/>
                </a:solidFill>
              </a:rPr>
              <a:t>275 </a:t>
            </a:r>
            <a:r>
              <a:rPr lang="ru-RU" sz="1553" dirty="0"/>
              <a:t>млн руб. (по ставке 6,5%)</a:t>
            </a:r>
          </a:p>
        </p:txBody>
      </p:sp>
      <p:sp>
        <p:nvSpPr>
          <p:cNvPr id="49" name="Заголовок 1"/>
          <p:cNvSpPr txBox="1">
            <a:spLocks/>
          </p:cNvSpPr>
          <p:nvPr/>
        </p:nvSpPr>
        <p:spPr bwMode="auto">
          <a:xfrm>
            <a:off x="6407307" y="1013892"/>
            <a:ext cx="5918834" cy="34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812" tIns="36406" rIns="72812" bIns="36406" rtlCol="0" anchor="ctr">
            <a:noAutofit/>
          </a:bodyPr>
          <a:lstStyle>
            <a:lvl1pPr algn="l" defTabSz="94502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rgbClr val="1F4E79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algn="ctr" defTabSz="298646"/>
            <a:r>
              <a:rPr lang="ru-RU" sz="2330" b="1" spc="-134" dirty="0">
                <a:solidFill>
                  <a:srgbClr val="C00000"/>
                </a:solidFill>
                <a:latin typeface="+mn-lt"/>
                <a:cs typeface="Arial"/>
              </a:rPr>
              <a:t>ПРИМЕРЫ ОКАЗАНИЯ ПОДДЕРЖКИ</a:t>
            </a:r>
          </a:p>
        </p:txBody>
      </p:sp>
      <p:sp>
        <p:nvSpPr>
          <p:cNvPr id="54" name="Прямоугольник 53"/>
          <p:cNvSpPr/>
          <p:nvPr/>
        </p:nvSpPr>
        <p:spPr>
          <a:xfrm>
            <a:off x="3663156" y="7802926"/>
            <a:ext cx="2959012" cy="361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747" dirty="0">
                <a:solidFill>
                  <a:srgbClr val="000000"/>
                </a:solidFill>
              </a:rPr>
              <a:t>до </a:t>
            </a:r>
            <a:r>
              <a:rPr lang="ru-RU" sz="1747" b="1" dirty="0">
                <a:solidFill>
                  <a:srgbClr val="C00000"/>
                </a:solidFill>
              </a:rPr>
              <a:t>50%</a:t>
            </a:r>
            <a:r>
              <a:rPr lang="ru-RU" sz="1747" dirty="0">
                <a:solidFill>
                  <a:srgbClr val="000000"/>
                </a:solidFill>
              </a:rPr>
              <a:t> от суммы кредита</a:t>
            </a:r>
          </a:p>
        </p:txBody>
      </p:sp>
      <p:sp>
        <p:nvSpPr>
          <p:cNvPr id="57" name="Прямоугольник 56"/>
          <p:cNvSpPr/>
          <p:nvPr/>
        </p:nvSpPr>
        <p:spPr>
          <a:xfrm>
            <a:off x="635092" y="7798056"/>
            <a:ext cx="2959013" cy="35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Wingdings" panose="05000000000000000000" pitchFamily="2" charset="2"/>
              <a:buChar char="ü"/>
            </a:pPr>
            <a:r>
              <a:rPr lang="ru-RU" sz="1747" dirty="0">
                <a:solidFill>
                  <a:srgbClr val="000000"/>
                </a:solidFill>
              </a:rPr>
              <a:t>до </a:t>
            </a:r>
            <a:r>
              <a:rPr lang="ru-RU" sz="1747" b="1" dirty="0">
                <a:solidFill>
                  <a:srgbClr val="C00000"/>
                </a:solidFill>
              </a:rPr>
              <a:t>75%</a:t>
            </a:r>
            <a:r>
              <a:rPr lang="ru-RU" sz="1747" dirty="0">
                <a:solidFill>
                  <a:srgbClr val="C00000"/>
                </a:solidFill>
              </a:rPr>
              <a:t> </a:t>
            </a:r>
            <a:r>
              <a:rPr lang="ru-RU" sz="1747" dirty="0">
                <a:solidFill>
                  <a:srgbClr val="000000"/>
                </a:solidFill>
              </a:rPr>
              <a:t>от суммы кредита</a:t>
            </a:r>
          </a:p>
        </p:txBody>
      </p:sp>
      <p:sp>
        <p:nvSpPr>
          <p:cNvPr id="63" name="Прямоугольник 62"/>
          <p:cNvSpPr/>
          <p:nvPr/>
        </p:nvSpPr>
        <p:spPr>
          <a:xfrm>
            <a:off x="9271851" y="3664383"/>
            <a:ext cx="3250178" cy="5702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7383" indent="-277383">
              <a:buFont typeface="Wingdings" panose="05000000000000000000" pitchFamily="2" charset="2"/>
              <a:buChar char="ü"/>
            </a:pPr>
            <a:r>
              <a:rPr lang="ru-RU" sz="1553" b="1" dirty="0">
                <a:solidFill>
                  <a:srgbClr val="C00000"/>
                </a:solidFill>
              </a:rPr>
              <a:t>2 </a:t>
            </a:r>
            <a:r>
              <a:rPr lang="ru-RU" sz="1553" dirty="0"/>
              <a:t>кредитных договора</a:t>
            </a:r>
          </a:p>
          <a:p>
            <a:pPr lvl="0"/>
            <a:r>
              <a:rPr lang="ru-RU" sz="1553" b="1" dirty="0">
                <a:solidFill>
                  <a:srgbClr val="C00000"/>
                </a:solidFill>
              </a:rPr>
              <a:t>              257 </a:t>
            </a:r>
            <a:r>
              <a:rPr lang="ru-RU" sz="1553" dirty="0"/>
              <a:t>млн руб.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6843793" y="4734997"/>
            <a:ext cx="5538060" cy="2371355"/>
          </a:xfrm>
          <a:prstGeom prst="rect">
            <a:avLst/>
          </a:prstGeom>
          <a:ln>
            <a:solidFill>
              <a:srgbClr val="9DC3E6"/>
            </a:solidFill>
          </a:ln>
        </p:spPr>
        <p:txBody>
          <a:bodyPr wrap="square">
            <a:spAutoFit/>
          </a:bodyPr>
          <a:lstStyle/>
          <a:p>
            <a:pPr marL="0" lvl="1" algn="just" defTabSz="776672">
              <a:lnSpc>
                <a:spcPct val="90000"/>
              </a:lnSpc>
              <a:spcBef>
                <a:spcPct val="0"/>
              </a:spcBef>
            </a:pPr>
            <a:r>
              <a:rPr lang="ru-RU" sz="1606" b="1" spc="-134" dirty="0">
                <a:solidFill>
                  <a:srgbClr val="C00000"/>
                </a:solidFill>
                <a:cs typeface="Arial"/>
              </a:rPr>
              <a:t>Цели кредитования:</a:t>
            </a:r>
          </a:p>
          <a:p>
            <a:pPr marL="0" lvl="1" algn="just" defTabSz="776672">
              <a:lnSpc>
                <a:spcPct val="90000"/>
              </a:lnSpc>
              <a:spcBef>
                <a:spcPct val="0"/>
              </a:spcBef>
            </a:pPr>
            <a:endParaRPr lang="ru-RU" sz="1553" b="1" spc="-134" dirty="0">
              <a:solidFill>
                <a:srgbClr val="C00000"/>
              </a:solidFill>
              <a:cs typeface="Arial"/>
            </a:endParaRPr>
          </a:p>
          <a:p>
            <a:pPr marL="0" lvl="1" indent="345187" algn="just" defTabSz="776672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финансирование затрат, направленных на модернизацию и техническое перевооружение основных средств для запуска нового плавательного комплекса в Еврейской автономной области;</a:t>
            </a:r>
          </a:p>
          <a:p>
            <a:pPr marL="0" lvl="1" indent="345187" algn="just" defTabSz="776672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endParaRPr lang="ru-RU" sz="874" dirty="0">
              <a:solidFill>
                <a:schemeClr val="accent1">
                  <a:lumMod val="50000"/>
                </a:schemeClr>
              </a:solidFill>
            </a:endParaRPr>
          </a:p>
          <a:p>
            <a:pPr marL="0" lvl="1" indent="345187" algn="just" defTabSz="776672">
              <a:lnSpc>
                <a:spcPct val="90000"/>
              </a:lnSpc>
              <a:spcBef>
                <a:spcPct val="0"/>
              </a:spcBef>
              <a:buFont typeface="Wingdings" panose="05000000000000000000" pitchFamily="2" charset="2"/>
              <a:buChar char="Ø"/>
            </a:pPr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финансирование затрат по проекту Создание сети инновационных спортивных студий интервальных тренировок </a:t>
            </a:r>
            <a:r>
              <a:rPr lang="ru-RU" sz="1553" dirty="0" err="1">
                <a:solidFill>
                  <a:schemeClr val="accent1">
                    <a:lumMod val="50000"/>
                  </a:schemeClr>
                </a:solidFill>
              </a:rPr>
              <a:t>ReBoot</a:t>
            </a:r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, в том числе приобретение оборудования и финансирование ремонтных и отделочных работ в г. Москве</a:t>
            </a:r>
          </a:p>
        </p:txBody>
      </p:sp>
      <p:sp>
        <p:nvSpPr>
          <p:cNvPr id="64" name="Стрелка вправо 63"/>
          <p:cNvSpPr/>
          <p:nvPr/>
        </p:nvSpPr>
        <p:spPr>
          <a:xfrm rot="5400000">
            <a:off x="7751420" y="3535837"/>
            <a:ext cx="256606" cy="2064670"/>
          </a:xfrm>
          <a:prstGeom prst="rightArrow">
            <a:avLst/>
          </a:prstGeom>
          <a:solidFill>
            <a:schemeClr val="bg1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747"/>
          </a:p>
        </p:txBody>
      </p:sp>
      <p:sp>
        <p:nvSpPr>
          <p:cNvPr id="65" name="Стрелка вправо 64"/>
          <p:cNvSpPr/>
          <p:nvPr/>
        </p:nvSpPr>
        <p:spPr>
          <a:xfrm>
            <a:off x="6804303" y="2598158"/>
            <a:ext cx="2270984" cy="630304"/>
          </a:xfrm>
          <a:prstGeom prst="rightArrow">
            <a:avLst>
              <a:gd name="adj1" fmla="val 100000"/>
              <a:gd name="adj2" fmla="val 3206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5406F"/>
            </a:solidFill>
          </a:ln>
        </p:spPr>
        <p:txBody>
          <a:bodyPr wrap="square" lIns="57333" tIns="0" rIns="0" bIns="0" rtlCol="0" anchor="ctr"/>
          <a:lstStyle/>
          <a:p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МИНЭКОНОМРАЗВИТИЯ РОССИИ И КОРПОРАЦИЯ</a:t>
            </a:r>
          </a:p>
        </p:txBody>
      </p:sp>
      <p:sp>
        <p:nvSpPr>
          <p:cNvPr id="67" name="Стрелка вправо 66"/>
          <p:cNvSpPr/>
          <p:nvPr/>
        </p:nvSpPr>
        <p:spPr>
          <a:xfrm>
            <a:off x="6822797" y="3584360"/>
            <a:ext cx="2270984" cy="630304"/>
          </a:xfrm>
          <a:prstGeom prst="rightArrow">
            <a:avLst>
              <a:gd name="adj1" fmla="val 100000"/>
              <a:gd name="adj2" fmla="val 32068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25406F"/>
            </a:solidFill>
          </a:ln>
        </p:spPr>
        <p:txBody>
          <a:bodyPr wrap="square" lIns="57333" tIns="0" rIns="0" bIns="0" rtlCol="0" anchor="ctr"/>
          <a:lstStyle/>
          <a:p>
            <a:endParaRPr lang="ru-RU" sz="1359" b="1" dirty="0">
              <a:solidFill>
                <a:srgbClr val="4472C4">
                  <a:lumMod val="50000"/>
                </a:srgbClr>
              </a:solidFill>
            </a:endParaRPr>
          </a:p>
          <a:p>
            <a:r>
              <a:rPr lang="ru-RU" sz="1359" b="1" dirty="0">
                <a:solidFill>
                  <a:srgbClr val="4472C4">
                    <a:lumMod val="50000"/>
                  </a:srgbClr>
                </a:solidFill>
              </a:rPr>
              <a:t>АО «МСП БАНК»</a:t>
            </a:r>
          </a:p>
          <a:p>
            <a:endParaRPr lang="ru-RU" sz="1359" b="1" dirty="0">
              <a:solidFill>
                <a:srgbClr val="4472C4">
                  <a:lumMod val="50000"/>
                </a:srgbClr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6600099" y="1013896"/>
            <a:ext cx="0" cy="7238711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Заголовок 1"/>
          <p:cNvSpPr txBox="1">
            <a:spLocks/>
          </p:cNvSpPr>
          <p:nvPr/>
        </p:nvSpPr>
        <p:spPr bwMode="auto">
          <a:xfrm>
            <a:off x="393641" y="1016257"/>
            <a:ext cx="5918834" cy="3444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72812" tIns="36406" rIns="72812" bIns="36406" rtlCol="0" anchor="ctr">
            <a:noAutofit/>
          </a:bodyPr>
          <a:lstStyle>
            <a:lvl1pPr algn="l" defTabSz="945029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2400" kern="1200" dirty="0" smtClean="0">
                <a:solidFill>
                  <a:srgbClr val="1F4E79"/>
                </a:solidFill>
                <a:latin typeface="Arial Narrow" pitchFamily="34" charset="0"/>
                <a:ea typeface="+mn-ea"/>
                <a:cs typeface="+mn-cs"/>
              </a:defRPr>
            </a:lvl1pPr>
          </a:lstStyle>
          <a:p>
            <a:pPr algn="ctr" defTabSz="298646"/>
            <a:r>
              <a:rPr lang="ru-RU" sz="2330" b="1" spc="-134" dirty="0">
                <a:solidFill>
                  <a:srgbClr val="C00000"/>
                </a:solidFill>
                <a:latin typeface="+mn-lt"/>
                <a:cs typeface="Arial"/>
              </a:rPr>
              <a:t>ЛЬГОТНЫЙ КРЕДИТНО-ГАРАНТИЙНЫЙ ПРОДУКТ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655974" y="7160981"/>
            <a:ext cx="5873694" cy="9323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53" b="1" dirty="0">
                <a:solidFill>
                  <a:srgbClr val="C00000"/>
                </a:solidFill>
              </a:rPr>
              <a:t>Проекты в стадии рассмотрения:</a:t>
            </a:r>
          </a:p>
          <a:p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ООО «Аква - Регион» (Республика Татарстан) – 250 млн </a:t>
            </a:r>
            <a:r>
              <a:rPr lang="ru-RU" sz="1553" dirty="0" err="1">
                <a:solidFill>
                  <a:schemeClr val="accent1">
                    <a:lumMod val="50000"/>
                  </a:schemeClr>
                </a:solidFill>
              </a:rPr>
              <a:t>руб</a:t>
            </a:r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 </a:t>
            </a:r>
          </a:p>
          <a:p>
            <a:endParaRPr lang="ru-RU" sz="8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ru-RU" sz="1553" dirty="0">
                <a:solidFill>
                  <a:schemeClr val="accent1">
                    <a:lumMod val="50000"/>
                  </a:schemeClr>
                </a:solidFill>
              </a:rPr>
              <a:t>ООО «Добрые руки» (Республика Бурятия) – 2 млн рублей</a:t>
            </a:r>
          </a:p>
        </p:txBody>
      </p:sp>
    </p:spTree>
    <p:extLst>
      <p:ext uri="{BB962C8B-B14F-4D97-AF65-F5344CB8AC3E}">
        <p14:creationId xmlns:p14="http://schemas.microsoft.com/office/powerpoint/2010/main" xmlns="" val="80963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3" name="Прямая соединительная линия 52"/>
          <p:cNvCxnSpPr/>
          <p:nvPr/>
        </p:nvCxnSpPr>
        <p:spPr>
          <a:xfrm flipV="1">
            <a:off x="447689" y="7957947"/>
            <a:ext cx="506818" cy="4076"/>
          </a:xfrm>
          <a:prstGeom prst="line">
            <a:avLst/>
          </a:prstGeom>
          <a:ln>
            <a:solidFill>
              <a:srgbClr val="144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Прямоугольник 195"/>
          <p:cNvSpPr/>
          <p:nvPr/>
        </p:nvSpPr>
        <p:spPr>
          <a:xfrm>
            <a:off x="195801" y="1644017"/>
            <a:ext cx="4282682" cy="3426747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2" name="Прямоугольник 191"/>
          <p:cNvSpPr/>
          <p:nvPr/>
        </p:nvSpPr>
        <p:spPr>
          <a:xfrm>
            <a:off x="10015870" y="2064326"/>
            <a:ext cx="1949303" cy="8832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ОМС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9318610" y="6856782"/>
            <a:ext cx="2848156" cy="520995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     </a:t>
            </a:r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МФЦ 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5007475" y="7693481"/>
            <a:ext cx="2821934" cy="536369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      </a:t>
            </a:r>
          </a:p>
          <a:p>
            <a:pPr algn="ctr"/>
            <a:r>
              <a:rPr lang="ru-RU" sz="14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4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     </a:t>
            </a:r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Бизнес-навигатор МСП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2" name="Прямая соединительная линия 1"/>
          <p:cNvCxnSpPr/>
          <p:nvPr/>
        </p:nvCxnSpPr>
        <p:spPr>
          <a:xfrm flipV="1">
            <a:off x="1569027" y="899871"/>
            <a:ext cx="10467398" cy="35311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2312505" y="257056"/>
            <a:ext cx="99221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Имущественная поддержка субъектов МСП 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962265" y="2050151"/>
            <a:ext cx="1863838" cy="883228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Росимуществом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421527" y="2060056"/>
            <a:ext cx="1935126" cy="88516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 </a:t>
            </a: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Субъектами РФ</a:t>
            </a:r>
          </a:p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</a:p>
        </p:txBody>
      </p:sp>
      <p:pic>
        <p:nvPicPr>
          <p:cNvPr id="9" name="Picture 7" descr="C:\Users\n.popova\Desktop\иконки для сотрудников\ЗДАНИЯ, ГОС ОРГАНЫ\Ресурс 23.png"/>
          <p:cNvPicPr>
            <a:picLocks noChangeAspect="1" noChangeArrowheads="1"/>
          </p:cNvPicPr>
          <p:nvPr/>
        </p:nvPicPr>
        <p:blipFill>
          <a:blip r:embed="rId2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41274" y="2402958"/>
            <a:ext cx="476073" cy="446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14" descr="C:\Users\n.popova\Desktop\иконки для сотрудников\ЗДАНИЯ, ГОС ОРГАНЫ\Ресурс 189 1.png"/>
          <p:cNvPicPr>
            <a:picLocks noChangeAspect="1" noChangeArrowheads="1"/>
          </p:cNvPicPr>
          <p:nvPr/>
        </p:nvPicPr>
        <p:blipFill>
          <a:blip r:embed="rId3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089450" y="2396569"/>
            <a:ext cx="480392" cy="471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8" descr="C:\Users\n.popova\Desktop\иконки для сотрудников\ЗДАНИЯ, ГОС ОРГАНЫ\Ресурс 24.png"/>
          <p:cNvPicPr>
            <a:picLocks noChangeAspect="1" noChangeArrowheads="1"/>
          </p:cNvPicPr>
          <p:nvPr/>
        </p:nvPicPr>
        <p:blipFill>
          <a:blip r:embed="rId4" cstate="print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692812" y="2381694"/>
            <a:ext cx="408760" cy="439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C:\Users\n.popova\Desktop\иконки для сотрудников\Ресурс 255 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55358" y="6951989"/>
            <a:ext cx="310961" cy="361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Рисунок 30"/>
          <p:cNvPicPr>
            <a:picLocks noChangeAspect="1"/>
          </p:cNvPicPr>
          <p:nvPr/>
        </p:nvPicPr>
        <p:blipFill>
          <a:blip r:embed="rId6" cstate="print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backgroundRemoval t="9942" b="92105" l="9946" r="93280"/>
                    </a14:imgEffect>
                    <a14:imgEffect>
                      <a14:colorTemperature colorTemp="59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5287746" y="7726108"/>
            <a:ext cx="453332" cy="426068"/>
          </a:xfrm>
          <a:prstGeom prst="rect">
            <a:avLst/>
          </a:prstGeom>
        </p:spPr>
      </p:pic>
      <p:sp>
        <p:nvSpPr>
          <p:cNvPr id="34" name="Прямоугольник 33"/>
          <p:cNvSpPr/>
          <p:nvPr/>
        </p:nvSpPr>
        <p:spPr>
          <a:xfrm>
            <a:off x="9310953" y="7686363"/>
            <a:ext cx="2855328" cy="550717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Сайты ОГВ и ОМС 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35" name="Picture 23" descr="C:\Users\n.popova\Desktop\иконки для сотрудников\ПЛАНШЕТЫ, ПРОЦЕССЫ, ИС\Ресурс 74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BEBA8EAE-BF5A-486C-A8C5-ECC9F3942E4B}">
                <a14:imgProps xmlns:a14="http://schemas.microsoft.com/office/drawing/2010/main" xmlns="">
                  <a14:imgLayer r:embed="rId9">
                    <a14:imgEffect>
                      <a14:brightnessContrast bright="-4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549465" y="7826995"/>
            <a:ext cx="301336" cy="3472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7" name="Прямоугольник 56"/>
          <p:cNvSpPr/>
          <p:nvPr/>
        </p:nvSpPr>
        <p:spPr>
          <a:xfrm>
            <a:off x="5091545" y="4079194"/>
            <a:ext cx="7024255" cy="1787037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ru-RU" sz="15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земельные участки </a:t>
            </a:r>
            <a:r>
              <a:rPr lang="ru-RU" sz="1500" dirty="0">
                <a:solidFill>
                  <a:schemeClr val="tx1"/>
                </a:solidFill>
                <a:latin typeface="Arial Narrow" panose="020B0606020202030204" pitchFamily="34" charset="0"/>
              </a:rPr>
              <a:t>(за 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исключением ведения ЛПХ,   </a:t>
            </a:r>
          </a:p>
          <a:p>
            <a:r>
              <a:rPr lang="ru-RU" sz="1500" dirty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огородничества</a:t>
            </a:r>
            <a:r>
              <a:rPr lang="ru-RU" sz="1500" dirty="0">
                <a:solidFill>
                  <a:schemeClr val="tx1"/>
                </a:solidFill>
                <a:latin typeface="Arial Narrow" panose="020B0606020202030204" pitchFamily="34" charset="0"/>
              </a:rPr>
              <a:t>, 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садоводства, ИЖС) </a:t>
            </a:r>
          </a:p>
          <a:p>
            <a:endParaRPr lang="ru-RU" sz="5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ru-RU" sz="15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здания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, строения, сооружения, нежилые </a:t>
            </a:r>
            <a:r>
              <a:rPr lang="ru-RU" sz="15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помещения</a:t>
            </a:r>
            <a:endParaRPr lang="ru-RU" sz="15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Tx/>
              <a:buChar char="-"/>
            </a:pPr>
            <a:endParaRPr lang="ru-RU" sz="5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</a:t>
            </a:r>
            <a:r>
              <a:rPr lang="ru-RU" sz="15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оборудование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, машины, механизмы</a:t>
            </a:r>
            <a:endParaRPr lang="ru-RU" sz="15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5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-  установки, </a:t>
            </a:r>
            <a:r>
              <a:rPr lang="ru-RU" sz="15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транспортные средства</a:t>
            </a:r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, инвентарь, </a:t>
            </a:r>
          </a:p>
          <a:p>
            <a:pPr algn="just"/>
            <a:r>
              <a:rPr lang="ru-RU" sz="1500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инструменты</a:t>
            </a:r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marL="285750" indent="-285750" algn="just">
              <a:buFontTx/>
              <a:buChar char="-"/>
            </a:pPr>
            <a:endParaRPr lang="ru-RU" sz="1400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just"/>
            <a:endParaRPr lang="ru-RU" sz="1400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88" name="Прямоугольник 87"/>
          <p:cNvSpPr/>
          <p:nvPr/>
        </p:nvSpPr>
        <p:spPr>
          <a:xfrm>
            <a:off x="5002516" y="6857999"/>
            <a:ext cx="2847916" cy="467591"/>
          </a:xfrm>
          <a:prstGeom prst="rect">
            <a:avLst/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         </a:t>
            </a:r>
          </a:p>
          <a:p>
            <a:pPr algn="ctr"/>
            <a:r>
              <a:rPr lang="ru-RU" dirty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    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 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Портал госуслуг РФ</a:t>
            </a:r>
          </a:p>
          <a:p>
            <a:pPr algn="ctr"/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92" name="Рисунок 91"/>
          <p:cNvPicPr>
            <a:picLocks noChangeAspect="1"/>
          </p:cNvPicPr>
          <p:nvPr/>
        </p:nvPicPr>
        <p:blipFill>
          <a:blip r:embed="rId10" cstate="print"/>
          <a:stretch>
            <a:fillRect/>
          </a:stretch>
        </p:blipFill>
        <p:spPr>
          <a:xfrm>
            <a:off x="5203582" y="6896112"/>
            <a:ext cx="478776" cy="385004"/>
          </a:xfrm>
          <a:prstGeom prst="rect">
            <a:avLst/>
          </a:prstGeom>
        </p:spPr>
      </p:pic>
      <p:sp>
        <p:nvSpPr>
          <p:cNvPr id="99" name="Прямоугольник 98"/>
          <p:cNvSpPr/>
          <p:nvPr/>
        </p:nvSpPr>
        <p:spPr>
          <a:xfrm>
            <a:off x="5029199" y="6162925"/>
            <a:ext cx="7138555" cy="456084"/>
          </a:xfrm>
          <a:prstGeom prst="rect">
            <a:avLst/>
          </a:prstGeom>
          <a:solidFill>
            <a:srgbClr val="1F4E79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Получение информации об имуществе, содержащемся в перечнях</a:t>
            </a:r>
            <a:endParaRPr lang="ru-RU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sp>
        <p:nvSpPr>
          <p:cNvPr id="189" name="TextBox 188"/>
          <p:cNvSpPr txBox="1"/>
          <p:nvPr/>
        </p:nvSpPr>
        <p:spPr>
          <a:xfrm>
            <a:off x="268803" y="1577321"/>
            <a:ext cx="4087405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Федеральный закон от 24.07.2007 № 209-ФЗ  </a:t>
            </a:r>
            <a:endParaRPr lang="ru-RU" sz="14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   «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О развитии малого и среднего предпринимательства 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  </a:t>
            </a:r>
          </a:p>
          <a:p>
            <a:pPr algn="just"/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 </a:t>
            </a:r>
            <a:r>
              <a:rPr lang="ru-RU" sz="1400" dirty="0" smtClean="0">
                <a:latin typeface="Arial Narrow" panose="020B0606020202030204" pitchFamily="34" charset="0"/>
                <a:cs typeface="Arial" panose="020B0604020202020204" pitchFamily="34" charset="0"/>
              </a:rPr>
              <a:t>     в </a:t>
            </a:r>
            <a:r>
              <a:rPr lang="ru-RU" sz="1400" dirty="0">
                <a:latin typeface="Arial Narrow" panose="020B0606020202030204" pitchFamily="34" charset="0"/>
                <a:cs typeface="Arial" panose="020B0604020202020204" pitchFamily="34" charset="0"/>
              </a:rPr>
              <a:t>Российской Федерации» </a:t>
            </a:r>
            <a:r>
              <a:rPr lang="ru-RU" sz="1400" b="1" dirty="0">
                <a:latin typeface="Arial Narrow" panose="020B0606020202030204" pitchFamily="34" charset="0"/>
                <a:cs typeface="Arial" panose="020B0604020202020204" pitchFamily="34" charset="0"/>
              </a:rPr>
              <a:t>(статья 18</a:t>
            </a:r>
            <a:r>
              <a:rPr lang="ru-RU" sz="1400" b="1" dirty="0" smtClean="0">
                <a:latin typeface="Arial Narrow" panose="020B0606020202030204" pitchFamily="34" charset="0"/>
                <a:cs typeface="Arial" panose="020B0604020202020204" pitchFamily="34" charset="0"/>
              </a:rPr>
              <a:t>)</a:t>
            </a:r>
          </a:p>
          <a:p>
            <a:pPr algn="just"/>
            <a:endParaRPr lang="ru-RU" sz="1400" b="1" dirty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Постановление Правительства РФ от 21.08.2010 № 645 </a:t>
            </a:r>
            <a:r>
              <a:rPr lang="ru-RU" sz="1400" dirty="0">
                <a:latin typeface="Arial Narrow" panose="020B0606020202030204" pitchFamily="34" charset="0"/>
                <a:cs typeface="Times New Roman" panose="02020603050405020304" pitchFamily="18" charset="0"/>
              </a:rPr>
              <a:t>«Об имущественной поддержке субъектов малого и среднего предпринимательства при предоставлении федерального имущества</a:t>
            </a:r>
            <a:r>
              <a:rPr lang="ru-RU" sz="1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»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dirty="0" smtClean="0">
                <a:latin typeface="Arial Narrow" panose="020B0606020202030204" pitchFamily="34" charset="0"/>
                <a:cs typeface="Times New Roman" panose="02020603050405020304" pitchFamily="18" charset="0"/>
              </a:rPr>
              <a:t>Земельный кодекс Российской Федерации и иные нормативные правовые акты РФ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b="1" dirty="0">
                <a:latin typeface="Arial Narrow" panose="020B0606020202030204" pitchFamily="34" charset="0"/>
                <a:cs typeface="Times New Roman" panose="02020603050405020304" pitchFamily="18" charset="0"/>
              </a:rPr>
              <a:t>Нормативные правовые акты </a:t>
            </a:r>
            <a:r>
              <a:rPr lang="ru-RU" sz="1400" dirty="0">
                <a:latin typeface="Arial Narrow" panose="020B0606020202030204" pitchFamily="34" charset="0"/>
                <a:cs typeface="Times New Roman" panose="02020603050405020304" pitchFamily="18" charset="0"/>
              </a:rPr>
              <a:t>субъектов Российской Федерации и органов местного самоуправления </a:t>
            </a:r>
            <a:endParaRPr lang="ru-RU" sz="1400" dirty="0" smtClean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ru-RU" sz="1400" dirty="0">
              <a:latin typeface="Arial Narrow" panose="020B0606020202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Пятиугольник 189"/>
          <p:cNvSpPr/>
          <p:nvPr/>
        </p:nvSpPr>
        <p:spPr>
          <a:xfrm>
            <a:off x="238264" y="1125843"/>
            <a:ext cx="4448035" cy="542260"/>
          </a:xfrm>
          <a:prstGeom prst="homePlate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 smtClean="0">
              <a:latin typeface="Arial Narrow" panose="020B0606020202030204" pitchFamily="34" charset="0"/>
              <a:cs typeface="Arial" panose="020B0604020202020204" pitchFamily="34" charset="0"/>
            </a:endParaRPr>
          </a:p>
          <a:p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Правовое </a:t>
            </a: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регулирование оказания имущественной поддержки субъектам МСП:</a:t>
            </a:r>
          </a:p>
          <a:p>
            <a:pPr algn="ctr"/>
            <a:endParaRPr lang="ru-RU" sz="1400" dirty="0">
              <a:solidFill>
                <a:schemeClr val="tx1"/>
              </a:solidFill>
            </a:endParaRPr>
          </a:p>
        </p:txBody>
      </p:sp>
      <p:sp>
        <p:nvSpPr>
          <p:cNvPr id="191" name="Скругленный прямоугольник 190"/>
          <p:cNvSpPr/>
          <p:nvPr/>
        </p:nvSpPr>
        <p:spPr>
          <a:xfrm>
            <a:off x="5114262" y="1084521"/>
            <a:ext cx="6783572" cy="6592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Оказание имущественной поддержки субъектам МСП осуществляется: </a:t>
            </a:r>
            <a:endParaRPr lang="ru-RU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193" name="Стрелка вниз 192"/>
          <p:cNvSpPr/>
          <p:nvPr/>
        </p:nvSpPr>
        <p:spPr>
          <a:xfrm>
            <a:off x="5699052" y="1807534"/>
            <a:ext cx="393404" cy="22328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4" name="Стрелка вниз 193"/>
          <p:cNvSpPr/>
          <p:nvPr/>
        </p:nvSpPr>
        <p:spPr>
          <a:xfrm>
            <a:off x="8243777" y="1811079"/>
            <a:ext cx="393404" cy="223284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5" name="Стрелка вниз 194"/>
          <p:cNvSpPr/>
          <p:nvPr/>
        </p:nvSpPr>
        <p:spPr>
          <a:xfrm>
            <a:off x="10756605" y="1803990"/>
            <a:ext cx="393404" cy="223284"/>
          </a:xfrm>
          <a:prstGeom prst="downArrow">
            <a:avLst/>
          </a:prstGeom>
          <a:solidFill>
            <a:schemeClr val="accent1">
              <a:lumMod val="50000"/>
            </a:schemeClr>
          </a:solidFill>
          <a:ln>
            <a:solidFill>
              <a:srgbClr val="144C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2" name="Стрелка вниз 211"/>
          <p:cNvSpPr/>
          <p:nvPr/>
        </p:nvSpPr>
        <p:spPr>
          <a:xfrm>
            <a:off x="5681331" y="2980660"/>
            <a:ext cx="393404" cy="223284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3" name="Стрелка вниз 212"/>
          <p:cNvSpPr/>
          <p:nvPr/>
        </p:nvSpPr>
        <p:spPr>
          <a:xfrm>
            <a:off x="8194159" y="2984204"/>
            <a:ext cx="393404" cy="223284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4" name="Стрелка вниз 213"/>
          <p:cNvSpPr/>
          <p:nvPr/>
        </p:nvSpPr>
        <p:spPr>
          <a:xfrm>
            <a:off x="10760150" y="2987748"/>
            <a:ext cx="393404" cy="223284"/>
          </a:xfrm>
          <a:prstGeom prst="downArrow">
            <a:avLst/>
          </a:prstGeom>
          <a:solidFill>
            <a:schemeClr val="bg1"/>
          </a:solidFill>
          <a:ln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060373" y="3371161"/>
            <a:ext cx="7086600" cy="691684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из состава имущества публично-правовых образований, </a:t>
            </a:r>
            <a:endParaRPr lang="ru-RU" b="1" dirty="0" smtClean="0">
              <a:solidFill>
                <a:schemeClr val="bg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включаемого в </a:t>
            </a:r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ПЕРЕЧНИ для </a:t>
            </a:r>
            <a:r>
              <a:rPr lang="ru-RU" b="1" dirty="0" smtClean="0">
                <a:solidFill>
                  <a:schemeClr val="bg1"/>
                </a:solidFill>
                <a:latin typeface="Arial Narrow" panose="020B0606020202030204" pitchFamily="34" charset="0"/>
              </a:rPr>
              <a:t>субъектов </a:t>
            </a:r>
            <a:r>
              <a:rPr lang="ru-RU" b="1" dirty="0">
                <a:solidFill>
                  <a:schemeClr val="bg1"/>
                </a:solidFill>
                <a:latin typeface="Arial Narrow" panose="020B0606020202030204" pitchFamily="34" charset="0"/>
              </a:rPr>
              <a:t>МСП</a:t>
            </a:r>
          </a:p>
        </p:txBody>
      </p:sp>
      <p:pic>
        <p:nvPicPr>
          <p:cNvPr id="85" name="Picture 13" descr="C:\Users\n.popova\Desktop\иконки для сотрудников\ДОКУМЕНТЫ\Ресурс 8.png"/>
          <p:cNvPicPr>
            <a:picLocks noChangeAspect="1" noChangeArrowheads="1"/>
          </p:cNvPicPr>
          <p:nvPr/>
        </p:nvPicPr>
        <p:blipFill>
          <a:blip r:embed="rId11" cstate="print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1593845" y="3442326"/>
            <a:ext cx="357320" cy="503966"/>
          </a:xfrm>
          <a:prstGeom prst="rect">
            <a:avLst/>
          </a:prstGeom>
          <a:noFill/>
          <a:ln>
            <a:solidFill>
              <a:srgbClr val="144C7F"/>
            </a:solidFill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8" name="Прямая соединительная линия 67"/>
          <p:cNvCxnSpPr/>
          <p:nvPr/>
        </p:nvCxnSpPr>
        <p:spPr>
          <a:xfrm flipV="1">
            <a:off x="440762" y="6943101"/>
            <a:ext cx="506818" cy="4076"/>
          </a:xfrm>
          <a:prstGeom prst="line">
            <a:avLst/>
          </a:prstGeom>
          <a:ln>
            <a:solidFill>
              <a:srgbClr val="144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endCxn id="75" idx="0"/>
          </p:cNvCxnSpPr>
          <p:nvPr/>
        </p:nvCxnSpPr>
        <p:spPr>
          <a:xfrm>
            <a:off x="259773" y="5808519"/>
            <a:ext cx="17916" cy="1947962"/>
          </a:xfrm>
          <a:prstGeom prst="line">
            <a:avLst/>
          </a:prstGeom>
          <a:ln>
            <a:solidFill>
              <a:srgbClr val="144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Прямоугольник 70"/>
          <p:cNvSpPr/>
          <p:nvPr/>
        </p:nvSpPr>
        <p:spPr>
          <a:xfrm>
            <a:off x="569237" y="5507183"/>
            <a:ext cx="3888462" cy="6751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Виды прав, на которых предоставляется имущество, включенное в перечни  </a:t>
            </a:r>
            <a:endParaRPr lang="ru-RU" sz="16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72" name="Прямоугольник 71"/>
          <p:cNvSpPr/>
          <p:nvPr/>
        </p:nvSpPr>
        <p:spPr>
          <a:xfrm>
            <a:off x="590022" y="7603501"/>
            <a:ext cx="3794072" cy="604472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в</a:t>
            </a:r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ыкуп (5 лет в перечне) 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sp>
        <p:nvSpPr>
          <p:cNvPr id="74" name="Скругленный прямоугольник 73"/>
          <p:cNvSpPr/>
          <p:nvPr/>
        </p:nvSpPr>
        <p:spPr>
          <a:xfrm>
            <a:off x="114133" y="6770633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kern="1200" dirty="0" smtClean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1</a:t>
            </a:r>
          </a:p>
        </p:txBody>
      </p:sp>
      <p:sp>
        <p:nvSpPr>
          <p:cNvPr id="75" name="Скругленный прямоугольник 74"/>
          <p:cNvSpPr/>
          <p:nvPr/>
        </p:nvSpPr>
        <p:spPr>
          <a:xfrm>
            <a:off x="107287" y="7756481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2</a:t>
            </a:r>
            <a:endParaRPr lang="ru-RU" sz="1400" b="1" kern="1200" dirty="0" smtClean="0">
              <a:solidFill>
                <a:schemeClr val="bg1"/>
              </a:solidFill>
              <a:latin typeface="Arial Narrow" panose="020B0606020202030204" pitchFamily="34" charset="0"/>
              <a:ea typeface="SimSun" charset="-122"/>
            </a:endParaRPr>
          </a:p>
        </p:txBody>
      </p:sp>
      <p:sp>
        <p:nvSpPr>
          <p:cNvPr id="76" name="Прямоугольник 75"/>
          <p:cNvSpPr/>
          <p:nvPr/>
        </p:nvSpPr>
        <p:spPr>
          <a:xfrm>
            <a:off x="571895" y="6558454"/>
            <a:ext cx="3805431" cy="657549"/>
          </a:xfrm>
          <a:prstGeom prst="rect">
            <a:avLst/>
          </a:prstGeom>
          <a:solidFill>
            <a:schemeClr val="bg1"/>
          </a:solidFill>
          <a:ln w="28575">
            <a:solidFill>
              <a:schemeClr val="accent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 smtClean="0">
              <a:solidFill>
                <a:schemeClr val="tx1"/>
              </a:solidFill>
              <a:latin typeface="Arial Narrow" panose="020B0606020202030204" pitchFamily="34" charset="0"/>
            </a:endParaRP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аренда (не менее 5 лет</a:t>
            </a:r>
            <a:r>
              <a:rPr lang="ru-RU" sz="1400" b="1" dirty="0">
                <a:solidFill>
                  <a:schemeClr val="tx1"/>
                </a:solidFill>
                <a:latin typeface="Arial Narrow" panose="020B0606020202030204" pitchFamily="34" charset="0"/>
              </a:rPr>
              <a:t>)</a:t>
            </a:r>
          </a:p>
          <a:p>
            <a:pPr algn="ctr"/>
            <a:r>
              <a:rPr lang="ru-RU" sz="1400" b="1" dirty="0" smtClean="0">
                <a:solidFill>
                  <a:schemeClr val="tx1"/>
                </a:solidFill>
                <a:latin typeface="Arial Narrow" panose="020B0606020202030204" pitchFamily="34" charset="0"/>
              </a:rPr>
              <a:t>   </a:t>
            </a:r>
            <a:endParaRPr lang="ru-RU" sz="1400" b="1" dirty="0">
              <a:solidFill>
                <a:schemeClr val="tx1"/>
              </a:solidFill>
              <a:latin typeface="Arial Narrow" panose="020B0606020202030204" pitchFamily="34" charset="0"/>
            </a:endParaRPr>
          </a:p>
        </p:txBody>
      </p:sp>
      <p:cxnSp>
        <p:nvCxnSpPr>
          <p:cNvPr id="80" name="Прямая соединительная линия 79"/>
          <p:cNvCxnSpPr/>
          <p:nvPr/>
        </p:nvCxnSpPr>
        <p:spPr>
          <a:xfrm flipV="1">
            <a:off x="268661" y="5792988"/>
            <a:ext cx="271194" cy="11400"/>
          </a:xfrm>
          <a:prstGeom prst="line">
            <a:avLst/>
          </a:prstGeom>
          <a:ln>
            <a:solidFill>
              <a:srgbClr val="144C8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Скругленный прямоугольник 63"/>
          <p:cNvSpPr/>
          <p:nvPr/>
        </p:nvSpPr>
        <p:spPr>
          <a:xfrm>
            <a:off x="4765797" y="6943814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kern="1200" dirty="0" smtClean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1</a:t>
            </a:r>
          </a:p>
        </p:txBody>
      </p:sp>
      <p:sp>
        <p:nvSpPr>
          <p:cNvPr id="65" name="Скругленный прямоугольник 64"/>
          <p:cNvSpPr/>
          <p:nvPr/>
        </p:nvSpPr>
        <p:spPr>
          <a:xfrm>
            <a:off x="4783116" y="7771625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2</a:t>
            </a:r>
            <a:endParaRPr lang="ru-RU" sz="1400" b="1" kern="1200" dirty="0" smtClean="0">
              <a:solidFill>
                <a:schemeClr val="bg1"/>
              </a:solidFill>
              <a:latin typeface="Arial Narrow" panose="020B0606020202030204" pitchFamily="34" charset="0"/>
              <a:ea typeface="SimSun" charset="-122"/>
            </a:endParaRPr>
          </a:p>
        </p:txBody>
      </p:sp>
      <p:sp>
        <p:nvSpPr>
          <p:cNvPr id="81" name="Скругленный прямоугольник 80"/>
          <p:cNvSpPr/>
          <p:nvPr/>
        </p:nvSpPr>
        <p:spPr>
          <a:xfrm>
            <a:off x="9029535" y="7747377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dirty="0" smtClean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4</a:t>
            </a:r>
            <a:endParaRPr lang="ru-RU" sz="1400" b="1" kern="1200" dirty="0" smtClean="0">
              <a:solidFill>
                <a:schemeClr val="bg1"/>
              </a:solidFill>
              <a:latin typeface="Arial Narrow" panose="020B0606020202030204" pitchFamily="34" charset="0"/>
              <a:ea typeface="SimSun" charset="-122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9053780" y="6961132"/>
            <a:ext cx="340804" cy="338910"/>
          </a:xfrm>
          <a:prstGeom prst="roundRect">
            <a:avLst/>
          </a:prstGeom>
          <a:solidFill>
            <a:schemeClr val="accent1">
              <a:lumMod val="75000"/>
            </a:schemeClr>
          </a:solidFill>
          <a:ln w="6480">
            <a:solidFill>
              <a:schemeClr val="accent1">
                <a:lumMod val="75000"/>
              </a:schemeClr>
            </a:solidFill>
            <a:round/>
            <a:headEnd/>
            <a:tailEnd/>
          </a:ln>
          <a:effectLst/>
        </p:spPr>
        <p:txBody>
          <a:bodyPr wrap="square" lIns="90000" tIns="45000" rIns="90000" bIns="45000" rtlCol="0" anchor="ctr">
            <a:spAutoFit/>
          </a:bodyPr>
          <a:lstStyle/>
          <a:p>
            <a:pPr algn="l" defTabSz="449263" rtl="0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723900" algn="l"/>
              </a:tabLst>
            </a:pPr>
            <a:r>
              <a:rPr lang="ru-RU" sz="1400" b="1" dirty="0">
                <a:solidFill>
                  <a:schemeClr val="bg1"/>
                </a:solidFill>
                <a:latin typeface="Arial Narrow" panose="020B0606020202030204" pitchFamily="34" charset="0"/>
                <a:ea typeface="SimSun" charset="-122"/>
              </a:rPr>
              <a:t>3</a:t>
            </a:r>
            <a:endParaRPr lang="ru-RU" sz="1400" b="1" kern="1200" dirty="0" smtClean="0">
              <a:solidFill>
                <a:schemeClr val="bg1"/>
              </a:solidFill>
              <a:latin typeface="Arial Narrow" panose="020B0606020202030204" pitchFamily="34" charset="0"/>
              <a:ea typeface="SimSun" charset="-122"/>
            </a:endParaRPr>
          </a:p>
        </p:txBody>
      </p:sp>
      <p:cxnSp>
        <p:nvCxnSpPr>
          <p:cNvPr id="27" name="Прямая со стрелкой 26"/>
          <p:cNvCxnSpPr>
            <a:endCxn id="88" idx="0"/>
          </p:cNvCxnSpPr>
          <p:nvPr/>
        </p:nvCxnSpPr>
        <p:spPr>
          <a:xfrm>
            <a:off x="6421582" y="6650182"/>
            <a:ext cx="4892" cy="207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 стрелкой 90"/>
          <p:cNvCxnSpPr>
            <a:stCxn id="88" idx="2"/>
          </p:cNvCxnSpPr>
          <p:nvPr/>
        </p:nvCxnSpPr>
        <p:spPr>
          <a:xfrm flipH="1">
            <a:off x="6421582" y="7325590"/>
            <a:ext cx="4892" cy="3636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 стрелкой 92"/>
          <p:cNvCxnSpPr/>
          <p:nvPr/>
        </p:nvCxnSpPr>
        <p:spPr>
          <a:xfrm>
            <a:off x="10740737" y="6625936"/>
            <a:ext cx="4892" cy="2078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 стрелкой 93"/>
          <p:cNvCxnSpPr/>
          <p:nvPr/>
        </p:nvCxnSpPr>
        <p:spPr>
          <a:xfrm flipH="1">
            <a:off x="10761519" y="7429500"/>
            <a:ext cx="3463" cy="2874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>
            <a:off x="8167255" y="7938654"/>
            <a:ext cx="6442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 стрелкой 94"/>
          <p:cNvCxnSpPr/>
          <p:nvPr/>
        </p:nvCxnSpPr>
        <p:spPr>
          <a:xfrm>
            <a:off x="8156864" y="7117773"/>
            <a:ext cx="60267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Номер слайда 2"/>
          <p:cNvSpPr>
            <a:spLocks noGrp="1"/>
          </p:cNvSpPr>
          <p:nvPr>
            <p:ph type="sldNum" sz="quarter" idx="12"/>
          </p:nvPr>
        </p:nvSpPr>
        <p:spPr>
          <a:xfrm>
            <a:off x="12036425" y="8207973"/>
            <a:ext cx="397085" cy="386990"/>
          </a:xfrm>
        </p:spPr>
        <p:txBody>
          <a:bodyPr/>
          <a:lstStyle/>
          <a:p>
            <a:r>
              <a:rPr lang="ru-RU" sz="1200" dirty="0"/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xmlns="" val="3120971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27627" y="300637"/>
            <a:ext cx="6082527" cy="805382"/>
          </a:xfrm>
          <a:prstGeom prst="rect">
            <a:avLst/>
          </a:prstGeom>
          <a:noFill/>
        </p:spPr>
        <p:txBody>
          <a:bodyPr wrap="none" lIns="59057" tIns="29528" rIns="0" bIns="29528"/>
          <a:lstStyle/>
          <a:p>
            <a:pPr>
              <a:defRPr/>
            </a:pP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Информационно-маркетинговая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поддержка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2199080" y="8148455"/>
            <a:ext cx="278930" cy="460041"/>
          </a:xfrm>
        </p:spPr>
        <p:txBody>
          <a:bodyPr/>
          <a:lstStyle/>
          <a:p>
            <a:fld id="{9005E221-E10C-40C7-8143-48F6241B2838}" type="slidenum">
              <a:rPr lang="ru-RU" sz="1200" smtClean="0"/>
              <a:pPr/>
              <a:t>6</a:t>
            </a:fld>
            <a:endParaRPr lang="ru-RU" sz="1200" dirty="0"/>
          </a:p>
        </p:txBody>
      </p:sp>
      <p:cxnSp>
        <p:nvCxnSpPr>
          <p:cNvPr id="96" name="Прямая соединительная линия 95"/>
          <p:cNvCxnSpPr/>
          <p:nvPr/>
        </p:nvCxnSpPr>
        <p:spPr>
          <a:xfrm>
            <a:off x="317151" y="956080"/>
            <a:ext cx="12036425" cy="0"/>
          </a:xfrm>
          <a:prstGeom prst="line">
            <a:avLst/>
          </a:prstGeom>
          <a:ln w="22225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Скругленный прямоугольник 6"/>
          <p:cNvSpPr/>
          <p:nvPr/>
        </p:nvSpPr>
        <p:spPr>
          <a:xfrm>
            <a:off x="3102146" y="3289465"/>
            <a:ext cx="1195386" cy="407216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8001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sp>
        <p:nvSpPr>
          <p:cNvPr id="41" name="Скругленный прямоугольник 6"/>
          <p:cNvSpPr/>
          <p:nvPr/>
        </p:nvSpPr>
        <p:spPr>
          <a:xfrm>
            <a:off x="1111614" y="2542503"/>
            <a:ext cx="1919024" cy="456350"/>
          </a:xfrm>
          <a:prstGeom prst="rect">
            <a:avLst/>
          </a:prstGeom>
          <a:noFill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marL="0" marR="0" lvl="0" indent="0" algn="ctr" defTabSz="800100" rtl="0" eaLnBrk="1" fontAlgn="auto" latinLnBrk="0" hangingPunct="1">
              <a:lnSpc>
                <a:spcPct val="100000"/>
              </a:lnSpc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</a:endParaRPr>
          </a:p>
        </p:txBody>
      </p:sp>
      <p:grpSp>
        <p:nvGrpSpPr>
          <p:cNvPr id="72" name="Группа 71"/>
          <p:cNvGrpSpPr/>
          <p:nvPr/>
        </p:nvGrpSpPr>
        <p:grpSpPr>
          <a:xfrm>
            <a:off x="679599" y="1728924"/>
            <a:ext cx="9803664" cy="1187949"/>
            <a:chOff x="307248" y="2234424"/>
            <a:chExt cx="5622824" cy="1256163"/>
          </a:xfrm>
        </p:grpSpPr>
        <p:sp>
          <p:nvSpPr>
            <p:cNvPr id="76" name="Скругленный прямоугольник 75"/>
            <p:cNvSpPr/>
            <p:nvPr/>
          </p:nvSpPr>
          <p:spPr>
            <a:xfrm>
              <a:off x="307248" y="2234424"/>
              <a:ext cx="5622824" cy="1248345"/>
            </a:xfrm>
            <a:prstGeom prst="roundRect">
              <a:avLst/>
            </a:prstGeom>
            <a:no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algn="ctr" defTabSz="800100"/>
              <a:endParaRPr lang="ru-RU" sz="2000" b="1" dirty="0">
                <a:solidFill>
                  <a:prstClr val="black"/>
                </a:solidFill>
                <a:latin typeface="Segoe UI Light" panose="020B0502040204020203" pitchFamily="34" charset="0"/>
              </a:endParaRPr>
            </a:p>
          </p:txBody>
        </p:sp>
        <p:sp>
          <p:nvSpPr>
            <p:cNvPr id="74" name="Скругленный прямоугольник 8"/>
            <p:cNvSpPr/>
            <p:nvPr/>
          </p:nvSpPr>
          <p:spPr>
            <a:xfrm>
              <a:off x="683349" y="3106725"/>
              <a:ext cx="1381393" cy="38386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marL="0" marR="0" lvl="0" indent="0" algn="ctr" defTabSz="800100" rtl="0" eaLnBrk="1" fontAlgn="auto" latinLnBrk="0" hangingPunct="1">
                <a:lnSpc>
                  <a:spcPct val="90000"/>
                </a:lnSpc>
                <a:spcBef>
                  <a:spcPct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ru-RU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Segoe UI Light" panose="020B0502040204020203" pitchFamily="34" charset="0"/>
              </a:endParaRPr>
            </a:p>
          </p:txBody>
        </p:sp>
      </p:grpSp>
      <p:sp>
        <p:nvSpPr>
          <p:cNvPr id="50" name="TextBox 1"/>
          <p:cNvSpPr txBox="1"/>
          <p:nvPr/>
        </p:nvSpPr>
        <p:spPr>
          <a:xfrm>
            <a:off x="159863" y="1518722"/>
            <a:ext cx="6175500" cy="524582"/>
          </a:xfrm>
          <a:prstGeom prst="rect">
            <a:avLst/>
          </a:prstGeom>
        </p:spPr>
        <p:txBody>
          <a:bodyPr wrap="square" rtlCol="0"/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90000"/>
              </a:lnSpc>
            </a:pPr>
            <a:r>
              <a:rPr lang="ru-RU" sz="1800" b="1" dirty="0" smtClean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Возможности Портала Бизнес-навигатора МСП для субъектов МСП в сфере физической культуры и спорта</a:t>
            </a:r>
            <a:endParaRPr lang="ru-RU" sz="1800" dirty="0">
              <a:latin typeface="Arial Narrow" panose="020B0606020202030204" pitchFamily="34" charset="0"/>
              <a:ea typeface="Segoe UI" panose="020B0502040204020203" pitchFamily="34" charset="0"/>
              <a:cs typeface="Segoe UI" panose="020B0502040204020203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050121" y="1406388"/>
            <a:ext cx="5148959" cy="76170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6200" tIns="76200" rIns="76200" bIns="76200" numCol="1" spcCol="1270" anchor="t" anchorCtr="0">
            <a:no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 Narrow" panose="020B0606020202030204" pitchFamily="34" charset="0"/>
                <a:ea typeface="Segoe UI" panose="020B0502040204020203" pitchFamily="34" charset="0"/>
                <a:cs typeface="Segoe UI" panose="020B0502040204020203" pitchFamily="34" charset="0"/>
              </a:rPr>
              <a:t>Статистика использования сервисов Портала Бизнес-навигатора МСП (совершения значимых действий)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249838" y="2215249"/>
            <a:ext cx="6196662" cy="5041298"/>
          </a:xfrm>
          <a:prstGeom prst="rect">
            <a:avLst/>
          </a:prstGeom>
          <a:noFill/>
        </p:spPr>
        <p:txBody>
          <a:bodyPr wrap="square" lIns="59057" tIns="59057" rIns="59057" bIns="59057" anchor="ctr" anchorCtr="0">
            <a:noAutofit/>
          </a:bodyPr>
          <a:lstStyle/>
          <a:p>
            <a:pPr marL="268288" indent="-26828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Рассчитать бизнес-план для одного из </a:t>
            </a:r>
            <a:r>
              <a:rPr lang="ru-RU" sz="1500" b="1" dirty="0" smtClean="0">
                <a:latin typeface="Arial Narrow" panose="020B0606020202030204" pitchFamily="34" charset="0"/>
              </a:rPr>
              <a:t>100</a:t>
            </a:r>
            <a:r>
              <a:rPr lang="ru-RU" sz="1500" dirty="0" smtClean="0">
                <a:latin typeface="Arial Narrow" panose="020B0606020202030204" pitchFamily="34" charset="0"/>
              </a:rPr>
              <a:t> </a:t>
            </a:r>
            <a:r>
              <a:rPr lang="ru-RU" sz="1500" dirty="0">
                <a:latin typeface="Arial Narrow" panose="020B0606020202030204" pitchFamily="34" charset="0"/>
              </a:rPr>
              <a:t>видов бизнеса, в том числе в сфере физической культуры и спорта: </a:t>
            </a:r>
          </a:p>
          <a:p>
            <a:pPr marL="725488" lvl="1" indent="-268288" defTabSz="375036">
              <a:buFont typeface="Wingdings" panose="05000000000000000000" pitchFamily="2" charset="2"/>
              <a:buChar char="ü"/>
              <a:defRPr/>
            </a:pPr>
            <a:r>
              <a:rPr lang="ru-RU" sz="1500" b="1" dirty="0">
                <a:latin typeface="Arial Narrow" panose="020B0606020202030204" pitchFamily="34" charset="0"/>
              </a:rPr>
              <a:t>фитнес-клуб;</a:t>
            </a:r>
          </a:p>
          <a:p>
            <a:pPr marL="725488" lvl="1" indent="-268288" defTabSz="375036">
              <a:buFont typeface="Wingdings" panose="05000000000000000000" pitchFamily="2" charset="2"/>
              <a:buChar char="ü"/>
              <a:defRPr/>
            </a:pPr>
            <a:r>
              <a:rPr lang="ru-RU" sz="1500" b="1" dirty="0">
                <a:latin typeface="Arial Narrow" panose="020B0606020202030204" pitchFamily="34" charset="0"/>
              </a:rPr>
              <a:t>спортивные секции для взрослых и детей;</a:t>
            </a:r>
          </a:p>
          <a:p>
            <a:pPr marL="725488" lvl="1" indent="-268288" defTabSz="375036">
              <a:buFont typeface="Wingdings" panose="05000000000000000000" pitchFamily="2" charset="2"/>
              <a:buChar char="ü"/>
              <a:defRPr/>
            </a:pPr>
            <a:r>
              <a:rPr lang="ru-RU" sz="1500" b="1" dirty="0">
                <a:latin typeface="Arial Narrow" panose="020B0606020202030204" pitchFamily="34" charset="0"/>
              </a:rPr>
              <a:t>тренажёрный зал;</a:t>
            </a:r>
          </a:p>
          <a:p>
            <a:pPr marL="725488" lvl="1" indent="-268288" defTabSz="375036">
              <a:buFont typeface="Wingdings" panose="05000000000000000000" pitchFamily="2" charset="2"/>
              <a:buChar char="ü"/>
              <a:defRPr/>
            </a:pPr>
            <a:r>
              <a:rPr lang="ru-RU" sz="1500" b="1" dirty="0">
                <a:latin typeface="Arial Narrow" panose="020B0606020202030204" pitchFamily="34" charset="0"/>
              </a:rPr>
              <a:t>школа танцев</a:t>
            </a: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Подобрать в аренду помещение для </a:t>
            </a:r>
            <a:r>
              <a:rPr lang="ru-RU" sz="1500" dirty="0" smtClean="0">
                <a:latin typeface="Arial Narrow" panose="020B0606020202030204" pitchFamily="34" charset="0"/>
              </a:rPr>
              <a:t>бизнеса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 smtClean="0">
                <a:latin typeface="Arial Narrow" panose="020B0606020202030204" pitchFamily="34" charset="0"/>
              </a:rPr>
              <a:t>Найти </a:t>
            </a:r>
            <a:r>
              <a:rPr lang="ru-RU" sz="1500" dirty="0">
                <a:latin typeface="Arial Narrow" panose="020B0606020202030204" pitchFamily="34" charset="0"/>
              </a:rPr>
              <a:t>банк, где можно взять кредит под гарантию Корпорации </a:t>
            </a:r>
            <a:r>
              <a:rPr lang="ru-RU" sz="1500" dirty="0" smtClean="0">
                <a:latin typeface="Arial Narrow" panose="020B0606020202030204" pitchFamily="34" charset="0"/>
              </a:rPr>
              <a:t>МСП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Узнать об известных и надежных франшизах, в том числе </a:t>
            </a:r>
            <a:br>
              <a:rPr lang="ru-RU" sz="1500" dirty="0">
                <a:latin typeface="Arial Narrow" panose="020B0606020202030204" pitchFamily="34" charset="0"/>
              </a:rPr>
            </a:br>
            <a:r>
              <a:rPr lang="ru-RU" sz="1500" dirty="0" smtClean="0">
                <a:latin typeface="Arial Narrow" panose="020B0606020202030204" pitchFamily="34" charset="0"/>
              </a:rPr>
              <a:t>о 3-х франшизах фитнес-клубов</a:t>
            </a:r>
            <a:r>
              <a:rPr lang="ru-RU" sz="1500" dirty="0">
                <a:latin typeface="Arial Narrow" panose="020B0606020202030204" pitchFamily="34" charset="0"/>
              </a:rPr>
              <a:t>: </a:t>
            </a:r>
            <a:r>
              <a:rPr lang="en-US" sz="1500" b="1" dirty="0">
                <a:latin typeface="Arial Narrow" panose="020B0606020202030204" pitchFamily="34" charset="0"/>
              </a:rPr>
              <a:t>Body Boom, World Class, </a:t>
            </a:r>
            <a:r>
              <a:rPr lang="en-US" sz="1500" b="1" dirty="0" err="1">
                <a:latin typeface="Arial Narrow" panose="020B0606020202030204" pitchFamily="34" charset="0"/>
              </a:rPr>
              <a:t>Fizkult</a:t>
            </a:r>
            <a:endParaRPr lang="en-US" sz="1500" b="1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 smtClean="0">
                <a:latin typeface="Arial Narrow" panose="020B0606020202030204" pitchFamily="34" charset="0"/>
              </a:rPr>
              <a:t>Узнать </a:t>
            </a:r>
            <a:r>
              <a:rPr lang="ru-RU" sz="1500" dirty="0">
                <a:latin typeface="Arial Narrow" panose="020B0606020202030204" pitchFamily="34" charset="0"/>
              </a:rPr>
              <a:t>о мерах поддержки малого и среднего </a:t>
            </a:r>
            <a:r>
              <a:rPr lang="ru-RU" sz="1500" dirty="0" smtClean="0">
                <a:latin typeface="Arial Narrow" panose="020B0606020202030204" pitchFamily="34" charset="0"/>
              </a:rPr>
              <a:t>бизнеса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Быть в курсе планов закупок и конкурсов крупных </a:t>
            </a:r>
            <a:r>
              <a:rPr lang="ru-RU" sz="1500" dirty="0" smtClean="0">
                <a:latin typeface="Arial Narrow" panose="020B0606020202030204" pitchFamily="34" charset="0"/>
              </a:rPr>
              <a:t>заказчиков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Найти и проверить </a:t>
            </a:r>
            <a:r>
              <a:rPr lang="ru-RU" sz="1500" dirty="0" smtClean="0">
                <a:latin typeface="Arial Narrow" panose="020B0606020202030204" pitchFamily="34" charset="0"/>
              </a:rPr>
              <a:t>контрагента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 smtClean="0">
                <a:latin typeface="Arial Narrow" panose="020B0606020202030204" pitchFamily="34" charset="0"/>
              </a:rPr>
              <a:t>Создать сайт и/или разместить </a:t>
            </a:r>
            <a:r>
              <a:rPr lang="ru-RU" sz="1500" dirty="0">
                <a:latin typeface="Arial Narrow" panose="020B0606020202030204" pitchFamily="34" charset="0"/>
              </a:rPr>
              <a:t>объявление о своем </a:t>
            </a:r>
            <a:r>
              <a:rPr lang="ru-RU" sz="1500" dirty="0" smtClean="0">
                <a:latin typeface="Arial Narrow" panose="020B0606020202030204" pitchFamily="34" charset="0"/>
              </a:rPr>
              <a:t>бизнесе</a:t>
            </a:r>
            <a:endParaRPr lang="ru-RU" sz="1500" dirty="0">
              <a:latin typeface="Arial Narrow" panose="020B0606020202030204" pitchFamily="34" charset="0"/>
            </a:endParaRPr>
          </a:p>
          <a:p>
            <a:pPr marL="234398" indent="-234398" defTabSz="375036">
              <a:spcBef>
                <a:spcPts val="200"/>
              </a:spcBef>
              <a:spcAft>
                <a:spcPts val="200"/>
              </a:spcAft>
              <a:buFont typeface="Wingdings" panose="05000000000000000000" pitchFamily="2" charset="2"/>
              <a:buChar char="§"/>
              <a:defRPr/>
            </a:pPr>
            <a:r>
              <a:rPr lang="ru-RU" sz="1500" dirty="0">
                <a:latin typeface="Arial Narrow" panose="020B0606020202030204" pitchFamily="34" charset="0"/>
              </a:rPr>
              <a:t>Получить доступ к методическим, аналитическим и иным материалам, в том числе </a:t>
            </a:r>
            <a:r>
              <a:rPr lang="ru-RU" sz="1500" dirty="0" smtClean="0">
                <a:latin typeface="Arial Narrow" panose="020B0606020202030204" pitchFamily="34" charset="0"/>
              </a:rPr>
              <a:t>данным </a:t>
            </a:r>
            <a:r>
              <a:rPr lang="ru-RU" sz="1500" dirty="0">
                <a:latin typeface="Arial Narrow" panose="020B0606020202030204" pitchFamily="34" charset="0"/>
              </a:rPr>
              <a:t>о </a:t>
            </a:r>
            <a:r>
              <a:rPr lang="ru-RU" sz="1500" b="1" dirty="0">
                <a:latin typeface="Arial Narrow" panose="020B0606020202030204" pitchFamily="34" charset="0"/>
              </a:rPr>
              <a:t>вовлеченности населения</a:t>
            </a:r>
            <a:r>
              <a:rPr lang="ru-RU" sz="1500" dirty="0">
                <a:latin typeface="Arial Narrow" panose="020B0606020202030204" pitchFamily="34" charset="0"/>
              </a:rPr>
              <a:t> России </a:t>
            </a:r>
            <a:r>
              <a:rPr lang="ru-RU" sz="1500" b="1" dirty="0">
                <a:latin typeface="Arial Narrow" panose="020B0606020202030204" pitchFamily="34" charset="0"/>
              </a:rPr>
              <a:t>в занятия спортом </a:t>
            </a:r>
            <a:r>
              <a:rPr lang="ru-RU" sz="1500" dirty="0">
                <a:latin typeface="Arial Narrow" panose="020B0606020202030204" pitchFamily="34" charset="0"/>
              </a:rPr>
              <a:t>и использовании спортивных </a:t>
            </a:r>
            <a:r>
              <a:rPr lang="ru-RU" sz="1500" dirty="0" smtClean="0">
                <a:latin typeface="Arial Narrow" panose="020B0606020202030204" pitchFamily="34" charset="0"/>
              </a:rPr>
              <a:t>объектов</a:t>
            </a:r>
            <a:endParaRPr lang="ru-RU" sz="1500" dirty="0">
              <a:latin typeface="Arial Narrow" panose="020B0606020202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2673" y="7979702"/>
            <a:ext cx="96356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dirty="0" smtClean="0"/>
              <a:t>* </a:t>
            </a:r>
            <a:r>
              <a:rPr lang="ru-RU" sz="1400" i="1" dirty="0" smtClean="0"/>
              <a:t>Один субъект МСП может совершить одно и более значимых действий в сервисах Портала Бизнес-навигатора МСП</a:t>
            </a:r>
            <a:endParaRPr lang="ru-RU" sz="1400" i="1" dirty="0"/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596182" y="2605968"/>
            <a:ext cx="5780818" cy="4294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67631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37078</TotalTime>
  <Words>901</Words>
  <Application>Microsoft Office PowerPoint</Application>
  <PresentationFormat>Произвольный</PresentationFormat>
  <Paragraphs>214</Paragraphs>
  <Slides>6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EDubinchuk@corpmsp.ru</dc:creator>
  <cp:lastModifiedBy>ivanchenko</cp:lastModifiedBy>
  <cp:revision>1480</cp:revision>
  <cp:lastPrinted>2018-11-01T15:04:44Z</cp:lastPrinted>
  <dcterms:created xsi:type="dcterms:W3CDTF">2015-12-16T13:43:54Z</dcterms:created>
  <dcterms:modified xsi:type="dcterms:W3CDTF">2018-11-23T06:42:50Z</dcterms:modified>
</cp:coreProperties>
</file>