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78" r:id="rId2"/>
    <p:sldId id="616" r:id="rId3"/>
    <p:sldId id="609" r:id="rId4"/>
    <p:sldId id="610" r:id="rId5"/>
    <p:sldId id="612" r:id="rId6"/>
    <p:sldId id="617" r:id="rId7"/>
    <p:sldId id="613" r:id="rId8"/>
    <p:sldId id="615" r:id="rId9"/>
    <p:sldId id="603" r:id="rId10"/>
  </p:sldIdLst>
  <p:sldSz cx="12599988" cy="86407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8D2A6B32-A863-43F4-9C2D-E74518D4B754}">
          <p14:sldIdLst>
            <p14:sldId id="278"/>
            <p14:sldId id="616"/>
            <p14:sldId id="609"/>
            <p14:sldId id="610"/>
            <p14:sldId id="612"/>
            <p14:sldId id="617"/>
            <p14:sldId id="613"/>
            <p14:sldId id="615"/>
            <p14:sldId id="603"/>
          </p14:sldIdLst>
        </p14:section>
        <p14:section name="Раздел без заголовка" id="{500468F4-8AAC-45B5-8C1F-D5EC1E3E1DE0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722" userDrawn="1">
          <p15:clr>
            <a:srgbClr val="A4A3A4"/>
          </p15:clr>
        </p15:guide>
        <p15:guide id="2" pos="3969" userDrawn="1">
          <p15:clr>
            <a:srgbClr val="A4A3A4"/>
          </p15:clr>
        </p15:guide>
        <p15:guide id="3" orient="horz" pos="5218" userDrawn="1">
          <p15:clr>
            <a:srgbClr val="A4A3A4"/>
          </p15:clr>
        </p15:guide>
        <p15:guide id="4" orient="horz" pos="1040" userDrawn="1">
          <p15:clr>
            <a:srgbClr val="A4A3A4"/>
          </p15:clr>
        </p15:guide>
        <p15:guide id="5" orient="horz" pos="548" userDrawn="1">
          <p15:clr>
            <a:srgbClr val="A4A3A4"/>
          </p15:clr>
        </p15:guide>
        <p15:guide id="6" pos="7761" userDrawn="1">
          <p15:clr>
            <a:srgbClr val="A4A3A4"/>
          </p15:clr>
        </p15:guide>
        <p15:guide id="7" pos="17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A75BB"/>
    <a:srgbClr val="A4383E"/>
    <a:srgbClr val="384E5F"/>
    <a:srgbClr val="8FC7F1"/>
    <a:srgbClr val="86BBE3"/>
    <a:srgbClr val="90C8F3"/>
    <a:srgbClr val="FFFFFF"/>
    <a:srgbClr val="1888B9"/>
    <a:srgbClr val="E7F5FE"/>
    <a:srgbClr val="F8E9F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44" autoAdjust="0"/>
    <p:restoredTop sz="97292" autoAdjust="0"/>
  </p:normalViewPr>
  <p:slideViewPr>
    <p:cSldViewPr snapToGrid="0">
      <p:cViewPr varScale="1">
        <p:scale>
          <a:sx n="72" d="100"/>
          <a:sy n="72" d="100"/>
        </p:scale>
        <p:origin x="-708" y="-114"/>
      </p:cViewPr>
      <p:guideLst>
        <p:guide orient="horz" pos="2722"/>
        <p:guide orient="horz" pos="5218"/>
        <p:guide orient="horz" pos="1040"/>
        <p:guide orient="horz" pos="548"/>
        <p:guide pos="3969"/>
        <p:guide pos="7761"/>
        <p:guide pos="17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6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D71B2-C074-4B13-AB67-B32509399B4C}" type="datetimeFigureOut">
              <a:rPr lang="ru-RU" smtClean="0"/>
              <a:pPr/>
              <a:t>23.11.2018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6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A3FB5-6A54-469C-AF8A-E30B739F1A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79374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A4A145-E748-45E6-9541-8C569DD64A20}" type="datetimeFigureOut">
              <a:rPr lang="ru-RU" smtClean="0"/>
              <a:pPr/>
              <a:t>23.11.2018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243013"/>
            <a:ext cx="4876800" cy="3346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FF0B7-6C7A-444D-BC86-99C02D5842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8136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1pPr>
    <a:lvl2pPr marL="473934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2pPr>
    <a:lvl3pPr marL="947867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3pPr>
    <a:lvl4pPr marL="1421801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4pPr>
    <a:lvl5pPr marL="1895734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5pPr>
    <a:lvl6pPr marL="2369668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6pPr>
    <a:lvl7pPr marL="2843601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7pPr>
    <a:lvl8pPr marL="3317535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8pPr>
    <a:lvl9pPr marL="3791468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FF0B7-6C7A-444D-BC86-99C02D58423E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21388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FF0B7-6C7A-444D-BC86-99C02D58423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802297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FF0B7-6C7A-444D-BC86-99C02D58423E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65882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FF0B7-6C7A-444D-BC86-99C02D58423E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79133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FF0B7-6C7A-444D-BC86-99C02D58423E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190928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FF0B7-6C7A-444D-BC86-99C02D58423E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608045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FF0B7-6C7A-444D-BC86-99C02D58423E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459075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46150" eaLnBrk="1" hangingPunct="1">
              <a:spcBef>
                <a:spcPct val="0"/>
              </a:spcBef>
            </a:pPr>
            <a:endParaRPr lang="ru-RU" altLang="ru-RU" sz="1300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FC577CA-8B70-4CD7-BC46-8021ADE2565F}" type="slidenum">
              <a:rPr lang="ru-RU" altLang="ru-RU" smtClean="0"/>
              <a:pPr>
                <a:spcBef>
                  <a:spcPct val="0"/>
                </a:spcBef>
              </a:pPr>
              <a:t>9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xmlns="" val="1832576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5000" y="1414126"/>
            <a:ext cx="10709990" cy="3008266"/>
          </a:xfrm>
        </p:spPr>
        <p:txBody>
          <a:bodyPr anchor="b"/>
          <a:lstStyle>
            <a:lvl1pPr algn="ctr">
              <a:defRPr sz="756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4999" y="4538401"/>
            <a:ext cx="9449991" cy="2086184"/>
          </a:xfrm>
        </p:spPr>
        <p:txBody>
          <a:bodyPr/>
          <a:lstStyle>
            <a:lvl1pPr marL="0" indent="0" algn="ctr">
              <a:buNone/>
              <a:defRPr sz="3024"/>
            </a:lvl1pPr>
            <a:lvl2pPr marL="576091" indent="0" algn="ctr">
              <a:buNone/>
              <a:defRPr sz="2520"/>
            </a:lvl2pPr>
            <a:lvl3pPr marL="1152182" indent="0" algn="ctr">
              <a:buNone/>
              <a:defRPr sz="2268"/>
            </a:lvl3pPr>
            <a:lvl4pPr marL="1728274" indent="0" algn="ctr">
              <a:buNone/>
              <a:defRPr sz="2016"/>
            </a:lvl4pPr>
            <a:lvl5pPr marL="2304365" indent="0" algn="ctr">
              <a:buNone/>
              <a:defRPr sz="2016"/>
            </a:lvl5pPr>
            <a:lvl6pPr marL="2880457" indent="0" algn="ctr">
              <a:buNone/>
              <a:defRPr sz="2016"/>
            </a:lvl6pPr>
            <a:lvl7pPr marL="3456548" indent="0" algn="ctr">
              <a:buNone/>
              <a:defRPr sz="2016"/>
            </a:lvl7pPr>
            <a:lvl8pPr marL="4032639" indent="0" algn="ctr">
              <a:buNone/>
              <a:defRPr sz="2016"/>
            </a:lvl8pPr>
            <a:lvl9pPr marL="4608731" indent="0" algn="ctr">
              <a:buNone/>
              <a:defRPr sz="2016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FA94D-C25F-4CCC-8DFA-2DD3C1B362B1}" type="datetime1">
              <a:rPr lang="ru-RU" smtClean="0"/>
              <a:pPr/>
              <a:t>23.11.2018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5760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1F4CD-F5EC-4D43-B0F2-0C5C6D9AF715}" type="datetime1">
              <a:rPr lang="ru-RU" smtClean="0"/>
              <a:pPr/>
              <a:t>23.11.2018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8818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16868" y="460042"/>
            <a:ext cx="2716872" cy="732264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250" y="460042"/>
            <a:ext cx="7993117" cy="732264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7DBB9-72CE-45BA-A57E-EC2CD90B430E}" type="datetime1">
              <a:rPr lang="ru-RU" smtClean="0"/>
              <a:pPr/>
              <a:t>23.11.2018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92194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екстово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9999" y="691311"/>
            <a:ext cx="10631171" cy="1094847"/>
          </a:xfrm>
        </p:spPr>
        <p:txBody>
          <a:bodyPr anchor="t">
            <a:noAutofit/>
          </a:bodyPr>
          <a:lstStyle>
            <a:lvl1pPr>
              <a:defRPr>
                <a:solidFill>
                  <a:srgbClr val="0072BC"/>
                </a:solidFill>
              </a:defRPr>
            </a:lvl1pPr>
          </a:lstStyle>
          <a:p>
            <a:r>
              <a:rPr lang="ru-RU" dirty="0" smtClean="0"/>
              <a:t>Название слайда, шрифт </a:t>
            </a:r>
            <a:r>
              <a:rPr lang="ru-RU" dirty="0" err="1" smtClean="0"/>
              <a:t>Arial</a:t>
            </a:r>
            <a:r>
              <a:rPr lang="ru-RU" dirty="0" smtClean="0"/>
              <a:t>, 2</a:t>
            </a:r>
            <a:r>
              <a:rPr lang="en-US" dirty="0" smtClean="0"/>
              <a:t>4</a:t>
            </a:r>
            <a:r>
              <a:rPr lang="ru-RU" dirty="0" smtClean="0"/>
              <a:t> </a:t>
            </a:r>
            <a:r>
              <a:rPr lang="ru-RU" dirty="0" err="1" smtClean="0"/>
              <a:t>пт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629999" y="1780033"/>
            <a:ext cx="10631171" cy="5897238"/>
          </a:xfrm>
        </p:spPr>
        <p:txBody>
          <a:bodyPr/>
          <a:lstStyle>
            <a:lvl1pPr>
              <a:lnSpc>
                <a:spcPct val="150000"/>
              </a:lnSpc>
              <a:spcBef>
                <a:spcPts val="2268"/>
              </a:spcBef>
              <a:defRPr/>
            </a:lvl1pPr>
          </a:lstStyle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ru-RU" sz="176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Текст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336703" y="8008708"/>
            <a:ext cx="2939997" cy="460041"/>
          </a:xfrm>
        </p:spPr>
        <p:txBody>
          <a:bodyPr/>
          <a:lstStyle/>
          <a:p>
            <a:fld id="{446074D7-7B97-4C60-B38F-D77E1B39E885}" type="datetime1">
              <a:rPr lang="ru-RU" smtClean="0"/>
              <a:pPr/>
              <a:t>23.11.2018</a:t>
            </a:fld>
            <a:endParaRPr lang="ru-RU"/>
          </a:p>
        </p:txBody>
      </p:sp>
      <p:sp>
        <p:nvSpPr>
          <p:cNvPr id="7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9475147" y="8040179"/>
            <a:ext cx="2939997" cy="460041"/>
          </a:xfrm>
        </p:spPr>
        <p:txBody>
          <a:bodyPr/>
          <a:lstStyle>
            <a:lvl1pPr>
              <a:defRPr sz="1764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0C3E1D0-B99E-411B-BCE4-D3E6DB7EA49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Объект 2"/>
          <p:cNvSpPr>
            <a:spLocks noGrp="1"/>
          </p:cNvSpPr>
          <p:nvPr>
            <p:ph idx="13" hasCustomPrompt="1"/>
          </p:nvPr>
        </p:nvSpPr>
        <p:spPr>
          <a:xfrm>
            <a:off x="629999" y="328404"/>
            <a:ext cx="10631171" cy="362907"/>
          </a:xfrm>
        </p:spPr>
        <p:txBody>
          <a:bodyPr/>
          <a:lstStyle>
            <a:lvl1pPr>
              <a:defRPr sz="1764"/>
            </a:lvl1pPr>
          </a:lstStyle>
          <a:p>
            <a:r>
              <a:rPr lang="ru-RU" sz="126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Название раздела, </a:t>
            </a:r>
            <a:r>
              <a:rPr lang="ru-RU" sz="126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Arial</a:t>
            </a:r>
            <a:r>
              <a:rPr lang="ru-RU" sz="126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10 пт.</a:t>
            </a:r>
            <a:endParaRPr lang="ru-RU" sz="126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0280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EFBEA-0D8C-44F4-9DC4-425DC9CB45BF}" type="datetime1">
              <a:rPr lang="ru-RU" smtClean="0"/>
              <a:pPr/>
              <a:t>23.11.2018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3876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686" y="2154193"/>
            <a:ext cx="10867490" cy="3594317"/>
          </a:xfrm>
        </p:spPr>
        <p:txBody>
          <a:bodyPr anchor="b"/>
          <a:lstStyle>
            <a:lvl1pPr>
              <a:defRPr sz="756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686" y="5782513"/>
            <a:ext cx="10867490" cy="1890166"/>
          </a:xfrm>
        </p:spPr>
        <p:txBody>
          <a:bodyPr/>
          <a:lstStyle>
            <a:lvl1pPr marL="0" indent="0">
              <a:buNone/>
              <a:defRPr sz="3024">
                <a:solidFill>
                  <a:schemeClr val="tx1"/>
                </a:solidFill>
              </a:defRPr>
            </a:lvl1pPr>
            <a:lvl2pPr marL="576091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2pPr>
            <a:lvl3pPr marL="1152182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3pPr>
            <a:lvl4pPr marL="1728274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4pPr>
            <a:lvl5pPr marL="2304365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5pPr>
            <a:lvl6pPr marL="2880457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6pPr>
            <a:lvl7pPr marL="3456548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7pPr>
            <a:lvl8pPr marL="4032639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8pPr>
            <a:lvl9pPr marL="4608731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DDFF-4DC0-4249-930E-0F3FD2D975B8}" type="datetime1">
              <a:rPr lang="ru-RU" smtClean="0"/>
              <a:pPr/>
              <a:t>23.11.2018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151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250" y="2300204"/>
            <a:ext cx="5354994" cy="54824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8745" y="2300204"/>
            <a:ext cx="5354994" cy="54824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9F970-0A99-4F05-9CC3-BCDB09507058}" type="datetime1">
              <a:rPr lang="ru-RU" smtClean="0"/>
              <a:pPr/>
              <a:t>23.11.2018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074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90" y="460043"/>
            <a:ext cx="10867490" cy="16701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7894" y="2118189"/>
            <a:ext cx="5330384" cy="1038091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91" indent="0">
              <a:buNone/>
              <a:defRPr sz="2520" b="1"/>
            </a:lvl2pPr>
            <a:lvl3pPr marL="1152182" indent="0">
              <a:buNone/>
              <a:defRPr sz="2268" b="1"/>
            </a:lvl3pPr>
            <a:lvl4pPr marL="1728274" indent="0">
              <a:buNone/>
              <a:defRPr sz="2016" b="1"/>
            </a:lvl4pPr>
            <a:lvl5pPr marL="2304365" indent="0">
              <a:buNone/>
              <a:defRPr sz="2016" b="1"/>
            </a:lvl5pPr>
            <a:lvl6pPr marL="2880457" indent="0">
              <a:buNone/>
              <a:defRPr sz="2016" b="1"/>
            </a:lvl6pPr>
            <a:lvl7pPr marL="3456548" indent="0">
              <a:buNone/>
              <a:defRPr sz="2016" b="1"/>
            </a:lvl7pPr>
            <a:lvl8pPr marL="4032639" indent="0">
              <a:buNone/>
              <a:defRPr sz="2016" b="1"/>
            </a:lvl8pPr>
            <a:lvl9pPr marL="4608731" indent="0">
              <a:buNone/>
              <a:defRPr sz="2016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894" y="3156279"/>
            <a:ext cx="5330384" cy="464241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8745" y="2118189"/>
            <a:ext cx="5356636" cy="1038091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91" indent="0">
              <a:buNone/>
              <a:defRPr sz="2520" b="1"/>
            </a:lvl2pPr>
            <a:lvl3pPr marL="1152182" indent="0">
              <a:buNone/>
              <a:defRPr sz="2268" b="1"/>
            </a:lvl3pPr>
            <a:lvl4pPr marL="1728274" indent="0">
              <a:buNone/>
              <a:defRPr sz="2016" b="1"/>
            </a:lvl4pPr>
            <a:lvl5pPr marL="2304365" indent="0">
              <a:buNone/>
              <a:defRPr sz="2016" b="1"/>
            </a:lvl5pPr>
            <a:lvl6pPr marL="2880457" indent="0">
              <a:buNone/>
              <a:defRPr sz="2016" b="1"/>
            </a:lvl6pPr>
            <a:lvl7pPr marL="3456548" indent="0">
              <a:buNone/>
              <a:defRPr sz="2016" b="1"/>
            </a:lvl7pPr>
            <a:lvl8pPr marL="4032639" indent="0">
              <a:buNone/>
              <a:defRPr sz="2016" b="1"/>
            </a:lvl8pPr>
            <a:lvl9pPr marL="4608731" indent="0">
              <a:buNone/>
              <a:defRPr sz="2016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8745" y="3156279"/>
            <a:ext cx="5356636" cy="464241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67B89-F843-4029-A188-A2F0F6778761}" type="datetime1">
              <a:rPr lang="ru-RU" smtClean="0"/>
              <a:pPr/>
              <a:t>23.11.2018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4181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9B347-EA48-4E53-AA19-91E2BE95543B}" type="datetime1">
              <a:rPr lang="ru-RU" smtClean="0"/>
              <a:pPr/>
              <a:t>23.11.2018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7998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DD74-0963-4817-90A9-E4C389D28BE1}" type="datetime1">
              <a:rPr lang="ru-RU" smtClean="0"/>
              <a:pPr/>
              <a:t>23.11.2018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5211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91" y="576051"/>
            <a:ext cx="4063824" cy="2016178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6636" y="1244112"/>
            <a:ext cx="6378744" cy="6140542"/>
          </a:xfrm>
        </p:spPr>
        <p:txBody>
          <a:bodyPr/>
          <a:lstStyle>
            <a:lvl1pPr>
              <a:defRPr sz="4032"/>
            </a:lvl1pPr>
            <a:lvl2pPr>
              <a:defRPr sz="3528"/>
            </a:lvl2pPr>
            <a:lvl3pPr>
              <a:defRPr sz="3024"/>
            </a:lvl3pPr>
            <a:lvl4pPr>
              <a:defRPr sz="2520"/>
            </a:lvl4pPr>
            <a:lvl5pPr>
              <a:defRPr sz="2520"/>
            </a:lvl5pPr>
            <a:lvl6pPr>
              <a:defRPr sz="2520"/>
            </a:lvl6pPr>
            <a:lvl7pPr>
              <a:defRPr sz="2520"/>
            </a:lvl7pPr>
            <a:lvl8pPr>
              <a:defRPr sz="2520"/>
            </a:lvl8pPr>
            <a:lvl9pPr>
              <a:defRPr sz="252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7891" y="2592230"/>
            <a:ext cx="4063824" cy="4802425"/>
          </a:xfrm>
        </p:spPr>
        <p:txBody>
          <a:bodyPr/>
          <a:lstStyle>
            <a:lvl1pPr marL="0" indent="0">
              <a:buNone/>
              <a:defRPr sz="2016"/>
            </a:lvl1pPr>
            <a:lvl2pPr marL="576091" indent="0">
              <a:buNone/>
              <a:defRPr sz="1764"/>
            </a:lvl2pPr>
            <a:lvl3pPr marL="1152182" indent="0">
              <a:buNone/>
              <a:defRPr sz="1512"/>
            </a:lvl3pPr>
            <a:lvl4pPr marL="1728274" indent="0">
              <a:buNone/>
              <a:defRPr sz="1260"/>
            </a:lvl4pPr>
            <a:lvl5pPr marL="2304365" indent="0">
              <a:buNone/>
              <a:defRPr sz="1260"/>
            </a:lvl5pPr>
            <a:lvl6pPr marL="2880457" indent="0">
              <a:buNone/>
              <a:defRPr sz="1260"/>
            </a:lvl6pPr>
            <a:lvl7pPr marL="3456548" indent="0">
              <a:buNone/>
              <a:defRPr sz="1260"/>
            </a:lvl7pPr>
            <a:lvl8pPr marL="4032639" indent="0">
              <a:buNone/>
              <a:defRPr sz="1260"/>
            </a:lvl8pPr>
            <a:lvl9pPr marL="4608731" indent="0">
              <a:buNone/>
              <a:defRPr sz="126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4507C-68E6-4153-A62A-DDC2054FE3DA}" type="datetime1">
              <a:rPr lang="ru-RU" smtClean="0"/>
              <a:pPr/>
              <a:t>23.11.2018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16901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91" y="576051"/>
            <a:ext cx="4063824" cy="2016178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56636" y="1244112"/>
            <a:ext cx="6378744" cy="6140542"/>
          </a:xfrm>
        </p:spPr>
        <p:txBody>
          <a:bodyPr anchor="t"/>
          <a:lstStyle>
            <a:lvl1pPr marL="0" indent="0">
              <a:buNone/>
              <a:defRPr sz="4032"/>
            </a:lvl1pPr>
            <a:lvl2pPr marL="576091" indent="0">
              <a:buNone/>
              <a:defRPr sz="3528"/>
            </a:lvl2pPr>
            <a:lvl3pPr marL="1152182" indent="0">
              <a:buNone/>
              <a:defRPr sz="3024"/>
            </a:lvl3pPr>
            <a:lvl4pPr marL="1728274" indent="0">
              <a:buNone/>
              <a:defRPr sz="2520"/>
            </a:lvl4pPr>
            <a:lvl5pPr marL="2304365" indent="0">
              <a:buNone/>
              <a:defRPr sz="2520"/>
            </a:lvl5pPr>
            <a:lvl6pPr marL="2880457" indent="0">
              <a:buNone/>
              <a:defRPr sz="2520"/>
            </a:lvl6pPr>
            <a:lvl7pPr marL="3456548" indent="0">
              <a:buNone/>
              <a:defRPr sz="2520"/>
            </a:lvl7pPr>
            <a:lvl8pPr marL="4032639" indent="0">
              <a:buNone/>
              <a:defRPr sz="2520"/>
            </a:lvl8pPr>
            <a:lvl9pPr marL="4608731" indent="0">
              <a:buNone/>
              <a:defRPr sz="252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7891" y="2592230"/>
            <a:ext cx="4063824" cy="4802425"/>
          </a:xfrm>
        </p:spPr>
        <p:txBody>
          <a:bodyPr/>
          <a:lstStyle>
            <a:lvl1pPr marL="0" indent="0">
              <a:buNone/>
              <a:defRPr sz="2016"/>
            </a:lvl1pPr>
            <a:lvl2pPr marL="576091" indent="0">
              <a:buNone/>
              <a:defRPr sz="1764"/>
            </a:lvl2pPr>
            <a:lvl3pPr marL="1152182" indent="0">
              <a:buNone/>
              <a:defRPr sz="1512"/>
            </a:lvl3pPr>
            <a:lvl4pPr marL="1728274" indent="0">
              <a:buNone/>
              <a:defRPr sz="1260"/>
            </a:lvl4pPr>
            <a:lvl5pPr marL="2304365" indent="0">
              <a:buNone/>
              <a:defRPr sz="1260"/>
            </a:lvl5pPr>
            <a:lvl6pPr marL="2880457" indent="0">
              <a:buNone/>
              <a:defRPr sz="1260"/>
            </a:lvl6pPr>
            <a:lvl7pPr marL="3456548" indent="0">
              <a:buNone/>
              <a:defRPr sz="1260"/>
            </a:lvl7pPr>
            <a:lvl8pPr marL="4032639" indent="0">
              <a:buNone/>
              <a:defRPr sz="1260"/>
            </a:lvl8pPr>
            <a:lvl9pPr marL="4608731" indent="0">
              <a:buNone/>
              <a:defRPr sz="126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A2F5-AE2A-496A-B8C5-EC7D7C36D010}" type="datetime1">
              <a:rPr lang="ru-RU" smtClean="0"/>
              <a:pPr/>
              <a:t>23.11.2018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72957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6250" y="460043"/>
            <a:ext cx="10867490" cy="1670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50" y="2300204"/>
            <a:ext cx="10867490" cy="5482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6251" y="8008710"/>
            <a:ext cx="2834996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539BE-C3BA-4B0B-914D-7C9F5DA1E847}" type="datetime1">
              <a:rPr lang="ru-RU" smtClean="0"/>
              <a:pPr/>
              <a:t>23.11.2018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73746" y="8008710"/>
            <a:ext cx="4252497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98744" y="8008710"/>
            <a:ext cx="2834996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7467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1152182" rtl="0" eaLnBrk="1" latinLnBrk="0" hangingPunct="1">
        <a:lnSpc>
          <a:spcPct val="90000"/>
        </a:lnSpc>
        <a:spcBef>
          <a:spcPct val="0"/>
        </a:spcBef>
        <a:buNone/>
        <a:defRPr sz="55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46" indent="-288046" algn="l" defTabSz="1152182" rtl="0" eaLnBrk="1" latinLnBrk="0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1pPr>
      <a:lvl2pPr marL="864137" indent="-288046" algn="l" defTabSz="1152182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+mn-lt"/>
          <a:ea typeface="+mn-ea"/>
          <a:cs typeface="+mn-cs"/>
        </a:defRPr>
      </a:lvl2pPr>
      <a:lvl3pPr marL="1440228" indent="-288046" algn="l" defTabSz="1152182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2016320" indent="-288046" algn="l" defTabSz="1152182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592411" indent="-288046" algn="l" defTabSz="1152182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3168502" indent="-288046" algn="l" defTabSz="1152182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744594" indent="-288046" algn="l" defTabSz="1152182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320685" indent="-288046" algn="l" defTabSz="1152182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896777" indent="-288046" algn="l" defTabSz="1152182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52182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1pPr>
      <a:lvl2pPr marL="576091" algn="l" defTabSz="1152182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152182" algn="l" defTabSz="1152182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3pPr>
      <a:lvl4pPr marL="1728274" algn="l" defTabSz="1152182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304365" algn="l" defTabSz="1152182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2880457" algn="l" defTabSz="1152182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456548" algn="l" defTabSz="1152182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032639" algn="l" defTabSz="1152182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608731" algn="l" defTabSz="1152182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jpe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3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4.png"/><Relationship Id="rId4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725228"/>
            <a:ext cx="1259998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2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endParaRPr lang="ru-RU" sz="32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endParaRPr lang="ru-RU" sz="2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endParaRPr lang="ru-RU" sz="2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endParaRPr lang="ru-RU" sz="2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endParaRPr lang="en-US" sz="2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6062" y="2581533"/>
            <a:ext cx="1259998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</a:t>
            </a:r>
          </a:p>
          <a:p>
            <a:pPr algn="ctr"/>
            <a:endParaRPr lang="ru-RU" sz="2000" b="1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участия субъектов малого и среднего предпринимательства</a:t>
            </a:r>
          </a:p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закупках крупнейших заказчиков</a:t>
            </a:r>
            <a:endParaRPr lang="ru-RU" sz="2800" b="1" dirty="0" smtClean="0">
              <a:solidFill>
                <a:schemeClr val="accent5">
                  <a:lumMod val="50000"/>
                </a:schemeClr>
              </a:solidFill>
              <a:latin typeface="Segoe UI Light" panose="020B0502040204020203" pitchFamily="34" charset="0"/>
            </a:endParaRPr>
          </a:p>
          <a:p>
            <a:pPr algn="ctr"/>
            <a:endParaRPr lang="ru-RU" sz="2800" b="1" dirty="0">
              <a:latin typeface="+mj-lt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65201" y="217501"/>
            <a:ext cx="4493354" cy="17584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</p:spTree>
    <p:extLst>
      <p:ext uri="{BB962C8B-B14F-4D97-AF65-F5344CB8AC3E}">
        <p14:creationId xmlns:p14="http://schemas.microsoft.com/office/powerpoint/2010/main" xmlns="" val="326077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587110" y="8058651"/>
            <a:ext cx="2834996" cy="460041"/>
          </a:xfrm>
        </p:spPr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96548" y="347809"/>
            <a:ext cx="12006469" cy="930619"/>
          </a:xfrm>
          <a:prstGeom prst="rect">
            <a:avLst/>
          </a:prstGeom>
          <a:noFill/>
        </p:spPr>
        <p:txBody>
          <a:bodyPr wrap="square" lIns="72000" tIns="36000" rIns="0" bIns="36000" rtlCol="0">
            <a:noAutofit/>
          </a:bodyPr>
          <a:lstStyle/>
          <a:p>
            <a:pPr lvl="0"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Шаг 1. Выбор закупки. Поиск извещения о закупке</a:t>
            </a: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258"/>
            <a:ext cx="2163618" cy="984251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473806" y="1196834"/>
            <a:ext cx="1085025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1 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июля 2018 года  </a:t>
            </a:r>
            <a:r>
              <a:rPr lang="ru-RU" sz="2400" dirty="0" smtClean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связи с вступлением </a:t>
            </a:r>
            <a:r>
              <a:rPr lang="ru-RU" sz="2400" dirty="0" smtClean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силу </a:t>
            </a:r>
            <a:r>
              <a:rPr lang="ru-RU" sz="2400" dirty="0" smtClean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ряда положений 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Федерального закона от </a:t>
            </a:r>
            <a:r>
              <a:rPr lang="ru-RU" sz="2400" dirty="0" smtClean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31.12.2017 № 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505-ФЗ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конкурентные</a:t>
            </a:r>
            <a:r>
              <a:rPr lang="ru-RU" sz="2400" dirty="0" smtClean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закупки, в которых участниками могут быть только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субъекты МСП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осуществляется исключительно в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электронной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форме</a:t>
            </a:r>
            <a:endParaRPr lang="ru-RU" sz="32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1166796" y="1094071"/>
            <a:ext cx="103350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Рисунок 5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5278" y="1329299"/>
            <a:ext cx="1094833" cy="1094833"/>
          </a:xfrm>
          <a:prstGeom prst="rect">
            <a:avLst/>
          </a:prstGeom>
        </p:spPr>
      </p:pic>
      <p:sp>
        <p:nvSpPr>
          <p:cNvPr id="28" name="Прямоугольник 27"/>
          <p:cNvSpPr/>
          <p:nvPr/>
        </p:nvSpPr>
        <p:spPr>
          <a:xfrm>
            <a:off x="1614039" y="3226133"/>
            <a:ext cx="93905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октября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  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конкурентные закупки у субъектов МСП должны быть осуществлены только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ЭТП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определенных Правительством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РФ: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552242" y="7422551"/>
            <a:ext cx="112138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(для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поиска закупок на ЭТП регистрация не 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требуется)  </a:t>
            </a:r>
            <a:endParaRPr lang="ru-RU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7361AAF3-5ED8-4BAB-BDBD-2C97B37099BB}"/>
              </a:ext>
            </a:extLst>
          </p:cNvPr>
          <p:cNvSpPr txBox="1"/>
          <p:nvPr/>
        </p:nvSpPr>
        <p:spPr>
          <a:xfrm>
            <a:off x="1428923" y="4165527"/>
            <a:ext cx="533250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АО «ТЭК – Торг»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АО «Единая электронная торговая площадка»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АО «Российский аукционный дом»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АО «Агентство по государственному заказу Республики Татарстан»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rgbClr val="191919">
                  <a:lumMod val="90000"/>
                  <a:lumOff val="10000"/>
                </a:srgb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rgbClr val="19191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369BABAF-EA30-431A-9F5F-048B613A540B}"/>
              </a:ext>
            </a:extLst>
          </p:cNvPr>
          <p:cNvSpPr txBox="1"/>
          <p:nvPr/>
        </p:nvSpPr>
        <p:spPr>
          <a:xfrm>
            <a:off x="6983157" y="4239241"/>
            <a:ext cx="555013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АО «Электронные торговые системы»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ЗАО «Сбербанк - Автоматизированная система торгов»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ООО «РТС – тендер»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ООО «Электронная торговая площадка ГПБ»</a:t>
            </a:r>
          </a:p>
        </p:txBody>
      </p:sp>
      <p:pic>
        <p:nvPicPr>
          <p:cNvPr id="34" name="Picture 4" descr="ÐÐ°ÑÑÐ¸Ð½ÐºÐ¸ Ð¿Ð¾ Ð·Ð°Ð¿ÑÐ¾ÑÑ Ð»Ð¾Ð³Ð¾ÑÐ¸Ð¿ ÐÐ Â«ÐÐ´Ð¸Ð½Ð°Ñ ÑÐ»ÐµÐºÑÑÐ¾Ð½Ð½Ð°Ñ ÑÐ¾ÑÐ³Ð¾Ð²Ð°Ñ Ð¿Ð»Ð¾ÑÐ°Ð´ÐºÐ°Â»">
            <a:extLst>
              <a:ext uri="{FF2B5EF4-FFF2-40B4-BE49-F238E27FC236}">
                <a16:creationId xmlns:a16="http://schemas.microsoft.com/office/drawing/2014/main" xmlns="" id="{95CE561D-824F-448D-9F6A-BBE34471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4412" y="4827439"/>
            <a:ext cx="599944" cy="599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6" descr="ÐÐ°ÑÑÐ¸Ð½ÐºÐ¸ Ð¿Ð¾ Ð·Ð°Ð¿ÑÐ¾ÑÑ Ð»Ð¾Ð³Ð¾ÑÐ¸Ð¿ ÐÐ Â«Ð¢Ð­Ð â Ð¢Ð¾ÑÐ³Â»">
            <a:extLst>
              <a:ext uri="{FF2B5EF4-FFF2-40B4-BE49-F238E27FC236}">
                <a16:creationId xmlns:a16="http://schemas.microsoft.com/office/drawing/2014/main" xmlns="" id="{86F2BC31-F572-46EE-AB3B-414FB3FB2F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1630" y="4132525"/>
            <a:ext cx="605881" cy="505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8" descr="ÐÐ°ÑÑÐ¸Ð½ÐºÐ¸ Ð¿Ð¾ Ð·Ð°Ð¿ÑÐ¾ÑÑ Ð»Ð¾Ð³Ð¾ÑÐ¸Ð¿ ÐÐ Â«Ð Ð¾ÑÑÐ¸Ð¹ÑÐºÐ¸Ð¹ Ð°ÑÐºÑÐ¸Ð¾Ð½Ð½ÑÐ¹ Ð´Ð¾Ð¼Â»">
            <a:extLst>
              <a:ext uri="{FF2B5EF4-FFF2-40B4-BE49-F238E27FC236}">
                <a16:creationId xmlns:a16="http://schemas.microsoft.com/office/drawing/2014/main" xmlns="" id="{B8766598-01FF-455E-B92D-2C2FC3C990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7443" y="5817078"/>
            <a:ext cx="531158" cy="531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10" descr="ÐÐ°ÑÑÐ¸Ð½ÐºÐ¸ Ð¿Ð¾ Ð·Ð°Ð¿ÑÐ¾ÑÑ Ð»Ð¾Ð³Ð¾ÑÐ¸Ð¿ ÐÐ Â«ÐÐ³ÐµÐ½ÑÑÑÐ²Ð¾ Ð¿Ð¾ Ð³Ð¾ÑÑÐ´Ð°ÑÑÑÐ²ÐµÐ½Ð½Ð¾Ð¼Ñ Ð·Ð°ÐºÐ°Ð·Ñ Ð ÐµÑÐ¿ÑÐ±Ð»Ð¸ÐºÐ¸ Ð¢Ð°ÑÐ°ÑÑÑÐ°Ð½Â»">
            <a:extLst>
              <a:ext uri="{FF2B5EF4-FFF2-40B4-BE49-F238E27FC236}">
                <a16:creationId xmlns:a16="http://schemas.microsoft.com/office/drawing/2014/main" xmlns="" id="{4B1DD48E-FB9A-4E40-96F4-7F3F093415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0542" y="6666485"/>
            <a:ext cx="408059" cy="549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Рисунок 37">
            <a:extLst>
              <a:ext uri="{FF2B5EF4-FFF2-40B4-BE49-F238E27FC236}">
                <a16:creationId xmlns:a16="http://schemas.microsoft.com/office/drawing/2014/main" xmlns="" id="{3FEE8450-2CAC-42D1-8404-54DE0797C117}"/>
              </a:ext>
            </a:extLst>
          </p:cNvPr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455964" y="4228351"/>
            <a:ext cx="462626" cy="456289"/>
          </a:xfrm>
          <a:prstGeom prst="rect">
            <a:avLst/>
          </a:prstGeom>
        </p:spPr>
      </p:pic>
      <p:pic>
        <p:nvPicPr>
          <p:cNvPr id="39" name="Picture 14" descr="ÐÐ°ÑÑÐ¸Ð½ÐºÐ¸ Ð¿Ð¾ Ð·Ð°Ð¿ÑÐ¾ÑÑ ÐÐÐ Â«Ð¡Ð±ÐµÑÐ±Ð°Ð½Ðº - ÐÐ²ÑÐ¾Ð¼Ð°ÑÐ¸Ð·Ð¸ÑÐ¾Ð²Ð°Ð½Ð½Ð°Ñ ÑÐ¸ÑÑÐµÐ¼Ð° ÑÐ¾ÑÐ³Ð¾Ð²Â»">
            <a:extLst>
              <a:ext uri="{FF2B5EF4-FFF2-40B4-BE49-F238E27FC236}">
                <a16:creationId xmlns:a16="http://schemas.microsoft.com/office/drawing/2014/main" xmlns="" id="{EAB617FE-63CD-491B-AB43-58BB22B97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0396" y="4946271"/>
            <a:ext cx="490477" cy="479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Рисунок 39">
            <a:extLst>
              <a:ext uri="{FF2B5EF4-FFF2-40B4-BE49-F238E27FC236}">
                <a16:creationId xmlns:a16="http://schemas.microsoft.com/office/drawing/2014/main" xmlns="" id="{3CF340D4-FD63-42C9-8E4E-602524FACC8F}"/>
              </a:ext>
            </a:extLst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6433349" y="5775081"/>
            <a:ext cx="485241" cy="485241"/>
          </a:xfrm>
          <a:prstGeom prst="rect">
            <a:avLst/>
          </a:prstGeom>
        </p:spPr>
      </p:pic>
      <p:pic>
        <p:nvPicPr>
          <p:cNvPr id="41" name="Picture 18" descr="ÐÐ°ÑÑÐ¸Ð½ÐºÐ¸ Ð¿Ð¾ Ð·Ð°Ð¿ÑÐ¾ÑÑ ÐÐÐ Â«Ð­Ð»ÐµÐºÑÑÐ¾Ð½Ð½Ð°Ñ ÑÐ¾ÑÐ³Ð¾Ð²Ð°Ñ Ð¿Ð»Ð¾ÑÐ°Ð´ÐºÐ° ÐÐÐÂ»">
            <a:extLst>
              <a:ext uri="{FF2B5EF4-FFF2-40B4-BE49-F238E27FC236}">
                <a16:creationId xmlns:a16="http://schemas.microsoft.com/office/drawing/2014/main" xmlns="" id="{5155A2E5-AD57-4477-A495-D16D7D3F65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0056" y="6653374"/>
            <a:ext cx="509122" cy="539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42" name="Прямая соединительная линия 41"/>
          <p:cNvCxnSpPr/>
          <p:nvPr/>
        </p:nvCxnSpPr>
        <p:spPr>
          <a:xfrm>
            <a:off x="265903" y="4709485"/>
            <a:ext cx="121912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276661" y="5670402"/>
            <a:ext cx="121912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30894" y="6497046"/>
            <a:ext cx="121912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265903" y="7347784"/>
            <a:ext cx="121912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6313014" y="3985069"/>
            <a:ext cx="9154" cy="33196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276661" y="3970794"/>
            <a:ext cx="121912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92253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587110" y="8058651"/>
            <a:ext cx="2834996" cy="460041"/>
          </a:xfrm>
        </p:spPr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234648" y="325233"/>
            <a:ext cx="12006469" cy="930619"/>
          </a:xfrm>
          <a:prstGeom prst="rect">
            <a:avLst/>
          </a:prstGeom>
          <a:noFill/>
        </p:spPr>
        <p:txBody>
          <a:bodyPr wrap="square" lIns="72000" tIns="36000" rIns="0" bIns="36000" rtlCol="0">
            <a:noAutofit/>
          </a:bodyPr>
          <a:lstStyle/>
          <a:p>
            <a:pPr lvl="0"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Шаг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Аккредитация на ЭТП и получение усиленной ЭП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258"/>
            <a:ext cx="2163618" cy="984251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481206" y="1371630"/>
            <a:ext cx="1085025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участия в закупках потребуется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регистрация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аккредитация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электронной </a:t>
            </a:r>
            <a:r>
              <a:rPr lang="ru-RU" sz="2400" dirty="0" smtClean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площадке </a:t>
            </a:r>
            <a:r>
              <a:rPr lang="ru-RU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(д</a:t>
            </a:r>
            <a:r>
              <a:rPr lang="ru-RU" sz="1600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ru-RU" sz="16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конца 2018 года ее можно пройти на той площадке, где вы планируете участвовать в </a:t>
            </a:r>
            <a:r>
              <a:rPr lang="ru-RU" sz="1600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закупках)</a:t>
            </a:r>
            <a:endParaRPr lang="ru-RU" sz="1600" i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81206" y="6839980"/>
            <a:ext cx="10338099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2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Важно: 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1600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января 2019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года Правительство Российской Федерации планирует проводить такую аккредитацию в </a:t>
            </a:r>
            <a:r>
              <a:rPr lang="ru-RU" sz="1600" b="1" i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ЕИС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которая будет автоматически отправлять информацию на все площадки. </a:t>
            </a:r>
            <a:endParaRPr lang="ru-RU" sz="16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2019 году участники смогут использовать действующую аккредитацию. 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2020 году все поставщики должны будут пройти аккредитацию 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в ЕИС</a:t>
            </a:r>
            <a:endParaRPr lang="ru-RU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1166796" y="1094071"/>
            <a:ext cx="103350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1481206" y="2811450"/>
            <a:ext cx="108502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допускается взимание платы 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аккредитацию на ЭТП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481206" y="3788500"/>
            <a:ext cx="108502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Аккредитацию субъекты МСП вправе получить сроком на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года </a:t>
            </a:r>
            <a:endParaRPr lang="ru-RU" sz="2400" b="1" dirty="0" smtClean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smtClean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одной или нескольких из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ЭТП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9828" y="2653388"/>
            <a:ext cx="872027" cy="87202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9143" y="3767229"/>
            <a:ext cx="884155" cy="884155"/>
          </a:xfrm>
          <a:prstGeom prst="rect">
            <a:avLst/>
          </a:prstGeom>
        </p:spPr>
      </p:pic>
      <p:sp>
        <p:nvSpPr>
          <p:cNvPr id="37" name="Прямоугольник 36"/>
          <p:cNvSpPr/>
          <p:nvPr/>
        </p:nvSpPr>
        <p:spPr>
          <a:xfrm>
            <a:off x="1481206" y="4761859"/>
            <a:ext cx="10850254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Электронные документы участника конкурентной закупки в электронной форме, должны быть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подписаны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усиленной квалифицированной электронной подписью (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ЭП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уполномоченного </a:t>
            </a:r>
            <a:r>
              <a:rPr lang="ru-RU" sz="2000" dirty="0" smtClean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лица </a:t>
            </a:r>
          </a:p>
          <a:p>
            <a:r>
              <a:rPr lang="ru-RU" sz="1600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возможно получение новой ЭП или использование ранее полученной ЭП </a:t>
            </a:r>
            <a:r>
              <a:rPr lang="ru-RU" sz="1600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необходимо проверить ее актуальность на ЭТП</a:t>
            </a:r>
            <a:r>
              <a:rPr lang="ru-RU" sz="1600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600" i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" name="Рисунок 3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2676" y="4922951"/>
            <a:ext cx="851882" cy="851882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8759" y="7087649"/>
            <a:ext cx="820584" cy="82058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7014" y="1364188"/>
            <a:ext cx="934192" cy="934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6074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587110" y="8058651"/>
            <a:ext cx="2834996" cy="460041"/>
          </a:xfrm>
        </p:spPr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24991" y="371196"/>
            <a:ext cx="12006469" cy="930619"/>
          </a:xfrm>
          <a:prstGeom prst="rect">
            <a:avLst/>
          </a:prstGeom>
          <a:noFill/>
        </p:spPr>
        <p:txBody>
          <a:bodyPr wrap="square" lIns="72000" tIns="36000" rIns="0" bIns="36000" rtlCol="0">
            <a:noAutofit/>
          </a:bodyPr>
          <a:lstStyle/>
          <a:p>
            <a:pPr lvl="0"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Шаг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Оплата услуг ЭТП</a:t>
            </a: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258"/>
            <a:ext cx="2163618" cy="984251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060104" y="1728440"/>
            <a:ext cx="108502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Операторы ЭТП вправе взимать плату только с лица, с которым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заключается договор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1166796" y="1094071"/>
            <a:ext cx="103350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879290" y="711252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3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458093" y="3230523"/>
            <a:ext cx="108502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платы в случае заключение договора по результатам закупки, участниками которой являлись только субъекты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МСП</a:t>
            </a:r>
            <a:r>
              <a:rPr lang="ru-RU" sz="2400" dirty="0" smtClean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indent="450215" algn="just">
              <a:spcAft>
                <a:spcPts val="0"/>
              </a:spcAft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может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превышать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9290" y="1648656"/>
            <a:ext cx="928364" cy="928364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1447575" y="4620077"/>
            <a:ext cx="10850254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63550" algn="just">
              <a:spcAft>
                <a:spcPts val="0"/>
              </a:spcAft>
              <a:buFont typeface="Arial" panose="020B0604020202020204" pitchFamily="34" charset="0"/>
              <a:buChar char="–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от НМЦ договора, но не более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тыс.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рублей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indent="463550" algn="just">
              <a:spcAft>
                <a:spcPts val="0"/>
              </a:spcAft>
              <a:buFont typeface="Arial" panose="020B0604020202020204" pitchFamily="34" charset="0"/>
              <a:buChar char="–"/>
            </a:pPr>
            <a:endParaRPr lang="ru-RU" sz="7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63550" algn="just">
              <a:spcAft>
                <a:spcPts val="0"/>
              </a:spcAft>
              <a:buFont typeface="Arial" panose="020B0604020202020204" pitchFamily="34" charset="0"/>
              <a:buChar char="–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закупках, участниками которых являются любые лица, в том числе субъекты МСП, размер платы не может превышать 1% от НМЦ договора, но не более 5 тыс. рублей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4991" y="3237156"/>
            <a:ext cx="970011" cy="970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7499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587110" y="8058651"/>
            <a:ext cx="2834996" cy="460041"/>
          </a:xfrm>
        </p:spPr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30133" y="179020"/>
            <a:ext cx="12006469" cy="930619"/>
          </a:xfrm>
          <a:prstGeom prst="rect">
            <a:avLst/>
          </a:prstGeom>
          <a:noFill/>
        </p:spPr>
        <p:txBody>
          <a:bodyPr wrap="square" lIns="72000" tIns="36000" rIns="0" bIns="36000" rtlCol="0">
            <a:noAutofit/>
          </a:bodyPr>
          <a:lstStyle/>
          <a:p>
            <a:pPr lvl="0"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Шаг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Открытие и использование специальных счетов </a:t>
            </a:r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обеспечения заявок на участие в электронных процедурах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258"/>
            <a:ext cx="2163618" cy="984251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898740" y="1143624"/>
            <a:ext cx="10850254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осуществлении конкурентной закупки с участием субъектов МСП обеспечение заявок может предоставляться путем внесения денежных средств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специальные счета в банк 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 предоставления </a:t>
            </a:r>
            <a:endParaRPr lang="ru-RU" sz="2400" dirty="0" smtClean="0">
              <a:solidFill>
                <a:srgbClr val="1A75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банковской гарантии </a:t>
            </a:r>
          </a:p>
          <a:p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(выбор 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способа обеспечения заявки на участие в такой закупке осуществляется </a:t>
            </a:r>
            <a:r>
              <a:rPr 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участником такой закупки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 defTabSz="914400">
              <a:defRPr/>
            </a:pPr>
            <a:endParaRPr lang="ru-RU" sz="20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>
              <a:defRPr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Распоряжением Правительства РФ от 13 июля 2018 г. № 1451-р </a:t>
            </a:r>
          </a:p>
          <a:p>
            <a:pPr lvl="0" defTabSz="914400">
              <a:defRPr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утверждён перечень из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банков: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1166796" y="1094071"/>
            <a:ext cx="103350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879290" y="711252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3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1039" y="1285759"/>
            <a:ext cx="1019874" cy="101987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B7BEFE7A-B9F6-40A2-BEBE-32EB067A7FF8}"/>
              </a:ext>
            </a:extLst>
          </p:cNvPr>
          <p:cNvSpPr txBox="1"/>
          <p:nvPr/>
        </p:nvSpPr>
        <p:spPr>
          <a:xfrm>
            <a:off x="1765887" y="4102377"/>
            <a:ext cx="4425967" cy="3624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defTabSz="9144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Сбербанк России </a:t>
            </a:r>
          </a:p>
          <a:p>
            <a:pPr marL="342900" indent="-342900" defTabSz="9144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«Банк ВТБ»</a:t>
            </a:r>
          </a:p>
          <a:p>
            <a:pPr marL="342900" indent="-342900" defTabSz="9144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Газпромбанк</a:t>
            </a:r>
          </a:p>
          <a:p>
            <a:pPr marL="342900" indent="-342900" defTabSz="9144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Альфа-Банк</a:t>
            </a:r>
          </a:p>
          <a:p>
            <a:pPr marL="342900" indent="-342900" defTabSz="9144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Московский Кредитный банк</a:t>
            </a:r>
          </a:p>
          <a:p>
            <a:pPr marL="342900" indent="-342900" defTabSz="9144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Финансовая Корпорация Открытие</a:t>
            </a:r>
          </a:p>
          <a:p>
            <a:pPr marL="342900" indent="-342900" defTabSz="9144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Райффайзенбанк</a:t>
            </a:r>
          </a:p>
          <a:p>
            <a:pPr marL="342900" indent="-342900" defTabSz="9144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Промсвязьбанк</a:t>
            </a:r>
          </a:p>
          <a:p>
            <a:pPr marL="342900" indent="-342900" defTabSz="9144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Росбанк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B67725BD-B610-4047-B1C5-0B620E9C16F6}"/>
              </a:ext>
            </a:extLst>
          </p:cNvPr>
          <p:cNvSpPr txBox="1"/>
          <p:nvPr/>
        </p:nvSpPr>
        <p:spPr>
          <a:xfrm>
            <a:off x="6399141" y="4122719"/>
            <a:ext cx="6526550" cy="3624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0"/>
              <a:tabLst/>
              <a:defRPr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Всероссийский банк развития регионов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0"/>
              <a:tabLst/>
              <a:defRPr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Российский Сельскохозяйственный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банк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0"/>
              <a:tabLst/>
              <a:defRPr/>
            </a:pP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Акционерный 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Банк «Россия»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0"/>
              <a:tabLst/>
              <a:defRPr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Банк «Санкт-Петербург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0"/>
              <a:tabLst/>
              <a:defRPr/>
            </a:pP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Совкомбанк</a:t>
            </a: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0"/>
              <a:tabLst/>
              <a:defRPr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Российский национальный коммерческий банк»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0"/>
              <a:tabLst/>
              <a:defRPr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Акционерный коммерческий банк «</a:t>
            </a: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РосЕвроБанк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0"/>
              <a:tabLst/>
              <a:defRPr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ОТП Банк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0"/>
              <a:tabLst/>
              <a:defRPr/>
            </a:pPr>
            <a:r>
              <a:rPr lang="ru-RU" sz="1700" dirty="0" err="1">
                <a:latin typeface="Arial" panose="020B0604020202020204" pitchFamily="34" charset="0"/>
                <a:cs typeface="Arial" panose="020B0604020202020204" pitchFamily="34" charset="0"/>
              </a:rPr>
              <a:t>ЮниКредит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 Банк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2492" y="3217494"/>
            <a:ext cx="828421" cy="828421"/>
          </a:xfrm>
          <a:prstGeom prst="rect">
            <a:avLst/>
          </a:prstGeom>
        </p:spPr>
      </p:pic>
      <p:cxnSp>
        <p:nvCxnSpPr>
          <p:cNvPr id="18" name="Прямая соединительная линия 17"/>
          <p:cNvCxnSpPr/>
          <p:nvPr/>
        </p:nvCxnSpPr>
        <p:spPr>
          <a:xfrm>
            <a:off x="393726" y="4536618"/>
            <a:ext cx="121912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93726" y="4956166"/>
            <a:ext cx="121912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08776" y="5321925"/>
            <a:ext cx="121912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93726" y="5709201"/>
            <a:ext cx="121912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08776" y="6096477"/>
            <a:ext cx="121912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08776" y="6516024"/>
            <a:ext cx="121912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93726" y="6914058"/>
            <a:ext cx="121912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93726" y="7269060"/>
            <a:ext cx="121912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08776" y="7677971"/>
            <a:ext cx="121912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275861" y="4252221"/>
            <a:ext cx="19216" cy="34030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879290" y="7793936"/>
            <a:ext cx="1160427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Договор </a:t>
            </a:r>
            <a:r>
              <a:rPr lang="ru-RU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специального счета заключается банком и участником закупки </a:t>
            </a:r>
            <a:r>
              <a:rPr lang="ru-RU" sz="1400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1 января 2019 г</a:t>
            </a:r>
            <a:r>
              <a:rPr lang="ru-RU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этом в случае если у участника закупки открыт банковский счет в одном или нескольких уполномоченных банках, такой </a:t>
            </a:r>
            <a:r>
              <a:rPr lang="ru-RU" sz="1400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имеющийся счет может быть наделен статусом специального счета</a:t>
            </a:r>
            <a:r>
              <a:rPr lang="ru-RU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путем заключения дополнительного соглашения между участником закупки и банком</a:t>
            </a:r>
            <a:r>
              <a:rPr lang="ru-RU" sz="1400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i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0614" y="7845308"/>
            <a:ext cx="547214" cy="547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6760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3E1D0-B99E-411B-BCE4-D3E6DB7EA499}" type="slidenum">
              <a:rPr lang="ru-RU" smtClean="0"/>
              <a:pPr/>
              <a:t>6</a:t>
            </a:fld>
            <a:endParaRPr lang="ru-RU" dirty="0"/>
          </a:p>
        </p:txBody>
      </p:sp>
      <p:graphicFrame>
        <p:nvGraphicFramePr>
          <p:cNvPr id="17" name="Таблица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54784046"/>
              </p:ext>
            </p:extLst>
          </p:nvPr>
        </p:nvGraphicFramePr>
        <p:xfrm>
          <a:off x="1081809" y="1297584"/>
          <a:ext cx="9435582" cy="8165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355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816541">
                <a:tc>
                  <a:txBody>
                    <a:bodyPr/>
                    <a:lstStyle/>
                    <a:p>
                      <a:r>
                        <a:rPr lang="ru-RU" sz="35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Гарантии в рамках № 44-ФЗ и № 223-ФЗ</a:t>
                      </a:r>
                      <a:endParaRPr lang="ru-RU" sz="35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15210" marR="115210" marT="57605" marB="57605" anchor="ctr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606472" y="6044791"/>
            <a:ext cx="8407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rgbClr val="0072BC"/>
                </a:solidFill>
                <a:latin typeface="Arial" pitchFamily="34" charset="0"/>
                <a:cs typeface="Arial" pitchFamily="34" charset="0"/>
              </a:rPr>
              <a:t>СУММА</a:t>
            </a:r>
            <a:endParaRPr lang="ru-RU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5160801" y="6038834"/>
            <a:ext cx="6744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rgbClr val="0072BC"/>
                </a:solidFill>
                <a:latin typeface="Arial" pitchFamily="34" charset="0"/>
                <a:cs typeface="Arial" pitchFamily="34" charset="0"/>
              </a:rPr>
              <a:t>СРОК</a:t>
            </a:r>
            <a:endParaRPr lang="ru-RU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8557944" y="6038835"/>
            <a:ext cx="23015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rgbClr val="0072BC"/>
                </a:solidFill>
                <a:latin typeface="Arial" pitchFamily="34" charset="0"/>
                <a:cs typeface="Arial" pitchFamily="34" charset="0"/>
              </a:rPr>
              <a:t>СТОИМОСТЬ ГАРАНТИИ</a:t>
            </a:r>
            <a:endParaRPr lang="ru-RU" sz="1400" dirty="0"/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41082" y="6428464"/>
            <a:ext cx="759864" cy="741330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27611" y="6409930"/>
            <a:ext cx="796931" cy="759864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90020" y="6535482"/>
            <a:ext cx="806198" cy="787664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2584025" y="6491782"/>
            <a:ext cx="11496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Arial" pitchFamily="34" charset="0"/>
                <a:cs typeface="Arial" pitchFamily="34" charset="0"/>
              </a:rPr>
              <a:t>До 500</a:t>
            </a:r>
          </a:p>
          <a:p>
            <a:r>
              <a:rPr lang="ru-RU" sz="1400" dirty="0">
                <a:latin typeface="Arial" pitchFamily="34" charset="0"/>
                <a:cs typeface="Arial" pitchFamily="34" charset="0"/>
              </a:rPr>
              <a:t>млн рублей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001940" y="6428464"/>
            <a:ext cx="17899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Arial" pitchFamily="34" charset="0"/>
                <a:cs typeface="Arial" pitchFamily="34" charset="0"/>
              </a:rPr>
              <a:t>В соответствии с </a:t>
            </a:r>
          </a:p>
          <a:p>
            <a:r>
              <a:rPr lang="ru-RU" sz="1400" dirty="0">
                <a:latin typeface="Arial" pitchFamily="34" charset="0"/>
                <a:cs typeface="Arial" pitchFamily="34" charset="0"/>
              </a:rPr>
              <a:t>требованиями </a:t>
            </a:r>
          </a:p>
          <a:p>
            <a:r>
              <a:rPr lang="ru-RU" sz="1400" dirty="0">
                <a:latin typeface="Arial" pitchFamily="34" charset="0"/>
                <a:cs typeface="Arial" pitchFamily="34" charset="0"/>
              </a:rPr>
              <a:t>конкурсной документации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298890" y="6428464"/>
            <a:ext cx="22029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Arial" pitchFamily="34" charset="0"/>
                <a:cs typeface="Arial" pitchFamily="34" charset="0"/>
              </a:rPr>
              <a:t>От 2,5 % до 3% годовых</a:t>
            </a:r>
          </a:p>
          <a:p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261254" y="2607863"/>
            <a:ext cx="430003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72BC"/>
                </a:solidFill>
                <a:latin typeface="Arial" pitchFamily="34" charset="0"/>
                <a:cs typeface="Arial" pitchFamily="34" charset="0"/>
              </a:rPr>
              <a:t>Срок рассмотрения заявки</a:t>
            </a:r>
            <a:r>
              <a:rPr lang="ru-RU" sz="2000" b="1" dirty="0" smtClean="0">
                <a:solidFill>
                  <a:srgbClr val="0072BC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endParaRPr lang="ru-RU" sz="500" b="1" dirty="0">
              <a:solidFill>
                <a:srgbClr val="0072B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гарантия до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50 млн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рублей –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до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5 рабочих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дней;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гарантия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от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50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млн рублей –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до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10 рабочих дней</a:t>
            </a:r>
            <a:r>
              <a:rPr lang="ru-RU" sz="2000" dirty="0" smtClean="0"/>
              <a:t>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03246" y="296325"/>
            <a:ext cx="12006469" cy="930619"/>
          </a:xfrm>
          <a:prstGeom prst="rect">
            <a:avLst/>
          </a:prstGeom>
          <a:noFill/>
        </p:spPr>
        <p:txBody>
          <a:bodyPr wrap="square" lIns="72000" tIns="36000" rIns="0" bIns="36000" rtlCol="0">
            <a:noAutofit/>
          </a:bodyPr>
          <a:lstStyle/>
          <a:p>
            <a:pPr lvl="0"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Шаг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Специальный кредитный продукт 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4347"/>
            <a:ext cx="2163618" cy="984251"/>
          </a:xfrm>
          <a:prstGeom prst="rect">
            <a:avLst/>
          </a:prstGeom>
        </p:spPr>
      </p:pic>
      <p:cxnSp>
        <p:nvCxnSpPr>
          <p:cNvPr id="32" name="Прямая соединительная линия 31"/>
          <p:cNvCxnSpPr/>
          <p:nvPr/>
        </p:nvCxnSpPr>
        <p:spPr>
          <a:xfrm>
            <a:off x="1166796" y="1073111"/>
            <a:ext cx="103350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57535" y="2591271"/>
            <a:ext cx="3561426" cy="260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72BC"/>
                </a:solidFill>
                <a:latin typeface="Arial" pitchFamily="34" charset="0"/>
                <a:cs typeface="Arial" pitchFamily="34" charset="0"/>
              </a:rPr>
              <a:t>В целях:</a:t>
            </a:r>
          </a:p>
          <a:p>
            <a:endParaRPr lang="ru-RU" sz="500" b="1" dirty="0">
              <a:solidFill>
                <a:srgbClr val="0072B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обеспечения заявок на участие в закупке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0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Обеспечение исполнения договора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8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Обеспечения возврата авансового платежа.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325061" y="2607864"/>
            <a:ext cx="4384654" cy="2762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72BC"/>
                </a:solidFill>
                <a:latin typeface="Arial" pitchFamily="34" charset="0"/>
                <a:cs typeface="Arial" pitchFamily="34" charset="0"/>
              </a:rPr>
              <a:t>Основные преимущества</a:t>
            </a:r>
            <a:r>
              <a:rPr lang="ru-RU" sz="2000" b="1" dirty="0" smtClean="0">
                <a:solidFill>
                  <a:srgbClr val="0072BC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sz="400" b="1" dirty="0">
              <a:solidFill>
                <a:srgbClr val="0072B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государственный банк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105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без дополнительных сборов и комиссий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5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подача заявки в электронном виде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9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без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открытия расчетного счета</a:t>
            </a: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H="1">
            <a:off x="3948053" y="2435114"/>
            <a:ext cx="10758" cy="29350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8301873" y="2435114"/>
            <a:ext cx="0" cy="29350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53790" y="5370159"/>
            <a:ext cx="124681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64548" y="2435114"/>
            <a:ext cx="124681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87472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587110" y="8058651"/>
            <a:ext cx="2834996" cy="460041"/>
          </a:xfrm>
        </p:spPr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78469" y="312556"/>
            <a:ext cx="12006469" cy="930619"/>
          </a:xfrm>
          <a:prstGeom prst="rect">
            <a:avLst/>
          </a:prstGeom>
          <a:noFill/>
        </p:spPr>
        <p:txBody>
          <a:bodyPr wrap="square" lIns="72000" tIns="36000" rIns="0" bIns="36000" rtlCol="0">
            <a:noAutofit/>
          </a:bodyPr>
          <a:lstStyle/>
          <a:p>
            <a:pPr lvl="0"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Шаг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Подготовка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заявки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участие в закупке </a:t>
            </a: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258"/>
            <a:ext cx="2163618" cy="984251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049347" y="1380197"/>
            <a:ext cx="108502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заявку включаются </a:t>
            </a:r>
            <a:r>
              <a:rPr lang="ru-RU" sz="2400" dirty="0" smtClean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только документы 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(информация),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указанные в документации</a:t>
            </a:r>
            <a:r>
              <a:rPr lang="ru-RU" sz="2400" b="1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(или) извещении о </a:t>
            </a:r>
            <a:r>
              <a:rPr lang="ru-RU" sz="2400" dirty="0" smtClean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закупке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1166796" y="1094071"/>
            <a:ext cx="103350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9548" y="1350737"/>
            <a:ext cx="894912" cy="89491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9548" y="2501265"/>
            <a:ext cx="1088345" cy="1088345"/>
          </a:xfrm>
          <a:prstGeom prst="rect">
            <a:avLst/>
          </a:prstGeom>
        </p:spPr>
      </p:pic>
      <p:sp>
        <p:nvSpPr>
          <p:cNvPr id="30" name="Прямоугольник 29"/>
          <p:cNvSpPr/>
          <p:nvPr/>
        </p:nvSpPr>
        <p:spPr>
          <a:xfrm>
            <a:off x="2049347" y="2629938"/>
            <a:ext cx="99561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Заявка на участие в конкурсе, аукционе, запросе предложений состоит из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двух частей 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ценового </a:t>
            </a:r>
            <a:r>
              <a:rPr lang="ru-RU" sz="2400" dirty="0" smtClean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предложения, на участие в 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запросе котировок - из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одной части</a:t>
            </a:r>
            <a:r>
              <a:rPr lang="ru-RU" sz="2400" b="1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ценового предложения</a:t>
            </a:r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9548" y="3845226"/>
            <a:ext cx="820584" cy="820584"/>
          </a:xfrm>
          <a:prstGeom prst="rect">
            <a:avLst/>
          </a:prstGeom>
        </p:spPr>
      </p:pic>
      <p:sp>
        <p:nvSpPr>
          <p:cNvPr id="34" name="Прямоугольник 33"/>
          <p:cNvSpPr/>
          <p:nvPr/>
        </p:nvSpPr>
        <p:spPr>
          <a:xfrm>
            <a:off x="2081621" y="3929831"/>
            <a:ext cx="99561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Заявка отклоняется</a:t>
            </a:r>
            <a:r>
              <a:rPr lang="ru-RU" sz="2400" b="1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в </a:t>
            </a:r>
            <a:r>
              <a:rPr lang="ru-RU" sz="2400" dirty="0" smtClean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первую или вторую 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ее часть будут включены сведения об участнике и (или) о его ценовом предложении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66795" y="5548904"/>
            <a:ext cx="10335005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Дополнительные основания для отклонения заявки</a:t>
            </a:r>
            <a:r>
              <a:rPr lang="ru-RU" sz="1600" b="1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sz="10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5600">
              <a:buAutoNum type="arabicPeriod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Участники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закупки не соответствуют квалификационным требованиям, установленным документацией о закупке (при включении этапа квалификационного отбора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indent="355600">
              <a:buAutoNum type="arabicPeriod"/>
            </a:pPr>
            <a:endParaRPr lang="ru-RU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5600">
              <a:buAutoNum type="arabicPeriod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Не представлены документы, подтверждающие принадлежность к</a:t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субъекту МСП, либо участника закупки нельзя отнести к числу субъектов МСП на основании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декларации</a:t>
            </a:r>
          </a:p>
          <a:p>
            <a:pPr indent="355600">
              <a:buAutoNum type="arabicPeriod"/>
            </a:pPr>
            <a:endParaRPr 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5600">
              <a:buAutoNum type="arabicPeriod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предоставлено обеспечение заявки (если в извещении или документации об осуществлении закупки установлено данное требование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229458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587110" y="8058651"/>
            <a:ext cx="2834996" cy="460041"/>
          </a:xfrm>
        </p:spPr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71039" y="355140"/>
            <a:ext cx="12006469" cy="930619"/>
          </a:xfrm>
          <a:prstGeom prst="rect">
            <a:avLst/>
          </a:prstGeom>
          <a:noFill/>
        </p:spPr>
        <p:txBody>
          <a:bodyPr wrap="square" lIns="72000" tIns="36000" rIns="0" bIns="36000" rtlCol="0">
            <a:noAutofit/>
          </a:bodyPr>
          <a:lstStyle/>
          <a:p>
            <a:pPr lvl="0"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Обжалование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действий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(бездействия) заказчика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258"/>
            <a:ext cx="2163618" cy="984251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571852" y="1464467"/>
            <a:ext cx="1085025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Любой участник закупки вправе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обжаловать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антимонопольном органе действия (бездействие) заказчика, комиссии по осуществлению закупок, оператора </a:t>
            </a:r>
            <a:r>
              <a:rPr lang="ru-RU" sz="2400" dirty="0" smtClean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ЭТП, если они </a:t>
            </a:r>
            <a:r>
              <a:rPr lang="ru-RU" sz="2400" dirty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нарушают права и законные интересы участника </a:t>
            </a:r>
            <a:r>
              <a:rPr lang="ru-RU" sz="2400" dirty="0" smtClean="0">
                <a:solidFill>
                  <a:srgbClr val="1A75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закупки </a:t>
            </a:r>
            <a:endParaRPr lang="ru-RU" sz="1200" dirty="0">
              <a:solidFill>
                <a:srgbClr val="1A75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1166796" y="1094071"/>
            <a:ext cx="103350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1787" y="1683924"/>
            <a:ext cx="958223" cy="95822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699708" y="3245162"/>
            <a:ext cx="10722398" cy="38195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Обжалование осуществляется в следующих случаях:</a:t>
            </a:r>
          </a:p>
          <a:p>
            <a:pPr lvl="0" indent="538163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нарушение заказчиком или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оператором ЭТП Закона №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223-ФЗ;</a:t>
            </a:r>
          </a:p>
          <a:p>
            <a:pPr lvl="0" indent="538163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неразмещение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ЕИС необходимых документов по закупке;</a:t>
            </a:r>
          </a:p>
          <a:p>
            <a:pPr lvl="0" indent="538163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предъявление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участникам закупки требований, не предусмотренных документацией о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закупке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4000" b="1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Обжаловать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неправомерные действия заказчика, которые были совершены после окончания подачи заявок, может только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участник, подавший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заявку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3736" y="5775111"/>
            <a:ext cx="916146" cy="91614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4386" y="3443099"/>
            <a:ext cx="975624" cy="975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9626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Прямая соединительная линия 11"/>
          <p:cNvCxnSpPr/>
          <p:nvPr/>
        </p:nvCxnSpPr>
        <p:spPr>
          <a:xfrm>
            <a:off x="32274" y="1095859"/>
            <a:ext cx="12518461" cy="144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3" name="Номер слайда 169"/>
          <p:cNvSpPr>
            <a:spLocks noGrp="1"/>
          </p:cNvSpPr>
          <p:nvPr>
            <p:ph type="sldNum" sz="quarter" idx="12"/>
          </p:nvPr>
        </p:nvSpPr>
        <p:spPr bwMode="auto">
          <a:xfrm>
            <a:off x="10194159" y="8064844"/>
            <a:ext cx="2324302" cy="377617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36"/>
              </a:spcBef>
              <a:buFont typeface="Arial" panose="020B0604020202020204" pitchFamily="34" charset="0"/>
              <a:buChar char="•"/>
              <a:defRPr sz="287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09433" indent="-234398">
              <a:lnSpc>
                <a:spcPct val="90000"/>
              </a:lnSpc>
              <a:spcBef>
                <a:spcPts val="513"/>
              </a:spcBef>
              <a:buFont typeface="Arial" panose="020B0604020202020204" pitchFamily="34" charset="0"/>
              <a:buChar char="•"/>
              <a:defRPr sz="2461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937590" indent="-187518">
              <a:lnSpc>
                <a:spcPct val="90000"/>
              </a:lnSpc>
              <a:spcBef>
                <a:spcPts val="513"/>
              </a:spcBef>
              <a:buFont typeface="Arial" panose="020B0604020202020204" pitchFamily="34" charset="0"/>
              <a:buChar char="•"/>
              <a:defRPr sz="205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312627" indent="-187518">
              <a:lnSpc>
                <a:spcPct val="90000"/>
              </a:lnSpc>
              <a:spcBef>
                <a:spcPts val="513"/>
              </a:spcBef>
              <a:buFont typeface="Arial" panose="020B0604020202020204" pitchFamily="34" charset="0"/>
              <a:buChar char="•"/>
              <a:defRPr sz="1804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687662" indent="-187518">
              <a:lnSpc>
                <a:spcPct val="90000"/>
              </a:lnSpc>
              <a:spcBef>
                <a:spcPts val="513"/>
              </a:spcBef>
              <a:buFont typeface="Arial" panose="020B0604020202020204" pitchFamily="34" charset="0"/>
              <a:buChar char="•"/>
              <a:defRPr sz="1804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62699" indent="-187518" defTabSz="375036" eaLnBrk="0" fontAlgn="base" hangingPunct="0">
              <a:lnSpc>
                <a:spcPct val="90000"/>
              </a:lnSpc>
              <a:spcBef>
                <a:spcPts val="513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4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37735" indent="-187518" defTabSz="375036" eaLnBrk="0" fontAlgn="base" hangingPunct="0">
              <a:lnSpc>
                <a:spcPct val="90000"/>
              </a:lnSpc>
              <a:spcBef>
                <a:spcPts val="513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4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812770" indent="-187518" defTabSz="375036" eaLnBrk="0" fontAlgn="base" hangingPunct="0">
              <a:lnSpc>
                <a:spcPct val="90000"/>
              </a:lnSpc>
              <a:spcBef>
                <a:spcPts val="513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4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187807" indent="-187518" defTabSz="375036" eaLnBrk="0" fontAlgn="base" hangingPunct="0">
              <a:lnSpc>
                <a:spcPct val="90000"/>
              </a:lnSpc>
              <a:spcBef>
                <a:spcPts val="513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4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1A61EB75-6ECD-4FDA-BEA0-52C4212821C8}" type="slidenum">
              <a:rPr lang="ru-RU" altLang="ru-RU" sz="1231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9</a:t>
            </a:fld>
            <a:endParaRPr lang="ru-RU" altLang="ru-RU" sz="1231" dirty="0">
              <a:solidFill>
                <a:srgbClr val="898989"/>
              </a:solidFill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647817" y="1168878"/>
            <a:ext cx="32107" cy="714873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Рисунок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3291" y="163860"/>
            <a:ext cx="1774684" cy="807321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10066978" y="2987593"/>
            <a:ext cx="774972" cy="3303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141941" indent="-1302" algn="ctr">
              <a:defRPr/>
            </a:pPr>
            <a:r>
              <a:rPr lang="ru-RU" sz="1477" b="1" spc="-8" dirty="0">
                <a:solidFill>
                  <a:schemeClr val="bg1"/>
                </a:solidFill>
              </a:rPr>
              <a:t>Рае</a:t>
            </a: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H="1">
            <a:off x="107579" y="1912610"/>
            <a:ext cx="12409813" cy="355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877975" y="351170"/>
            <a:ext cx="125003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307663">
              <a:defRPr/>
            </a:pPr>
            <a:r>
              <a:rPr lang="ru-RU" sz="20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АЛГОРИТМ УЧАСТИЯ СУБЪЕКТОВ МСП В ЗАКУПКАХ ПО ФЕДЕРАЛЬНОМУ ЗАКОНУ № 223-ФЗ</a:t>
            </a:r>
          </a:p>
          <a:p>
            <a:pPr defTabSz="307663">
              <a:defRPr/>
            </a:pPr>
            <a:r>
              <a:rPr lang="ru-RU" sz="2000" i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(краткий)</a:t>
            </a:r>
            <a:endParaRPr lang="ru-RU" sz="2000" i="1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4923253" y="1128132"/>
            <a:ext cx="32107" cy="714873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8268707" y="1137763"/>
            <a:ext cx="32107" cy="714873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-228509" y="1110302"/>
            <a:ext cx="254001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1941" indent="-1302" algn="ctr">
              <a:defRPr/>
            </a:pPr>
            <a:r>
              <a:rPr lang="ru-RU" sz="1600" spc="-8" dirty="0" smtClean="0">
                <a:solidFill>
                  <a:schemeClr val="accent5">
                    <a:lumMod val="50000"/>
                  </a:schemeClr>
                </a:solidFill>
              </a:rPr>
              <a:t>ШАГ 1</a:t>
            </a:r>
            <a:endParaRPr lang="ru-RU" sz="1600" spc="-8" dirty="0">
              <a:solidFill>
                <a:schemeClr val="accent5">
                  <a:lumMod val="50000"/>
                </a:schemeClr>
              </a:solidFill>
            </a:endParaRPr>
          </a:p>
          <a:p>
            <a:pPr marL="141941" indent="-1302" algn="ctr">
              <a:defRPr/>
            </a:pPr>
            <a:r>
              <a:rPr lang="ru-RU" sz="1600" b="1" spc="-8" dirty="0" smtClean="0">
                <a:solidFill>
                  <a:schemeClr val="accent5">
                    <a:lumMod val="50000"/>
                  </a:schemeClr>
                </a:solidFill>
              </a:rPr>
              <a:t>Выбор закупки</a:t>
            </a:r>
          </a:p>
          <a:p>
            <a:pPr marL="141941" indent="-1302" algn="ctr">
              <a:defRPr/>
            </a:pPr>
            <a:r>
              <a:rPr lang="ru-RU" sz="1600" b="1" spc="-8" dirty="0" smtClean="0">
                <a:solidFill>
                  <a:schemeClr val="accent5">
                    <a:lumMod val="50000"/>
                  </a:schemeClr>
                </a:solidFill>
              </a:rPr>
              <a:t>(общие правила)</a:t>
            </a:r>
          </a:p>
          <a:p>
            <a:pPr marL="141941" indent="-1302" algn="ctr">
              <a:defRPr/>
            </a:pPr>
            <a:endParaRPr lang="ru-RU" sz="1600" b="1" spc="-8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68848" y="1866206"/>
            <a:ext cx="2529908" cy="5793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ctr" eaLnBrk="1" hangingPunct="1">
              <a:lnSpc>
                <a:spcPct val="130000"/>
              </a:lnSpc>
              <a:buFont typeface="Wingdings" panose="05000000000000000000" pitchFamily="2" charset="2"/>
              <a:buChar char="q"/>
              <a:defRPr/>
            </a:pPr>
            <a:endParaRPr lang="ru-RU" sz="500" b="1" u="sng" cap="all" dirty="0">
              <a:solidFill>
                <a:schemeClr val="accent5">
                  <a:lumMod val="50000"/>
                </a:schemeClr>
              </a:solidFill>
              <a:latin typeface="Roboto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Спецторги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40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только МСП) проводятся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только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отношении продукции, включенной в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6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Если НМЦ договора меньше 200 млн. руб.  и товар включен в перечень – заказчик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обязан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провести процедуру среди МСП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200-400 млн руб. –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вправе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sz="8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Поиск закупок осуществляется: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sz="9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4650" indent="-285750" algn="just">
              <a:buFont typeface="Calibri" panose="020F0502020204030204" pitchFamily="34" charset="0"/>
              <a:buChar char="–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сайте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ЕИС</a:t>
            </a:r>
          </a:p>
          <a:p>
            <a:pPr marL="374650" indent="-285750" algn="just">
              <a:buFont typeface="Calibri" panose="020F0502020204030204" pitchFamily="34" charset="0"/>
              <a:buChar char="–"/>
            </a:pPr>
            <a:endParaRPr lang="ru-RU" sz="1400" b="1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4650" indent="-285750" algn="just">
              <a:buFont typeface="Calibri" panose="020F0502020204030204" pitchFamily="34" charset="0"/>
              <a:buChar char="–"/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утвержденных ЭТП</a:t>
            </a:r>
          </a:p>
          <a:p>
            <a:pPr marL="88900" algn="just"/>
            <a:endParaRPr lang="ru-RU" sz="9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4650" indent="-285750" algn="just">
              <a:buFont typeface="Calibri" panose="020F0502020204030204" pitchFamily="34" charset="0"/>
              <a:buChar char="–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сайте                                            </a:t>
            </a:r>
          </a:p>
          <a:p>
            <a:pPr marL="88900" algn="just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АО «Корпорация «МСП» </a:t>
            </a:r>
          </a:p>
          <a:p>
            <a:pPr marL="88900" algn="just"/>
            <a:endParaRPr lang="ru-RU" sz="1000" b="1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4650" indent="-285750" algn="just">
              <a:buFont typeface="Calibri" panose="020F0502020204030204" pitchFamily="34" charset="0"/>
              <a:buChar char="–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Портале </a:t>
            </a:r>
          </a:p>
          <a:p>
            <a:pPr marL="88900" algn="just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Бизнес-навигатор МСП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360564" y="1095859"/>
            <a:ext cx="254001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1941" indent="-1302" algn="ctr">
              <a:defRPr/>
            </a:pPr>
            <a:r>
              <a:rPr lang="ru-RU" sz="1600" spc="-8" dirty="0" smtClean="0">
                <a:solidFill>
                  <a:schemeClr val="accent5">
                    <a:lumMod val="50000"/>
                  </a:schemeClr>
                </a:solidFill>
              </a:rPr>
              <a:t>ШАГ 2</a:t>
            </a:r>
          </a:p>
          <a:p>
            <a:pPr marL="141941" indent="-1302" algn="ctr">
              <a:defRPr/>
            </a:pPr>
            <a:r>
              <a:rPr lang="ru-RU" sz="1600" b="1" spc="-8" dirty="0" smtClean="0">
                <a:solidFill>
                  <a:schemeClr val="accent5">
                    <a:lumMod val="50000"/>
                  </a:schemeClr>
                </a:solidFill>
              </a:rPr>
              <a:t>Аккредитация и</a:t>
            </a:r>
          </a:p>
          <a:p>
            <a:pPr marL="141941" indent="-1302" algn="ctr">
              <a:defRPr/>
            </a:pPr>
            <a:r>
              <a:rPr lang="ru-RU" sz="1600" b="1" spc="-8" dirty="0" smtClean="0">
                <a:solidFill>
                  <a:schemeClr val="accent5">
                    <a:lumMod val="50000"/>
                  </a:schemeClr>
                </a:solidFill>
              </a:rPr>
              <a:t>оплата услуг ЭТП</a:t>
            </a:r>
          </a:p>
          <a:p>
            <a:pPr marL="141941" indent="-1302" algn="ctr">
              <a:defRPr/>
            </a:pPr>
            <a:endParaRPr lang="ru-RU" sz="1600" b="1" spc="-8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2797918" y="1866206"/>
            <a:ext cx="2102657" cy="5633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130000"/>
              </a:lnSpc>
              <a:defRPr/>
            </a:pPr>
            <a:endParaRPr lang="ru-RU" sz="500" b="1" u="sng" cap="all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участия в закупках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требуется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регистрация и аккредитация на ЭТП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105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допускается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взимание платы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аккредитацию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Необходимо получить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усиленную ЭП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12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Оплата услуг ЭТП не может превышать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1%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НМЦ или                          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тыс. руб., </a:t>
            </a:r>
          </a:p>
          <a:p>
            <a:pPr marL="265113"/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спецторгов –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1%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 НМЦ или              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тыс. руб.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1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140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896000" y="1095859"/>
            <a:ext cx="323216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1941" indent="-1302" algn="ctr">
              <a:defRPr/>
            </a:pPr>
            <a:r>
              <a:rPr lang="ru-RU" sz="1600" spc="-8" dirty="0" smtClean="0">
                <a:solidFill>
                  <a:schemeClr val="accent5">
                    <a:lumMod val="50000"/>
                  </a:schemeClr>
                </a:solidFill>
              </a:rPr>
              <a:t>ШАГ 3</a:t>
            </a:r>
          </a:p>
          <a:p>
            <a:pPr marL="141941" indent="-1302" algn="ctr">
              <a:defRPr/>
            </a:pPr>
            <a:r>
              <a:rPr lang="ru-RU" sz="1600" b="1" spc="-8" dirty="0" smtClean="0">
                <a:solidFill>
                  <a:schemeClr val="accent5">
                    <a:lumMod val="50000"/>
                  </a:schemeClr>
                </a:solidFill>
              </a:rPr>
              <a:t>Подача заявки на участие и обеспечение заявки</a:t>
            </a:r>
          </a:p>
          <a:p>
            <a:pPr marL="141941" indent="-1302" algn="ctr">
              <a:defRPr/>
            </a:pPr>
            <a:endParaRPr lang="ru-RU" sz="1600" b="1" spc="-8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5061500" y="1863840"/>
            <a:ext cx="3243271" cy="7602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endParaRPr lang="ru-RU" sz="6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Обеспечение заявки предоставляется в 2 видах : внесение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денежных средств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4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спецсчет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аккредитованном банке или предоставление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банковской гарантии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(на выбор участника)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8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 МСП при подаче заявки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обязан декларировать принадлежность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субъектам МСП путем представления выписки из реестра МСП или декларации о соответствии критериям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8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Заявка должна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соответствовать требованиям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документации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7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Заявку можно скорректировать или отозвать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окончания срока подачи заявок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8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вправе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подать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запрос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разъяснение документации и получить ответ в течение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рабочих дней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9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подаче заявки необходимо учитывать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подачи заявки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установленные документацией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14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739412" y="1128132"/>
            <a:ext cx="323216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1941" indent="-1302" algn="ctr">
              <a:defRPr/>
            </a:pPr>
            <a:r>
              <a:rPr lang="ru-RU" sz="1600" spc="-8" dirty="0" smtClean="0">
                <a:solidFill>
                  <a:schemeClr val="accent5">
                    <a:lumMod val="50000"/>
                  </a:schemeClr>
                </a:solidFill>
              </a:rPr>
              <a:t>ШАГ 4</a:t>
            </a:r>
          </a:p>
          <a:p>
            <a:pPr marL="141941" indent="-1302" algn="ctr">
              <a:defRPr/>
            </a:pPr>
            <a:r>
              <a:rPr lang="ru-RU" sz="1600" b="1" spc="-8" dirty="0" smtClean="0">
                <a:solidFill>
                  <a:schemeClr val="accent5">
                    <a:lumMod val="50000"/>
                  </a:schemeClr>
                </a:solidFill>
              </a:rPr>
              <a:t>Заключение договора</a:t>
            </a:r>
          </a:p>
          <a:p>
            <a:pPr marL="141941" indent="-1302" algn="ctr">
              <a:defRPr/>
            </a:pPr>
            <a:endParaRPr lang="ru-RU" sz="1600" b="1" spc="-8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8370890" y="1972693"/>
            <a:ext cx="2171659" cy="4070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Договор заключается в срок не менее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дней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не позднее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 дней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момента публикации итогового протокола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10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Договор заключается посредством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функционала ЭТП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105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 оплаты по договору с субъектом МСП не может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превышать 30 дней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140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>
            <a:off x="10542549" y="1095859"/>
            <a:ext cx="32107" cy="714873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9998078" y="1102176"/>
            <a:ext cx="304589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1941" indent="-1302" algn="ctr">
              <a:defRPr/>
            </a:pPr>
            <a:r>
              <a:rPr lang="ru-RU" sz="1600" spc="-8" dirty="0" smtClean="0">
                <a:solidFill>
                  <a:schemeClr val="accent5">
                    <a:lumMod val="50000"/>
                  </a:schemeClr>
                </a:solidFill>
              </a:rPr>
              <a:t>ДОПОЛНИТЕЛЬНО</a:t>
            </a:r>
          </a:p>
          <a:p>
            <a:pPr marL="141941" indent="-1302" algn="ctr">
              <a:defRPr/>
            </a:pPr>
            <a:r>
              <a:rPr lang="ru-RU" sz="1600" b="1" spc="-8" dirty="0" smtClean="0">
                <a:solidFill>
                  <a:schemeClr val="accent5">
                    <a:lumMod val="50000"/>
                  </a:schemeClr>
                </a:solidFill>
              </a:rPr>
              <a:t>Обжалование</a:t>
            </a:r>
          </a:p>
          <a:p>
            <a:pPr marL="141941" indent="-1302" algn="ctr">
              <a:defRPr/>
            </a:pPr>
            <a:endParaRPr lang="ru-RU" sz="1600" b="1" spc="-8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10506297" y="1972693"/>
            <a:ext cx="2171659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Любой участник закупки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вправе обжаловать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антимонопольном органе действия (бездействие) заказчика, комиссии по осуществлению закупок, оператора ЭТП они нарушают права и законные интересы участника 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закупки</a:t>
            </a:r>
          </a:p>
        </p:txBody>
      </p:sp>
    </p:spTree>
    <p:extLst>
      <p:ext uri="{BB962C8B-B14F-4D97-AF65-F5344CB8AC3E}">
        <p14:creationId xmlns:p14="http://schemas.microsoft.com/office/powerpoint/2010/main" xmlns="" val="1633098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21150</TotalTime>
  <Words>1044</Words>
  <Application>Microsoft Office PowerPoint</Application>
  <PresentationFormat>Произвольный</PresentationFormat>
  <Paragraphs>202</Paragraphs>
  <Slides>9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Спасокукоцкий А.А.</dc:creator>
  <cp:lastModifiedBy>ivanchenko</cp:lastModifiedBy>
  <cp:revision>1249</cp:revision>
  <cp:lastPrinted>2018-11-13T11:05:04Z</cp:lastPrinted>
  <dcterms:created xsi:type="dcterms:W3CDTF">2015-12-16T13:43:54Z</dcterms:created>
  <dcterms:modified xsi:type="dcterms:W3CDTF">2018-11-23T06:43:18Z</dcterms:modified>
</cp:coreProperties>
</file>