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charts/chart7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Default Extension="gif" ContentType="image/gif"/>
  <Override PartName="/ppt/diagrams/layout2.xml" ContentType="application/vnd.openxmlformats-officedocument.drawingml.diagramLayout+xml"/>
  <Override PartName="/ppt/charts/chart6.xml" ContentType="application/vnd.openxmlformats-officedocument.drawingml.chart+xml"/>
  <Override PartName="/ppt/charts/chart4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322" r:id="rId11"/>
    <p:sldId id="269" r:id="rId12"/>
    <p:sldId id="321" r:id="rId13"/>
    <p:sldId id="271" r:id="rId14"/>
    <p:sldId id="273" r:id="rId15"/>
    <p:sldId id="274" r:id="rId16"/>
    <p:sldId id="275" r:id="rId17"/>
    <p:sldId id="277" r:id="rId18"/>
    <p:sldId id="278" r:id="rId19"/>
    <p:sldId id="279" r:id="rId20"/>
    <p:sldId id="280" r:id="rId21"/>
    <p:sldId id="284" r:id="rId22"/>
    <p:sldId id="285" r:id="rId23"/>
    <p:sldId id="286" r:id="rId24"/>
    <p:sldId id="332" r:id="rId25"/>
    <p:sldId id="333" r:id="rId26"/>
    <p:sldId id="290" r:id="rId27"/>
    <p:sldId id="334" r:id="rId28"/>
    <p:sldId id="335" r:id="rId29"/>
    <p:sldId id="340" r:id="rId30"/>
    <p:sldId id="338" r:id="rId31"/>
    <p:sldId id="337" r:id="rId32"/>
    <p:sldId id="299" r:id="rId33"/>
    <p:sldId id="342" r:id="rId34"/>
    <p:sldId id="341" r:id="rId35"/>
    <p:sldId id="343" r:id="rId36"/>
    <p:sldId id="345" r:id="rId37"/>
    <p:sldId id="324" r:id="rId38"/>
    <p:sldId id="308" r:id="rId39"/>
    <p:sldId id="314" r:id="rId40"/>
    <p:sldId id="346" r:id="rId41"/>
    <p:sldId id="376" r:id="rId42"/>
    <p:sldId id="377" r:id="rId43"/>
    <p:sldId id="378" r:id="rId44"/>
    <p:sldId id="379" r:id="rId45"/>
    <p:sldId id="380" r:id="rId46"/>
    <p:sldId id="381" r:id="rId47"/>
    <p:sldId id="358" r:id="rId48"/>
    <p:sldId id="369" r:id="rId49"/>
    <p:sldId id="361" r:id="rId50"/>
    <p:sldId id="362" r:id="rId5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9412" autoAdjust="0"/>
    <p:restoredTop sz="94660"/>
  </p:normalViewPr>
  <p:slideViewPr>
    <p:cSldViewPr>
      <p:cViewPr>
        <p:scale>
          <a:sx n="66" d="100"/>
          <a:sy n="66" d="100"/>
        </p:scale>
        <p:origin x="-1128" y="-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\Desktop\&#1050;&#1086;&#1087;&#1080;&#1103;%20&#1051;&#1080;&#1089;&#1090;%20Microsoft%20Excel%20(2).xlsx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dushka\Desktop\&#1057;&#1090;&#1088;&#1072;&#1090;&#1077;&#1075;&#1080;&#1103;%20&#1041;&#1088;&#1103;&#1085;&#1089;&#1082;\&#1057;&#1090;&#1088;&#1072;&#1090;&#1077;&#1075;&#1080;&#1103;%20&#1050;&#1083;&#1077;&#1090;&#1085;&#1103;%20-%20&#1101;&#1082;&#1086;&#1085;&#1086;&#1084;&#1080;&#1095;&#1077;&#1089;&#1082;&#1072;&#1103;%20&#1089;&#1080;&#1090;&#1091;&#1072;&#1094;&#1080;&#1103;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D:\&#1056;&#1040;&#1053;&#1061;%20&#1080;%20&#1043;&#1057;\&#1041;&#1088;&#1103;&#1085;&#1089;&#1082;&#1072;&#1103;%20&#1086;&#1073;&#1083;&#1072;&#1089;&#1090;&#1100;%20(&#1082;&#1086;&#1085;&#1090;&#1088;&#1072;&#1082;&#1090;&#1099;)\&#1042;&#1099;&#1075;&#1086;&#1085;&#1080;&#1095;&#1077;&#1089;&#1082;&#1080;&#1081;%20&#1088;&#1072;&#1081;&#1086;&#1085;\&#1058;&#1077;&#1085;&#1076;&#1077;&#1085;&#1094;&#1080;&#1080;%20&#1087;&#1086;%20&#1042;&#1099;&#1075;&#1086;&#1085;&#1080;&#1095;&#1077;&#1089;&#1082;&#1086;&#1084;&#1091;%20&#1088;&#1072;&#1081;&#1086;&#1085;&#1091;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Городское население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Лист1!$A$2:$A$10</c:f>
              <c:numCache>
                <c:formatCode>General</c:formatCode>
                <c:ptCount val="9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</c:numCache>
            </c:num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17680</c:v>
                </c:pt>
                <c:pt idx="1">
                  <c:v>17827</c:v>
                </c:pt>
                <c:pt idx="2">
                  <c:v>17628</c:v>
                </c:pt>
                <c:pt idx="3">
                  <c:v>18092</c:v>
                </c:pt>
                <c:pt idx="4">
                  <c:v>17615</c:v>
                </c:pt>
                <c:pt idx="5">
                  <c:v>17412</c:v>
                </c:pt>
                <c:pt idx="6">
                  <c:v>17105</c:v>
                </c:pt>
                <c:pt idx="7">
                  <c:v>17165</c:v>
                </c:pt>
                <c:pt idx="8">
                  <c:v>17066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Сельское население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Лист1!$A$2:$A$10</c:f>
              <c:numCache>
                <c:formatCode>General</c:formatCode>
                <c:ptCount val="9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</c:numCache>
            </c:num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26587</c:v>
                </c:pt>
                <c:pt idx="1">
                  <c:v>26320</c:v>
                </c:pt>
                <c:pt idx="2">
                  <c:v>24678</c:v>
                </c:pt>
                <c:pt idx="3">
                  <c:v>24363</c:v>
                </c:pt>
                <c:pt idx="4">
                  <c:v>23834</c:v>
                </c:pt>
                <c:pt idx="5">
                  <c:v>22983</c:v>
                </c:pt>
                <c:pt idx="6">
                  <c:v>22501</c:v>
                </c:pt>
                <c:pt idx="7">
                  <c:v>22250</c:v>
                </c:pt>
                <c:pt idx="8">
                  <c:v>22071</c:v>
                </c:pt>
              </c:numCache>
            </c:numRef>
          </c:val>
        </c:ser>
        <c:overlap val="100"/>
        <c:axId val="142149120"/>
        <c:axId val="142150656"/>
      </c:barChart>
      <c:catAx>
        <c:axId val="142149120"/>
        <c:scaling>
          <c:orientation val="minMax"/>
        </c:scaling>
        <c:axPos val="b"/>
        <c:numFmt formatCode="General" sourceLinked="1"/>
        <c:tickLblPos val="nextTo"/>
        <c:crossAx val="142150656"/>
        <c:crosses val="autoZero"/>
        <c:auto val="1"/>
        <c:lblAlgn val="ctr"/>
        <c:lblOffset val="100"/>
      </c:catAx>
      <c:valAx>
        <c:axId val="142150656"/>
        <c:scaling>
          <c:orientation val="minMax"/>
        </c:scaling>
        <c:axPos val="l"/>
        <c:majorGridlines/>
        <c:numFmt formatCode="General" sourceLinked="1"/>
        <c:tickLblPos val="nextTo"/>
        <c:crossAx val="142149120"/>
        <c:crosses val="autoZero"/>
        <c:crossBetween val="between"/>
      </c:valAx>
    </c:plotArea>
    <c:legend>
      <c:legendPos val="b"/>
      <c:layout/>
    </c:legend>
    <c:plotVisOnly val="1"/>
    <c:dispBlanksAs val="gap"/>
  </c:chart>
  <c:spPr>
    <a:ln>
      <a:noFill/>
    </a:ln>
  </c:spPr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9763233971412592E-2"/>
          <c:y val="8.8611966801910566E-2"/>
          <c:w val="0.90033627135100858"/>
          <c:h val="0.83369466048031826"/>
        </c:manualLayout>
      </c:layout>
      <c:lineChart>
        <c:grouping val="standard"/>
        <c:ser>
          <c:idx val="0"/>
          <c:order val="0"/>
          <c:tx>
            <c:strRef>
              <c:f>'[Копия Лист Microsoft Excel (2).xlsx]продукция'!$A$2</c:f>
              <c:strCache>
                <c:ptCount val="1"/>
                <c:pt idx="0">
                  <c:v>Объем производства продукции и казанных услуг, млн руб.</c:v>
                </c:pt>
              </c:strCache>
            </c:strRef>
          </c:tx>
          <c:spPr>
            <a:ln w="28575" cap="rnd">
              <a:solidFill>
                <a:srgbClr val="0000FF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00FF"/>
              </a:solidFill>
              <a:ln w="9525">
                <a:solidFill>
                  <a:srgbClr val="0000FF"/>
                </a:solidFill>
              </a:ln>
              <a:effectLst/>
            </c:spPr>
          </c:marker>
          <c:dLbls>
            <c:dLbl>
              <c:idx val="6"/>
              <c:layout>
                <c:manualLayout>
                  <c:x val="-6.1044803036385292E-2"/>
                  <c:y val="-3.1824211650031672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6.5169632842283817E-2"/>
                  <c:y val="-3.7362459575151032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7.4215312241183246E-2"/>
                  <c:y val="-3.1824211650031596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t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'[Копия Лист Microsoft Excel (2).xlsx]продукция'!$B$1:$K$1</c:f>
              <c:strCache>
                <c:ptCount val="10"/>
                <c:pt idx="0">
                  <c:v>2008 г.</c:v>
                </c:pt>
                <c:pt idx="1">
                  <c:v>2009 г.</c:v>
                </c:pt>
                <c:pt idx="2">
                  <c:v>2010 г.</c:v>
                </c:pt>
                <c:pt idx="3">
                  <c:v>2011 г.</c:v>
                </c:pt>
                <c:pt idx="4">
                  <c:v>2012 г.</c:v>
                </c:pt>
                <c:pt idx="5">
                  <c:v>2013 г.</c:v>
                </c:pt>
                <c:pt idx="6">
                  <c:v>2014 г.</c:v>
                </c:pt>
                <c:pt idx="7">
                  <c:v>2015 г.</c:v>
                </c:pt>
                <c:pt idx="8">
                  <c:v>2016 г.</c:v>
                </c:pt>
                <c:pt idx="9">
                  <c:v>2017 г.</c:v>
                </c:pt>
              </c:strCache>
            </c:strRef>
          </c:cat>
          <c:val>
            <c:numRef>
              <c:f>'[Копия Лист Microsoft Excel (2).xlsx]продукция'!$B$2:$K$2</c:f>
              <c:numCache>
                <c:formatCode>General</c:formatCode>
                <c:ptCount val="10"/>
                <c:pt idx="0">
                  <c:v>182.6</c:v>
                </c:pt>
                <c:pt idx="1">
                  <c:v>183.2</c:v>
                </c:pt>
                <c:pt idx="2">
                  <c:v>166.2</c:v>
                </c:pt>
                <c:pt idx="3">
                  <c:v>184.2</c:v>
                </c:pt>
                <c:pt idx="4">
                  <c:v>276</c:v>
                </c:pt>
                <c:pt idx="5">
                  <c:v>441.2</c:v>
                </c:pt>
                <c:pt idx="6">
                  <c:v>596.70000000000005</c:v>
                </c:pt>
                <c:pt idx="7">
                  <c:v>1756.8</c:v>
                </c:pt>
                <c:pt idx="8">
                  <c:v>2336.1999999999998</c:v>
                </c:pt>
                <c:pt idx="9">
                  <c:v>3225.5</c:v>
                </c:pt>
              </c:numCache>
            </c:numRef>
          </c:val>
        </c:ser>
        <c:dLbls>
          <c:showVal val="1"/>
        </c:dLbls>
        <c:marker val="1"/>
        <c:axId val="76778496"/>
        <c:axId val="77140736"/>
      </c:lineChart>
      <c:catAx>
        <c:axId val="7677849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77140736"/>
        <c:crosses val="autoZero"/>
        <c:auto val="1"/>
        <c:lblAlgn val="ctr"/>
        <c:lblOffset val="100"/>
      </c:catAx>
      <c:valAx>
        <c:axId val="7714073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/>
              <a:lstStyle/>
              <a:p>
                <a:pPr>
                  <a:defRPr/>
                </a:pPr>
                <a:r>
                  <a:rPr lang="ru-RU"/>
                  <a:t>млн руб.</a:t>
                </a:r>
              </a:p>
            </c:rich>
          </c:tx>
          <c:layout>
            <c:manualLayout>
              <c:xMode val="edge"/>
              <c:yMode val="edge"/>
              <c:x val="0"/>
              <c:y val="1.5405705005878437E-2"/>
            </c:manualLayout>
          </c:layout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76778496"/>
        <c:crosses val="autoZero"/>
        <c:crossBetween val="between"/>
      </c:valAx>
      <c:spPr>
        <a:noFill/>
        <a:ln>
          <a:solidFill>
            <a:schemeClr val="bg1">
              <a:lumMod val="85000"/>
            </a:schemeClr>
          </a:solidFill>
        </a:ln>
        <a:effectLst/>
      </c:spPr>
    </c:plotArea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2010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Лист1!$B$2:$B$7</c:f>
              <c:numCache>
                <c:formatCode>0.0</c:formatCode>
                <c:ptCount val="6"/>
                <c:pt idx="0">
                  <c:v>6732.3</c:v>
                </c:pt>
                <c:pt idx="1">
                  <c:v>661.6</c:v>
                </c:pt>
                <c:pt idx="2">
                  <c:v>426</c:v>
                </c:pt>
                <c:pt idx="3">
                  <c:v>554.79999999999995</c:v>
                </c:pt>
                <c:pt idx="4">
                  <c:v>444.7</c:v>
                </c:pt>
                <c:pt idx="5">
                  <c:v>233.7</c:v>
                </c:pt>
              </c:numCache>
            </c:numRef>
          </c:val>
        </c:ser>
        <c:axId val="141596928"/>
        <c:axId val="141602816"/>
      </c:barChart>
      <c:catAx>
        <c:axId val="141596928"/>
        <c:scaling>
          <c:orientation val="minMax"/>
        </c:scaling>
        <c:axPos val="b"/>
        <c:numFmt formatCode="General" sourceLinked="1"/>
        <c:tickLblPos val="nextTo"/>
        <c:crossAx val="141602816"/>
        <c:crosses val="autoZero"/>
        <c:auto val="1"/>
        <c:lblAlgn val="ctr"/>
        <c:lblOffset val="100"/>
      </c:catAx>
      <c:valAx>
        <c:axId val="141602816"/>
        <c:scaling>
          <c:orientation val="minMax"/>
        </c:scaling>
        <c:axPos val="l"/>
        <c:majorGridlines/>
        <c:numFmt formatCode="0.0" sourceLinked="1"/>
        <c:tickLblPos val="nextTo"/>
        <c:crossAx val="141596928"/>
        <c:crosses val="autoZero"/>
        <c:crossBetween val="between"/>
      </c:valAx>
    </c:plotArea>
    <c:plotVisOnly val="1"/>
    <c:dispBlanksAs val="gap"/>
  </c:chart>
  <c:spPr>
    <a:ln>
      <a:noFill/>
    </a:ln>
  </c:spPr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perspective val="30"/>
    </c:view3D>
    <c:plotArea>
      <c:layout/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dLbls>
            <c:txPr>
              <a:bodyPr/>
              <a:lstStyle/>
              <a:p>
                <a:pPr>
                  <a:defRPr sz="900"/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Твердые вещества</c:v>
                </c:pt>
                <c:pt idx="1">
                  <c:v>Газообразные и жидкие вещества</c:v>
                </c:pt>
                <c:pt idx="2">
                  <c:v>Диоксид серы</c:v>
                </c:pt>
                <c:pt idx="3">
                  <c:v>Оксид углерода</c:v>
                </c:pt>
                <c:pt idx="4">
                  <c:v>Оксиды азота (в пересчете на NO2)</c:v>
                </c:pt>
                <c:pt idx="5">
                  <c:v>Углероды</c:v>
                </c:pt>
                <c:pt idx="6">
                  <c:v>Прочие газообразные и жидкие вещества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0.13100000000000001</c:v>
                </c:pt>
                <c:pt idx="1">
                  <c:v>1.6359999999999952</c:v>
                </c:pt>
                <c:pt idx="2">
                  <c:v>1.9000000000000069E-2</c:v>
                </c:pt>
                <c:pt idx="3">
                  <c:v>0.53200000000000003</c:v>
                </c:pt>
                <c:pt idx="4">
                  <c:v>0.10199999999999998</c:v>
                </c:pt>
                <c:pt idx="5">
                  <c:v>0.253</c:v>
                </c:pt>
                <c:pt idx="6">
                  <c:v>0.48000000000000032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dLbls>
            <c:dLbl>
              <c:idx val="0"/>
              <c:layout>
                <c:manualLayout>
                  <c:x val="6.1186928318414952E-3"/>
                  <c:y val="5.2446902194287504E-5"/>
                </c:manualLayout>
              </c:layout>
              <c:showVal val="1"/>
            </c:dLbl>
            <c:dLbl>
              <c:idx val="1"/>
              <c:layout>
                <c:manualLayout>
                  <c:x val="3.122306053949731E-3"/>
                  <c:y val="-1.0152221781894198E-2"/>
                </c:manualLayout>
              </c:layout>
              <c:showVal val="1"/>
            </c:dLbl>
            <c:txPr>
              <a:bodyPr/>
              <a:lstStyle/>
              <a:p>
                <a:pPr>
                  <a:defRPr sz="900"/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Твердые вещества</c:v>
                </c:pt>
                <c:pt idx="1">
                  <c:v>Газообразные и жидкие вещества</c:v>
                </c:pt>
                <c:pt idx="2">
                  <c:v>Диоксид серы</c:v>
                </c:pt>
                <c:pt idx="3">
                  <c:v>Оксид углерода</c:v>
                </c:pt>
                <c:pt idx="4">
                  <c:v>Оксиды азота (в пересчете на NO2)</c:v>
                </c:pt>
                <c:pt idx="5">
                  <c:v>Углероды</c:v>
                </c:pt>
                <c:pt idx="6">
                  <c:v>Прочие газообразные и жидкие вещества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0.125</c:v>
                </c:pt>
                <c:pt idx="1">
                  <c:v>1.633</c:v>
                </c:pt>
                <c:pt idx="2">
                  <c:v>1.9000000000000069E-2</c:v>
                </c:pt>
                <c:pt idx="3">
                  <c:v>0.53</c:v>
                </c:pt>
                <c:pt idx="4">
                  <c:v>0.10199999999999998</c:v>
                </c:pt>
                <c:pt idx="5">
                  <c:v>0.253</c:v>
                </c:pt>
                <c:pt idx="6">
                  <c:v>0.48000000000000032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</c:v>
                </c:pt>
              </c:strCache>
            </c:strRef>
          </c:tx>
          <c:dLbls>
            <c:dLbl>
              <c:idx val="1"/>
              <c:layout>
                <c:manualLayout>
                  <c:x val="3.5797150296705709E-17"/>
                  <c:y val="1.3593380772805103E-2"/>
                </c:manualLayout>
              </c:layout>
              <c:showVal val="1"/>
            </c:dLbl>
            <c:txPr>
              <a:bodyPr/>
              <a:lstStyle/>
              <a:p>
                <a:pPr>
                  <a:defRPr sz="900"/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Твердые вещества</c:v>
                </c:pt>
                <c:pt idx="1">
                  <c:v>Газообразные и жидкие вещества</c:v>
                </c:pt>
                <c:pt idx="2">
                  <c:v>Диоксид серы</c:v>
                </c:pt>
                <c:pt idx="3">
                  <c:v>Оксид углерода</c:v>
                </c:pt>
                <c:pt idx="4">
                  <c:v>Оксиды азота (в пересчете на NO2)</c:v>
                </c:pt>
                <c:pt idx="5">
                  <c:v>Углероды</c:v>
                </c:pt>
                <c:pt idx="6">
                  <c:v>Прочие газообразные и жидкие вещества</c:v>
                </c:pt>
              </c:strCache>
            </c:strRef>
          </c:cat>
          <c:val>
            <c:numRef>
              <c:f>Лист1!$D$2:$D$8</c:f>
              <c:numCache>
                <c:formatCode>General</c:formatCode>
                <c:ptCount val="7"/>
                <c:pt idx="0">
                  <c:v>0.15700000000000044</c:v>
                </c:pt>
                <c:pt idx="1">
                  <c:v>2.0049999999999999</c:v>
                </c:pt>
                <c:pt idx="2">
                  <c:v>1.9000000000000069E-2</c:v>
                </c:pt>
                <c:pt idx="3">
                  <c:v>0.14400000000000004</c:v>
                </c:pt>
                <c:pt idx="4">
                  <c:v>0.10299999999999998</c:v>
                </c:pt>
                <c:pt idx="5">
                  <c:v>1.1779999999999957</c:v>
                </c:pt>
                <c:pt idx="6">
                  <c:v>0.38300000000000117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2017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Твердые вещества</c:v>
                </c:pt>
                <c:pt idx="1">
                  <c:v>Газообразные и жидкие вещества</c:v>
                </c:pt>
                <c:pt idx="2">
                  <c:v>Диоксид серы</c:v>
                </c:pt>
                <c:pt idx="3">
                  <c:v>Оксид углерода</c:v>
                </c:pt>
                <c:pt idx="4">
                  <c:v>Оксиды азота (в пересчете на NO2)</c:v>
                </c:pt>
                <c:pt idx="5">
                  <c:v>Углероды</c:v>
                </c:pt>
                <c:pt idx="6">
                  <c:v>Прочие газообразные и жидкие вещества</c:v>
                </c:pt>
              </c:strCache>
            </c:strRef>
          </c:cat>
          <c:val>
            <c:numRef>
              <c:f>Лист1!$E$2:$E$8</c:f>
              <c:numCache>
                <c:formatCode>General</c:formatCode>
                <c:ptCount val="7"/>
                <c:pt idx="0">
                  <c:v>0.13400000000000001</c:v>
                </c:pt>
                <c:pt idx="1">
                  <c:v>1.9970000000000001</c:v>
                </c:pt>
                <c:pt idx="3">
                  <c:v>0.18200000000000024</c:v>
                </c:pt>
                <c:pt idx="4">
                  <c:v>0.10100000000000002</c:v>
                </c:pt>
                <c:pt idx="5">
                  <c:v>1.179</c:v>
                </c:pt>
                <c:pt idx="6">
                  <c:v>0.35600000000000032</c:v>
                </c:pt>
              </c:numCache>
            </c:numRef>
          </c:val>
        </c:ser>
        <c:shape val="box"/>
        <c:axId val="142779136"/>
        <c:axId val="142780672"/>
        <c:axId val="141315584"/>
      </c:bar3DChart>
      <c:catAx>
        <c:axId val="142779136"/>
        <c:scaling>
          <c:orientation val="minMax"/>
        </c:scaling>
        <c:axPos val="b"/>
        <c:tickLblPos val="nextTo"/>
        <c:crossAx val="142780672"/>
        <c:crosses val="autoZero"/>
        <c:auto val="1"/>
        <c:lblAlgn val="ctr"/>
        <c:lblOffset val="100"/>
      </c:catAx>
      <c:valAx>
        <c:axId val="142780672"/>
        <c:scaling>
          <c:orientation val="minMax"/>
        </c:scaling>
        <c:axPos val="l"/>
        <c:majorGridlines/>
        <c:numFmt formatCode="General" sourceLinked="1"/>
        <c:tickLblPos val="nextTo"/>
        <c:crossAx val="142779136"/>
        <c:crosses val="autoZero"/>
        <c:crossBetween val="between"/>
      </c:valAx>
      <c:serAx>
        <c:axId val="141315584"/>
        <c:scaling>
          <c:orientation val="minMax"/>
        </c:scaling>
        <c:axPos val="b"/>
        <c:tickLblPos val="nextTo"/>
        <c:crossAx val="142780672"/>
        <c:crosses val="autoZero"/>
      </c:serAx>
    </c:plotArea>
    <c:plotVisOnly val="1"/>
    <c:dispBlanksAs val="gap"/>
  </c:chart>
  <c:spPr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22018467855423468"/>
          <c:y val="3.1278511141859658E-2"/>
          <c:w val="0.51505700755471662"/>
          <c:h val="0.91481712469658261"/>
        </c:manualLayout>
      </c:layout>
      <c:radarChart>
        <c:radarStyle val="marker"/>
        <c:ser>
          <c:idx val="0"/>
          <c:order val="0"/>
          <c:tx>
            <c:strRef>
              <c:f>Лист7!$D$1</c:f>
              <c:strCache>
                <c:ptCount val="1"/>
                <c:pt idx="0">
                  <c:v>2010</c:v>
                </c:pt>
              </c:strCache>
            </c:strRef>
          </c:tx>
          <c:marker>
            <c:symbol val="none"/>
          </c:marker>
          <c:cat>
            <c:strRef>
              <c:f>Лист7!$A$4:$A$30</c:f>
              <c:strCache>
                <c:ptCount val="27"/>
                <c:pt idx="0">
                  <c:v>Брасовский</c:v>
                </c:pt>
                <c:pt idx="1">
                  <c:v>Брянский</c:v>
                </c:pt>
                <c:pt idx="2">
                  <c:v>Выгоничский</c:v>
                </c:pt>
                <c:pt idx="3">
                  <c:v>Гордеевский</c:v>
                </c:pt>
                <c:pt idx="4">
                  <c:v>Дубровский</c:v>
                </c:pt>
                <c:pt idx="5">
                  <c:v>Дятьковский</c:v>
                </c:pt>
                <c:pt idx="6">
                  <c:v>Жирятинский</c:v>
                </c:pt>
                <c:pt idx="7">
                  <c:v>Жуковский</c:v>
                </c:pt>
                <c:pt idx="8">
                  <c:v>Злынковский</c:v>
                </c:pt>
                <c:pt idx="9">
                  <c:v>Карачевский</c:v>
                </c:pt>
                <c:pt idx="10">
                  <c:v>Клетнянский</c:v>
                </c:pt>
                <c:pt idx="11">
                  <c:v>Климовский</c:v>
                </c:pt>
                <c:pt idx="12">
                  <c:v>Клинцовский</c:v>
                </c:pt>
                <c:pt idx="13">
                  <c:v>Комаричский</c:v>
                </c:pt>
                <c:pt idx="14">
                  <c:v>Красногорский</c:v>
                </c:pt>
                <c:pt idx="15">
                  <c:v>Мглинский</c:v>
                </c:pt>
                <c:pt idx="16">
                  <c:v>Навлинский</c:v>
                </c:pt>
                <c:pt idx="17">
                  <c:v>Новозыбковский</c:v>
                </c:pt>
                <c:pt idx="18">
                  <c:v>Погарский</c:v>
                </c:pt>
                <c:pt idx="19">
                  <c:v>Почепский</c:v>
                </c:pt>
                <c:pt idx="20">
                  <c:v>Рогнединский</c:v>
                </c:pt>
                <c:pt idx="21">
                  <c:v>Севский</c:v>
                </c:pt>
                <c:pt idx="22">
                  <c:v>Стародубский</c:v>
                </c:pt>
                <c:pt idx="23">
                  <c:v>Суземский</c:v>
                </c:pt>
                <c:pt idx="24">
                  <c:v>Суражский</c:v>
                </c:pt>
                <c:pt idx="25">
                  <c:v>Трубчевский</c:v>
                </c:pt>
                <c:pt idx="26">
                  <c:v>Унечский</c:v>
                </c:pt>
              </c:strCache>
            </c:strRef>
          </c:cat>
          <c:val>
            <c:numRef>
              <c:f>Лист7!$D$4:$D$30</c:f>
              <c:numCache>
                <c:formatCode>General</c:formatCode>
                <c:ptCount val="27"/>
                <c:pt idx="0">
                  <c:v>9580.7000000000007</c:v>
                </c:pt>
                <c:pt idx="1">
                  <c:v>13785.3</c:v>
                </c:pt>
                <c:pt idx="2">
                  <c:v>13229.8</c:v>
                </c:pt>
                <c:pt idx="3">
                  <c:v>8252.2999999999829</c:v>
                </c:pt>
                <c:pt idx="4">
                  <c:v>9132.9</c:v>
                </c:pt>
                <c:pt idx="5">
                  <c:v>10657.7</c:v>
                </c:pt>
                <c:pt idx="6">
                  <c:v>9608</c:v>
                </c:pt>
                <c:pt idx="7">
                  <c:v>10714</c:v>
                </c:pt>
                <c:pt idx="8">
                  <c:v>8270.4</c:v>
                </c:pt>
                <c:pt idx="9">
                  <c:v>9689.9</c:v>
                </c:pt>
                <c:pt idx="10">
                  <c:v>8535.2000000000007</c:v>
                </c:pt>
                <c:pt idx="11">
                  <c:v>8277</c:v>
                </c:pt>
                <c:pt idx="12">
                  <c:v>9093.7000000000007</c:v>
                </c:pt>
                <c:pt idx="13">
                  <c:v>9539.1</c:v>
                </c:pt>
                <c:pt idx="14">
                  <c:v>8041</c:v>
                </c:pt>
                <c:pt idx="15">
                  <c:v>8586</c:v>
                </c:pt>
                <c:pt idx="16">
                  <c:v>10048.6</c:v>
                </c:pt>
                <c:pt idx="17">
                  <c:v>7990.4</c:v>
                </c:pt>
                <c:pt idx="18">
                  <c:v>9103.4</c:v>
                </c:pt>
                <c:pt idx="19">
                  <c:v>10335</c:v>
                </c:pt>
                <c:pt idx="20">
                  <c:v>8941.5</c:v>
                </c:pt>
                <c:pt idx="21">
                  <c:v>10734.8</c:v>
                </c:pt>
                <c:pt idx="22">
                  <c:v>9019.9</c:v>
                </c:pt>
                <c:pt idx="23">
                  <c:v>9203.6</c:v>
                </c:pt>
                <c:pt idx="24">
                  <c:v>10848.4</c:v>
                </c:pt>
                <c:pt idx="25">
                  <c:v>9661.9</c:v>
                </c:pt>
                <c:pt idx="26">
                  <c:v>13105.4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E09-4892-BE07-498A95E59292}"/>
            </c:ext>
          </c:extLst>
        </c:ser>
        <c:ser>
          <c:idx val="1"/>
          <c:order val="1"/>
          <c:tx>
            <c:strRef>
              <c:f>Лист7!$I$1</c:f>
              <c:strCache>
                <c:ptCount val="1"/>
                <c:pt idx="0">
                  <c:v>2016</c:v>
                </c:pt>
              </c:strCache>
            </c:strRef>
          </c:tx>
          <c:spPr>
            <a:ln w="34925" cap="sq">
              <a:solidFill>
                <a:srgbClr val="C00000"/>
              </a:solidFill>
              <a:round/>
            </a:ln>
          </c:spPr>
          <c:marker>
            <c:symbol val="none"/>
          </c:marker>
          <c:dLbls>
            <c:dLbl>
              <c:idx val="0"/>
              <c:layout>
                <c:manualLayout>
                  <c:x val="9.5785426164445575E-3"/>
                  <c:y val="9.8765136388084165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E09-4892-BE07-498A95E59292}"/>
                </c:ext>
              </c:extLst>
            </c:dLbl>
            <c:dLbl>
              <c:idx val="1"/>
              <c:layout>
                <c:manualLayout>
                  <c:x val="-5.7471255698667099E-3"/>
                  <c:y val="4.7407414780972483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E09-4892-BE07-498A95E59292}"/>
                </c:ext>
              </c:extLst>
            </c:dLbl>
            <c:dLbl>
              <c:idx val="2"/>
              <c:layout>
                <c:manualLayout>
                  <c:x val="-5.7471255698667099E-3"/>
                  <c:y val="5.9259268476215557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E09-4892-BE07-498A95E59292}"/>
                </c:ext>
              </c:extLst>
            </c:dLbl>
            <c:dLbl>
              <c:idx val="3"/>
              <c:layout>
                <c:manualLayout>
                  <c:x val="-5.7544922269331722E-2"/>
                  <c:y val="6.8541039699880443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E09-4892-BE07-498A95E59292}"/>
                </c:ext>
              </c:extLst>
            </c:dLbl>
            <c:dLbl>
              <c:idx val="4"/>
              <c:layout>
                <c:manualLayout>
                  <c:x val="-2.0704455212329231E-2"/>
                  <c:y val="3.417487735499034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E09-4892-BE07-498A95E59292}"/>
                </c:ext>
              </c:extLst>
            </c:dLbl>
            <c:dLbl>
              <c:idx val="5"/>
              <c:layout>
                <c:manualLayout>
                  <c:x val="-2.7925331448953573E-2"/>
                  <c:y val="2.3703673166508638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FE09-4892-BE07-498A95E59292}"/>
                </c:ext>
              </c:extLst>
            </c:dLbl>
            <c:dLbl>
              <c:idx val="6"/>
              <c:layout>
                <c:manualLayout>
                  <c:x val="-1.9230769230769284E-2"/>
                  <c:y val="0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FE09-4892-BE07-498A95E59292}"/>
                </c:ext>
              </c:extLst>
            </c:dLbl>
            <c:dLbl>
              <c:idx val="7"/>
              <c:layout>
                <c:manualLayout>
                  <c:x val="-2.5641025641025699E-2"/>
                  <c:y val="6.3989953045546079E-17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FE09-4892-BE07-498A95E59292}"/>
                </c:ext>
              </c:extLst>
            </c:dLbl>
            <c:dLbl>
              <c:idx val="8"/>
              <c:layout>
                <c:manualLayout>
                  <c:x val="-2.350427350427357E-2"/>
                  <c:y val="-1.0471204188481676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FE09-4892-BE07-498A95E59292}"/>
                </c:ext>
              </c:extLst>
            </c:dLbl>
            <c:dLbl>
              <c:idx val="9"/>
              <c:layout>
                <c:manualLayout>
                  <c:x val="-1.5325668186311182E-2"/>
                  <c:y val="-2.7654325288900654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FE09-4892-BE07-498A95E59292}"/>
                </c:ext>
              </c:extLst>
            </c:dLbl>
            <c:dLbl>
              <c:idx val="10"/>
              <c:layout>
                <c:manualLayout>
                  <c:x val="-1.1494251139733441E-2"/>
                  <c:y val="-3.555556108572940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FE09-4892-BE07-498A95E59292}"/>
                </c:ext>
              </c:extLst>
            </c:dLbl>
            <c:dLbl>
              <c:idx val="11"/>
              <c:layout>
                <c:manualLayout>
                  <c:x val="-5.7471255698667099E-3"/>
                  <c:y val="-3.9506178984143783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FE09-4892-BE07-498A95E59292}"/>
                </c:ext>
              </c:extLst>
            </c:dLbl>
            <c:dLbl>
              <c:idx val="12"/>
              <c:layout>
                <c:manualLayout>
                  <c:x val="-1.1494251139733441E-2"/>
                  <c:y val="-8.691359376511623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FE09-4892-BE07-498A95E59292}"/>
                </c:ext>
              </c:extLst>
            </c:dLbl>
            <c:dLbl>
              <c:idx val="13"/>
              <c:layout>
                <c:manualLayout>
                  <c:x val="1.1494251139733441E-2"/>
                  <c:y val="-5.1358032679386829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FE09-4892-BE07-498A95E59292}"/>
                </c:ext>
              </c:extLst>
            </c:dLbl>
            <c:dLbl>
              <c:idx val="14"/>
              <c:layout>
                <c:manualLayout>
                  <c:x val="3.8314170465778194E-3"/>
                  <c:y val="-9.876544746035959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FE09-4892-BE07-498A95E59292}"/>
                </c:ext>
              </c:extLst>
            </c:dLbl>
            <c:dLbl>
              <c:idx val="15"/>
              <c:layout>
                <c:manualLayout>
                  <c:x val="1.5325668186311255E-2"/>
                  <c:y val="-4.7407414780972483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FE09-4892-BE07-498A95E59292}"/>
                </c:ext>
              </c:extLst>
            </c:dLbl>
            <c:dLbl>
              <c:idx val="16"/>
              <c:layout>
                <c:manualLayout>
                  <c:x val="5.7471902550642797E-3"/>
                  <c:y val="-5.3007654147943728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FE09-4892-BE07-498A95E59292}"/>
                </c:ext>
              </c:extLst>
            </c:dLbl>
            <c:dLbl>
              <c:idx val="17"/>
              <c:layout>
                <c:manualLayout>
                  <c:x val="1.7241376709600183E-2"/>
                  <c:y val="-3.9506178984143783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FE09-4892-BE07-498A95E59292}"/>
                </c:ext>
              </c:extLst>
            </c:dLbl>
            <c:dLbl>
              <c:idx val="18"/>
              <c:layout>
                <c:manualLayout>
                  <c:x val="1.8494010364089111E-2"/>
                  <c:y val="-3.417487735499034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FE09-4892-BE07-498A95E59292}"/>
                </c:ext>
              </c:extLst>
            </c:dLbl>
            <c:dLbl>
              <c:idx val="19"/>
              <c:layout>
                <c:manualLayout>
                  <c:x val="2.3872737061713514E-2"/>
                  <c:y val="-2.094240837696335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8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FE09-4892-BE07-498A95E59292}"/>
                </c:ext>
              </c:extLst>
            </c:dLbl>
            <c:dLbl>
              <c:idx val="20"/>
              <c:layout>
                <c:manualLayout>
                  <c:x val="1.5325668186311286E-2"/>
                  <c:y val="7.9012357968287587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FE09-4892-BE07-498A95E59292}"/>
                </c:ext>
              </c:extLst>
            </c:dLbl>
            <c:dLbl>
              <c:idx val="21"/>
              <c:layout>
                <c:manualLayout>
                  <c:x val="2.4314725082441608E-2"/>
                  <c:y val="1.1851974000632147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FE09-4892-BE07-498A95E59292}"/>
                </c:ext>
              </c:extLst>
            </c:dLbl>
            <c:dLbl>
              <c:idx val="22"/>
              <c:layout>
                <c:manualLayout>
                  <c:x val="1.1494251139733421E-2"/>
                  <c:y val="1.975308949207188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7-FE09-4892-BE07-498A95E59292}"/>
                </c:ext>
              </c:extLst>
            </c:dLbl>
            <c:dLbl>
              <c:idx val="23"/>
              <c:layout>
                <c:manualLayout>
                  <c:x val="9.5785426164445575E-3"/>
                  <c:y val="2.7654325288900654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8-FE09-4892-BE07-498A95E59292}"/>
                </c:ext>
              </c:extLst>
            </c:dLbl>
            <c:dLbl>
              <c:idx val="24"/>
              <c:layout>
                <c:manualLayout>
                  <c:x val="7.4417861228885003E-3"/>
                  <c:y val="4.997732613266277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9-FE09-4892-BE07-498A95E59292}"/>
                </c:ext>
              </c:extLst>
            </c:dLbl>
            <c:dLbl>
              <c:idx val="25"/>
              <c:layout>
                <c:manualLayout>
                  <c:x val="4.4215626892792423E-4"/>
                  <c:y val="5.833889873713431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100" b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A-FE09-4892-BE07-498A95E59292}"/>
                </c:ext>
              </c:extLst>
            </c:dLbl>
            <c:dLbl>
              <c:idx val="26"/>
              <c:layout>
                <c:manualLayout>
                  <c:x val="-5.7471255698667099E-3"/>
                  <c:y val="2.3703707390486207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B-FE09-4892-BE07-498A95E592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Лист7!$A$4:$A$30</c:f>
              <c:strCache>
                <c:ptCount val="27"/>
                <c:pt idx="0">
                  <c:v>Брасовский</c:v>
                </c:pt>
                <c:pt idx="1">
                  <c:v>Брянский</c:v>
                </c:pt>
                <c:pt idx="2">
                  <c:v>Выгоничский</c:v>
                </c:pt>
                <c:pt idx="3">
                  <c:v>Гордеевский</c:v>
                </c:pt>
                <c:pt idx="4">
                  <c:v>Дубровский</c:v>
                </c:pt>
                <c:pt idx="5">
                  <c:v>Дятьковский</c:v>
                </c:pt>
                <c:pt idx="6">
                  <c:v>Жирятинский</c:v>
                </c:pt>
                <c:pt idx="7">
                  <c:v>Жуковский</c:v>
                </c:pt>
                <c:pt idx="8">
                  <c:v>Злынковский</c:v>
                </c:pt>
                <c:pt idx="9">
                  <c:v>Карачевский</c:v>
                </c:pt>
                <c:pt idx="10">
                  <c:v>Клетнянский</c:v>
                </c:pt>
                <c:pt idx="11">
                  <c:v>Климовский</c:v>
                </c:pt>
                <c:pt idx="12">
                  <c:v>Клинцовский</c:v>
                </c:pt>
                <c:pt idx="13">
                  <c:v>Комаричский</c:v>
                </c:pt>
                <c:pt idx="14">
                  <c:v>Красногорский</c:v>
                </c:pt>
                <c:pt idx="15">
                  <c:v>Мглинский</c:v>
                </c:pt>
                <c:pt idx="16">
                  <c:v>Навлинский</c:v>
                </c:pt>
                <c:pt idx="17">
                  <c:v>Новозыбковский</c:v>
                </c:pt>
                <c:pt idx="18">
                  <c:v>Погарский</c:v>
                </c:pt>
                <c:pt idx="19">
                  <c:v>Почепский</c:v>
                </c:pt>
                <c:pt idx="20">
                  <c:v>Рогнединский</c:v>
                </c:pt>
                <c:pt idx="21">
                  <c:v>Севский</c:v>
                </c:pt>
                <c:pt idx="22">
                  <c:v>Стародубский</c:v>
                </c:pt>
                <c:pt idx="23">
                  <c:v>Суземский</c:v>
                </c:pt>
                <c:pt idx="24">
                  <c:v>Суражский</c:v>
                </c:pt>
                <c:pt idx="25">
                  <c:v>Трубчевский</c:v>
                </c:pt>
                <c:pt idx="26">
                  <c:v>Унечский</c:v>
                </c:pt>
              </c:strCache>
            </c:strRef>
          </c:cat>
          <c:val>
            <c:numRef>
              <c:f>Лист7!$I$4:$I$30</c:f>
              <c:numCache>
                <c:formatCode>General</c:formatCode>
                <c:ptCount val="27"/>
                <c:pt idx="0">
                  <c:v>17236.7</c:v>
                </c:pt>
                <c:pt idx="1">
                  <c:v>27653.5</c:v>
                </c:pt>
                <c:pt idx="2">
                  <c:v>30690.799999999996</c:v>
                </c:pt>
                <c:pt idx="3">
                  <c:v>17613.400000000001</c:v>
                </c:pt>
                <c:pt idx="4">
                  <c:v>17634.599999999962</c:v>
                </c:pt>
                <c:pt idx="5">
                  <c:v>20203</c:v>
                </c:pt>
                <c:pt idx="6">
                  <c:v>23122.400000000001</c:v>
                </c:pt>
                <c:pt idx="7">
                  <c:v>20255.900000000001</c:v>
                </c:pt>
                <c:pt idx="8">
                  <c:v>17432.8</c:v>
                </c:pt>
                <c:pt idx="9">
                  <c:v>21792.7</c:v>
                </c:pt>
                <c:pt idx="10">
                  <c:v>18490</c:v>
                </c:pt>
                <c:pt idx="11">
                  <c:v>17652.2</c:v>
                </c:pt>
                <c:pt idx="12">
                  <c:v>15282.5</c:v>
                </c:pt>
                <c:pt idx="13">
                  <c:v>18712.099999999962</c:v>
                </c:pt>
                <c:pt idx="14">
                  <c:v>15795.7</c:v>
                </c:pt>
                <c:pt idx="15">
                  <c:v>18516.3</c:v>
                </c:pt>
                <c:pt idx="16">
                  <c:v>19300.599999999962</c:v>
                </c:pt>
                <c:pt idx="17">
                  <c:v>17253.5</c:v>
                </c:pt>
                <c:pt idx="18">
                  <c:v>18415.8</c:v>
                </c:pt>
                <c:pt idx="19">
                  <c:v>22846</c:v>
                </c:pt>
                <c:pt idx="20">
                  <c:v>25175.200000000001</c:v>
                </c:pt>
                <c:pt idx="21">
                  <c:v>24879.9</c:v>
                </c:pt>
                <c:pt idx="22">
                  <c:v>22272.400000000001</c:v>
                </c:pt>
                <c:pt idx="23">
                  <c:v>17184.400000000001</c:v>
                </c:pt>
                <c:pt idx="24">
                  <c:v>22191.4</c:v>
                </c:pt>
                <c:pt idx="25">
                  <c:v>22122.6</c:v>
                </c:pt>
                <c:pt idx="26">
                  <c:v>23897.7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C-FE09-4892-BE07-498A95E59292}"/>
            </c:ext>
          </c:extLst>
        </c:ser>
        <c:axId val="77192576"/>
        <c:axId val="77272192"/>
      </c:radarChart>
      <c:catAx>
        <c:axId val="77192576"/>
        <c:scaling>
          <c:orientation val="minMax"/>
        </c:scaling>
        <c:axPos val="b"/>
        <c:majorGridlines/>
        <c:numFmt formatCode="General" sourceLinked="0"/>
        <c:tickLblPos val="nextTo"/>
        <c:spPr>
          <a:noFill/>
          <a:effectLst>
            <a:outerShdw blurRad="50800" dist="38100" dir="2700000" algn="tl" rotWithShape="0">
              <a:srgbClr val="FF0000">
                <a:alpha val="40000"/>
              </a:srgbClr>
            </a:outerShdw>
          </a:effectLst>
        </c:spPr>
        <c:crossAx val="77272192"/>
        <c:crosses val="autoZero"/>
        <c:auto val="1"/>
        <c:lblAlgn val="ctr"/>
        <c:lblOffset val="100"/>
      </c:catAx>
      <c:valAx>
        <c:axId val="77272192"/>
        <c:scaling>
          <c:orientation val="minMax"/>
        </c:scaling>
        <c:axPos val="l"/>
        <c:majorGridlines/>
        <c:numFmt formatCode="General" sourceLinked="1"/>
        <c:majorTickMark val="cross"/>
        <c:tickLblPos val="nextTo"/>
        <c:crossAx val="7719257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7848425196850396"/>
          <c:y val="0.90772801837270456"/>
          <c:w val="0.20229882005930871"/>
          <c:h val="6.7018966387707421E-2"/>
        </c:manualLayout>
      </c:layout>
    </c:legend>
    <c:plotVisOnly val="1"/>
    <c:dispBlanksAs val="gap"/>
  </c:chart>
  <c:spPr>
    <a:ln>
      <a:noFill/>
    </a:ln>
  </c:spPr>
  <c:txPr>
    <a:bodyPr/>
    <a:lstStyle/>
    <a:p>
      <a:pPr>
        <a:defRPr sz="105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2010 г.</c:v>
                </c:pt>
              </c:strCache>
            </c:strRef>
          </c:tx>
          <c:dLbls>
            <c:showVal val="1"/>
          </c:dLbls>
          <c:cat>
            <c:strRef>
              <c:f>Лист1!$A$2:$A$9</c:f>
              <c:strCache>
                <c:ptCount val="8"/>
                <c:pt idx="0">
                  <c:v>Почепский район </c:v>
                </c:pt>
                <c:pt idx="1">
                  <c:v>Жирятинский район</c:v>
                </c:pt>
                <c:pt idx="2">
                  <c:v>Клетнянский район</c:v>
                </c:pt>
                <c:pt idx="3">
                  <c:v>Мглинский район</c:v>
                </c:pt>
                <c:pt idx="4">
                  <c:v>Унечский район</c:v>
                </c:pt>
                <c:pt idx="5">
                  <c:v>Погарский район</c:v>
                </c:pt>
                <c:pt idx="6">
                  <c:v>Трубчевский район</c:v>
                </c:pt>
                <c:pt idx="7">
                  <c:v>Выгоничский район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44267</c:v>
                </c:pt>
                <c:pt idx="1">
                  <c:v>7471</c:v>
                </c:pt>
                <c:pt idx="2">
                  <c:v>20350</c:v>
                </c:pt>
                <c:pt idx="3">
                  <c:v>19952</c:v>
                </c:pt>
                <c:pt idx="4">
                  <c:v>41011</c:v>
                </c:pt>
                <c:pt idx="5">
                  <c:v>31580</c:v>
                </c:pt>
                <c:pt idx="6">
                  <c:v>38455</c:v>
                </c:pt>
                <c:pt idx="7">
                  <c:v>22393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 г.</c:v>
                </c:pt>
              </c:strCache>
            </c:strRef>
          </c:tx>
          <c:dLbls>
            <c:showVal val="1"/>
          </c:dLbls>
          <c:cat>
            <c:strRef>
              <c:f>Лист1!$A$2:$A$9</c:f>
              <c:strCache>
                <c:ptCount val="8"/>
                <c:pt idx="0">
                  <c:v>Почепский район </c:v>
                </c:pt>
                <c:pt idx="1">
                  <c:v>Жирятинский район</c:v>
                </c:pt>
                <c:pt idx="2">
                  <c:v>Клетнянский район</c:v>
                </c:pt>
                <c:pt idx="3">
                  <c:v>Мглинский район</c:v>
                </c:pt>
                <c:pt idx="4">
                  <c:v>Унечский район</c:v>
                </c:pt>
                <c:pt idx="5">
                  <c:v>Погарский район</c:v>
                </c:pt>
                <c:pt idx="6">
                  <c:v>Трубчевский район</c:v>
                </c:pt>
                <c:pt idx="7">
                  <c:v>Выгоничский район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39137</c:v>
                </c:pt>
                <c:pt idx="1">
                  <c:v>7045</c:v>
                </c:pt>
                <c:pt idx="2">
                  <c:v>18638</c:v>
                </c:pt>
                <c:pt idx="3">
                  <c:v>17716</c:v>
                </c:pt>
                <c:pt idx="4">
                  <c:v>35821</c:v>
                </c:pt>
                <c:pt idx="5">
                  <c:v>24717</c:v>
                </c:pt>
                <c:pt idx="6">
                  <c:v>34661</c:v>
                </c:pt>
                <c:pt idx="7">
                  <c:v>20107</c:v>
                </c:pt>
              </c:numCache>
            </c:numRef>
          </c:val>
        </c:ser>
        <c:axId val="156044672"/>
        <c:axId val="156050560"/>
      </c:barChart>
      <c:catAx>
        <c:axId val="156044672"/>
        <c:scaling>
          <c:orientation val="minMax"/>
        </c:scaling>
        <c:axPos val="l"/>
        <c:tickLblPos val="nextTo"/>
        <c:crossAx val="156050560"/>
        <c:crosses val="autoZero"/>
        <c:auto val="1"/>
        <c:lblAlgn val="ctr"/>
        <c:lblOffset val="100"/>
      </c:catAx>
      <c:valAx>
        <c:axId val="156050560"/>
        <c:scaling>
          <c:orientation val="minMax"/>
        </c:scaling>
        <c:axPos val="b"/>
        <c:majorGridlines/>
        <c:numFmt formatCode="General" sourceLinked="1"/>
        <c:tickLblPos val="nextTo"/>
        <c:crossAx val="156044672"/>
        <c:crosses val="autoZero"/>
        <c:crossBetween val="between"/>
      </c:valAx>
    </c:plotArea>
    <c:legend>
      <c:legendPos val="b"/>
      <c:layout/>
    </c:legend>
    <c:plotVisOnly val="1"/>
    <c:dispBlanksAs val="gap"/>
  </c:chart>
  <c:spPr>
    <a:ln>
      <a:noFill/>
    </a:ln>
  </c:spPr>
  <c:txPr>
    <a:bodyPr/>
    <a:lstStyle/>
    <a:p>
      <a:pPr>
        <a:defRPr sz="1400" baseline="300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2010 г.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Клетнянский район</c:v>
                </c:pt>
                <c:pt idx="1">
                  <c:v>Мглинский район</c:v>
                </c:pt>
                <c:pt idx="2">
                  <c:v>Почепский район</c:v>
                </c:pt>
                <c:pt idx="3">
                  <c:v>Унечский  район</c:v>
                </c:pt>
                <c:pt idx="4">
                  <c:v>Погарский район</c:v>
                </c:pt>
                <c:pt idx="5">
                  <c:v>Трубчевский район</c:v>
                </c:pt>
                <c:pt idx="6">
                  <c:v>Выгоничский район</c:v>
                </c:pt>
                <c:pt idx="7">
                  <c:v>Жирятинский   район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26.1</c:v>
                </c:pt>
                <c:pt idx="1">
                  <c:v>28.1</c:v>
                </c:pt>
                <c:pt idx="2">
                  <c:v>26.1</c:v>
                </c:pt>
                <c:pt idx="3">
                  <c:v>23.1</c:v>
                </c:pt>
                <c:pt idx="4">
                  <c:v>31.4</c:v>
                </c:pt>
                <c:pt idx="5">
                  <c:v>27.5</c:v>
                </c:pt>
                <c:pt idx="6">
                  <c:v>26.4</c:v>
                </c:pt>
                <c:pt idx="7">
                  <c:v>27.7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 г.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Клетнянский район</c:v>
                </c:pt>
                <c:pt idx="1">
                  <c:v>Мглинский район</c:v>
                </c:pt>
                <c:pt idx="2">
                  <c:v>Почепский район</c:v>
                </c:pt>
                <c:pt idx="3">
                  <c:v>Унечский  район</c:v>
                </c:pt>
                <c:pt idx="4">
                  <c:v>Погарский район</c:v>
                </c:pt>
                <c:pt idx="5">
                  <c:v>Трубчевский район</c:v>
                </c:pt>
                <c:pt idx="6">
                  <c:v>Выгоничский район</c:v>
                </c:pt>
                <c:pt idx="7">
                  <c:v>Жирятинский   район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27.5</c:v>
                </c:pt>
                <c:pt idx="1">
                  <c:v>30.5</c:v>
                </c:pt>
                <c:pt idx="2">
                  <c:v>28.6</c:v>
                </c:pt>
                <c:pt idx="3">
                  <c:v>27.3</c:v>
                </c:pt>
                <c:pt idx="4">
                  <c:v>39.800000000000004</c:v>
                </c:pt>
                <c:pt idx="5">
                  <c:v>32.4</c:v>
                </c:pt>
                <c:pt idx="6">
                  <c:v>27</c:v>
                </c:pt>
                <c:pt idx="7">
                  <c:v>30.3</c:v>
                </c:pt>
              </c:numCache>
            </c:numRef>
          </c:val>
        </c:ser>
        <c:axId val="156145152"/>
        <c:axId val="156146688"/>
      </c:barChart>
      <c:catAx>
        <c:axId val="156145152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156146688"/>
        <c:crosses val="autoZero"/>
        <c:auto val="1"/>
        <c:lblAlgn val="ctr"/>
        <c:lblOffset val="100"/>
      </c:catAx>
      <c:valAx>
        <c:axId val="156146688"/>
        <c:scaling>
          <c:orientation val="minMax"/>
        </c:scaling>
        <c:axPos val="l"/>
        <c:majorGridlines/>
        <c:numFmt formatCode="General" sourceLinked="1"/>
        <c:tickLblPos val="nextTo"/>
        <c:crossAx val="15614515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40186103178246224"/>
          <c:y val="0.91539477352369791"/>
          <c:w val="0.20198597536359225"/>
          <c:h val="8.078177727784025E-2"/>
        </c:manualLayout>
      </c:layout>
    </c:legend>
    <c:plotVisOnly val="1"/>
    <c:dispBlanksAs val="gap"/>
  </c:chart>
  <c:spPr>
    <a:ln>
      <a:noFill/>
    </a:ln>
  </c:spPr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0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.15195857729322296"/>
          <c:y val="7.3923170795099843E-2"/>
          <c:w val="0.7582978329631932"/>
          <c:h val="0.85377276991586359"/>
        </c:manualLayout>
      </c:layout>
      <c:barChart>
        <c:barDir val="bar"/>
        <c:grouping val="clustered"/>
        <c:ser>
          <c:idx val="0"/>
          <c:order val="0"/>
          <c:dPt>
            <c:idx val="2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2"/>
              <c:spPr/>
              <c:txPr>
                <a:bodyPr/>
                <a:lstStyle/>
                <a:p>
                  <a:pPr>
                    <a:defRPr sz="800" b="1"/>
                  </a:pPr>
                  <a:endParaRPr lang="ru-RU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Промышленность!$F$66:$F$92</c:f>
              <c:strCache>
                <c:ptCount val="27"/>
                <c:pt idx="0">
                  <c:v>Брасовский </c:v>
                </c:pt>
                <c:pt idx="1">
                  <c:v>Брянский </c:v>
                </c:pt>
                <c:pt idx="2">
                  <c:v>Выгоничский</c:v>
                </c:pt>
                <c:pt idx="3">
                  <c:v>Гордеевский </c:v>
                </c:pt>
                <c:pt idx="4">
                  <c:v>Дубровский</c:v>
                </c:pt>
                <c:pt idx="5">
                  <c:v>Дятьковский </c:v>
                </c:pt>
                <c:pt idx="6">
                  <c:v>Жирятинский </c:v>
                </c:pt>
                <c:pt idx="7">
                  <c:v>Жуковский </c:v>
                </c:pt>
                <c:pt idx="8">
                  <c:v>Злынковский</c:v>
                </c:pt>
                <c:pt idx="9">
                  <c:v>Карачевский</c:v>
                </c:pt>
                <c:pt idx="10">
                  <c:v>Клетнянский </c:v>
                </c:pt>
                <c:pt idx="11">
                  <c:v>Климовский</c:v>
                </c:pt>
                <c:pt idx="12">
                  <c:v>Клинцовский</c:v>
                </c:pt>
                <c:pt idx="13">
                  <c:v>Комаричский</c:v>
                </c:pt>
                <c:pt idx="14">
                  <c:v>Красногорский</c:v>
                </c:pt>
                <c:pt idx="15">
                  <c:v>Мглинский</c:v>
                </c:pt>
                <c:pt idx="16">
                  <c:v>Навлинский</c:v>
                </c:pt>
                <c:pt idx="17">
                  <c:v>Новозыбковский</c:v>
                </c:pt>
                <c:pt idx="18">
                  <c:v>Погарский</c:v>
                </c:pt>
                <c:pt idx="19">
                  <c:v>Почепский</c:v>
                </c:pt>
                <c:pt idx="20">
                  <c:v>Рогнединский</c:v>
                </c:pt>
                <c:pt idx="21">
                  <c:v>Севский</c:v>
                </c:pt>
                <c:pt idx="22">
                  <c:v>Стародубский</c:v>
                </c:pt>
                <c:pt idx="23">
                  <c:v>Суземский</c:v>
                </c:pt>
                <c:pt idx="24">
                  <c:v>Суражский</c:v>
                </c:pt>
                <c:pt idx="25">
                  <c:v>Трубчевский</c:v>
                </c:pt>
                <c:pt idx="26">
                  <c:v>Унечский</c:v>
                </c:pt>
              </c:strCache>
            </c:strRef>
          </c:cat>
          <c:val>
            <c:numRef>
              <c:f>Промышленность!$G$66:$G$92</c:f>
              <c:numCache>
                <c:formatCode>0</c:formatCode>
                <c:ptCount val="27"/>
                <c:pt idx="0">
                  <c:v>297245.5</c:v>
                </c:pt>
                <c:pt idx="1">
                  <c:v>7042229.6000000006</c:v>
                </c:pt>
                <c:pt idx="2">
                  <c:v>12700439</c:v>
                </c:pt>
                <c:pt idx="3">
                  <c:v>120555.2</c:v>
                </c:pt>
                <c:pt idx="4">
                  <c:v>408492.4</c:v>
                </c:pt>
                <c:pt idx="5">
                  <c:v>6206519.3000000007</c:v>
                </c:pt>
                <c:pt idx="6">
                  <c:v>1050173.8</c:v>
                </c:pt>
                <c:pt idx="7">
                  <c:v>4447383.9000000004</c:v>
                </c:pt>
                <c:pt idx="8">
                  <c:v>155792.1</c:v>
                </c:pt>
                <c:pt idx="9">
                  <c:v>9104692.099999981</c:v>
                </c:pt>
                <c:pt idx="10">
                  <c:v>285496.09999999998</c:v>
                </c:pt>
                <c:pt idx="11">
                  <c:v>562017.6</c:v>
                </c:pt>
                <c:pt idx="12">
                  <c:v>2110331.2999999998</c:v>
                </c:pt>
                <c:pt idx="13">
                  <c:v>2002603.9</c:v>
                </c:pt>
                <c:pt idx="14">
                  <c:v>160080.20000000001</c:v>
                </c:pt>
                <c:pt idx="15">
                  <c:v>140182.1</c:v>
                </c:pt>
                <c:pt idx="16">
                  <c:v>480569.3</c:v>
                </c:pt>
                <c:pt idx="17">
                  <c:v>82958.2</c:v>
                </c:pt>
                <c:pt idx="18">
                  <c:v>2234693.7000000002</c:v>
                </c:pt>
                <c:pt idx="19">
                  <c:v>1275251.9000000004</c:v>
                </c:pt>
                <c:pt idx="20">
                  <c:v>39718.400000000001</c:v>
                </c:pt>
                <c:pt idx="21">
                  <c:v>3378481</c:v>
                </c:pt>
                <c:pt idx="22">
                  <c:v>1354554.6</c:v>
                </c:pt>
                <c:pt idx="23">
                  <c:v>304846.2</c:v>
                </c:pt>
                <c:pt idx="24">
                  <c:v>4731026.8</c:v>
                </c:pt>
                <c:pt idx="25">
                  <c:v>16160511.800000004</c:v>
                </c:pt>
                <c:pt idx="26">
                  <c:v>3359716.6</c:v>
                </c:pt>
              </c:numCache>
            </c:numRef>
          </c:val>
        </c:ser>
        <c:dLbls>
          <c:showVal val="1"/>
        </c:dLbls>
        <c:axId val="77338496"/>
        <c:axId val="77340032"/>
      </c:barChart>
      <c:catAx>
        <c:axId val="77338496"/>
        <c:scaling>
          <c:orientation val="maxMin"/>
        </c:scaling>
        <c:axPos val="l"/>
        <c:numFmt formatCode="General" sourceLinked="0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77340032"/>
        <c:crosses val="autoZero"/>
        <c:auto val="1"/>
        <c:lblAlgn val="ctr"/>
        <c:lblOffset val="100"/>
      </c:catAx>
      <c:valAx>
        <c:axId val="77340032"/>
        <c:scaling>
          <c:orientation val="minMax"/>
        </c:scaling>
        <c:axPos val="t"/>
        <c:minorGridlines/>
        <c:numFmt formatCode="0" sourceLinked="1"/>
        <c:tickLblPos val="nextTo"/>
        <c:crossAx val="77338496"/>
        <c:crosses val="autoZero"/>
        <c:crossBetween val="midCat"/>
      </c:valAx>
    </c:plotArea>
    <c:plotVisOnly val="1"/>
    <c:dispBlanksAs val="gap"/>
  </c:chart>
  <c:spPr>
    <a:ln>
      <a:noFill/>
    </a:ln>
  </c:spPr>
  <c:txPr>
    <a:bodyPr/>
    <a:lstStyle/>
    <a:p>
      <a:pPr>
        <a:defRPr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24AD9D-A2BE-4ED5-91F5-1E3007413361}" type="doc">
      <dgm:prSet loTypeId="urn:microsoft.com/office/officeart/2009/3/layout/RandomtoResultProcess" loCatId="process" qsTypeId="urn:microsoft.com/office/officeart/2005/8/quickstyle/3d1" qsCatId="3D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9B1388F2-AE3F-4589-8CB1-852F7F3C62D9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Рабочие материалы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03B99082-FA1D-455C-99BF-7D9ECB353304}" type="parTrans" cxnId="{53D3E640-0711-463A-A7A3-0D3655C556C7}">
      <dgm:prSet/>
      <dgm:spPr/>
      <dgm:t>
        <a:bodyPr/>
        <a:lstStyle/>
        <a:p>
          <a:endParaRPr lang="ru-RU"/>
        </a:p>
      </dgm:t>
    </dgm:pt>
    <dgm:pt modelId="{915D9A3B-BA4B-457E-8034-239AA0101AE8}" type="sibTrans" cxnId="{53D3E640-0711-463A-A7A3-0D3655C556C7}">
      <dgm:prSet/>
      <dgm:spPr/>
      <dgm:t>
        <a:bodyPr/>
        <a:lstStyle/>
        <a:p>
          <a:endParaRPr lang="ru-RU"/>
        </a:p>
      </dgm:t>
    </dgm:pt>
    <dgm:pt modelId="{9E392ACD-7C23-4835-9E5A-1D9BFDDCC2F7}">
      <dgm:prSet phldrT="[Текст]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b="1" dirty="0" smtClean="0">
              <a:latin typeface="Times New Roman" pitchFamily="18" charset="0"/>
              <a:cs typeface="Times New Roman" pitchFamily="18" charset="0"/>
            </a:rPr>
            <a:t>Стратегия социально-экономического </a:t>
          </a:r>
          <a:endParaRPr lang="ru-RU" dirty="0" smtClean="0">
            <a:latin typeface="Times New Roman" pitchFamily="18" charset="0"/>
            <a:cs typeface="Times New Roman" pitchFamily="18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b="1" dirty="0" smtClean="0">
              <a:latin typeface="Times New Roman" pitchFamily="18" charset="0"/>
              <a:cs typeface="Times New Roman" pitchFamily="18" charset="0"/>
            </a:rPr>
            <a:t>развития Почепского района до 2030 года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4B72AA42-B44C-46B0-984C-A8355A4C25A6}" type="parTrans" cxnId="{227CF155-BE1C-4F73-A46E-6FBA3FDD8055}">
      <dgm:prSet/>
      <dgm:spPr/>
      <dgm:t>
        <a:bodyPr/>
        <a:lstStyle/>
        <a:p>
          <a:endParaRPr lang="ru-RU"/>
        </a:p>
      </dgm:t>
    </dgm:pt>
    <dgm:pt modelId="{F199AED3-7BA9-4039-890D-91296A318866}" type="sibTrans" cxnId="{227CF155-BE1C-4F73-A46E-6FBA3FDD8055}">
      <dgm:prSet/>
      <dgm:spPr/>
      <dgm:t>
        <a:bodyPr/>
        <a:lstStyle/>
        <a:p>
          <a:endParaRPr lang="ru-RU"/>
        </a:p>
      </dgm:t>
    </dgm:pt>
    <dgm:pt modelId="{DE85322D-B723-434A-B9E5-4E4CC93C3ABB}" type="pres">
      <dgm:prSet presAssocID="{9224AD9D-A2BE-4ED5-91F5-1E3007413361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74C342A6-A674-4E4B-B024-0FCC96C7E678}" type="pres">
      <dgm:prSet presAssocID="{9B1388F2-AE3F-4589-8CB1-852F7F3C62D9}" presName="chaos" presStyleCnt="0"/>
      <dgm:spPr/>
    </dgm:pt>
    <dgm:pt modelId="{2D2B862D-FEEC-4DC2-B762-2CC435B94AD9}" type="pres">
      <dgm:prSet presAssocID="{9B1388F2-AE3F-4589-8CB1-852F7F3C62D9}" presName="parTx1" presStyleLbl="revTx" presStyleIdx="0" presStyleCnt="1"/>
      <dgm:spPr/>
      <dgm:t>
        <a:bodyPr/>
        <a:lstStyle/>
        <a:p>
          <a:endParaRPr lang="ru-RU"/>
        </a:p>
      </dgm:t>
    </dgm:pt>
    <dgm:pt modelId="{AB7A8E04-5F9E-42BB-AC98-00CAD001F6A9}" type="pres">
      <dgm:prSet presAssocID="{9B1388F2-AE3F-4589-8CB1-852F7F3C62D9}" presName="c1" presStyleLbl="node1" presStyleIdx="0" presStyleCnt="19"/>
      <dgm:spPr/>
    </dgm:pt>
    <dgm:pt modelId="{DCD1CA05-72B2-4B34-8E10-9C498AE2CAA1}" type="pres">
      <dgm:prSet presAssocID="{9B1388F2-AE3F-4589-8CB1-852F7F3C62D9}" presName="c2" presStyleLbl="node1" presStyleIdx="1" presStyleCnt="19"/>
      <dgm:spPr/>
    </dgm:pt>
    <dgm:pt modelId="{39FB7A7F-F634-4D23-9D0F-F1318981246A}" type="pres">
      <dgm:prSet presAssocID="{9B1388F2-AE3F-4589-8CB1-852F7F3C62D9}" presName="c3" presStyleLbl="node1" presStyleIdx="2" presStyleCnt="19"/>
      <dgm:spPr/>
    </dgm:pt>
    <dgm:pt modelId="{92541FC8-BF97-4051-A12B-BE927A2BF217}" type="pres">
      <dgm:prSet presAssocID="{9B1388F2-AE3F-4589-8CB1-852F7F3C62D9}" presName="c4" presStyleLbl="node1" presStyleIdx="3" presStyleCnt="19"/>
      <dgm:spPr/>
    </dgm:pt>
    <dgm:pt modelId="{B8CB71B7-F583-4498-AF66-C46CF20C58CC}" type="pres">
      <dgm:prSet presAssocID="{9B1388F2-AE3F-4589-8CB1-852F7F3C62D9}" presName="c5" presStyleLbl="node1" presStyleIdx="4" presStyleCnt="19"/>
      <dgm:spPr/>
    </dgm:pt>
    <dgm:pt modelId="{3458EAFA-050F-4FF1-9DD5-D9C508A19991}" type="pres">
      <dgm:prSet presAssocID="{9B1388F2-AE3F-4589-8CB1-852F7F3C62D9}" presName="c6" presStyleLbl="node1" presStyleIdx="5" presStyleCnt="19"/>
      <dgm:spPr/>
    </dgm:pt>
    <dgm:pt modelId="{04AFDE4A-0CB3-48D2-BB89-F29ABF3F3574}" type="pres">
      <dgm:prSet presAssocID="{9B1388F2-AE3F-4589-8CB1-852F7F3C62D9}" presName="c7" presStyleLbl="node1" presStyleIdx="6" presStyleCnt="19"/>
      <dgm:spPr/>
    </dgm:pt>
    <dgm:pt modelId="{030EFB5B-1C37-4866-99E8-0CE6043EC5D1}" type="pres">
      <dgm:prSet presAssocID="{9B1388F2-AE3F-4589-8CB1-852F7F3C62D9}" presName="c8" presStyleLbl="node1" presStyleIdx="7" presStyleCnt="19"/>
      <dgm:spPr/>
    </dgm:pt>
    <dgm:pt modelId="{E08C801B-F2F6-4A46-924E-F887DBAA44BF}" type="pres">
      <dgm:prSet presAssocID="{9B1388F2-AE3F-4589-8CB1-852F7F3C62D9}" presName="c9" presStyleLbl="node1" presStyleIdx="8" presStyleCnt="19"/>
      <dgm:spPr/>
    </dgm:pt>
    <dgm:pt modelId="{CFCEC5F8-7A77-40BE-94CF-B0065FA18C7F}" type="pres">
      <dgm:prSet presAssocID="{9B1388F2-AE3F-4589-8CB1-852F7F3C62D9}" presName="c10" presStyleLbl="node1" presStyleIdx="9" presStyleCnt="19"/>
      <dgm:spPr/>
    </dgm:pt>
    <dgm:pt modelId="{835A2779-49A3-4235-A2D0-0807938AEBFE}" type="pres">
      <dgm:prSet presAssocID="{9B1388F2-AE3F-4589-8CB1-852F7F3C62D9}" presName="c11" presStyleLbl="node1" presStyleIdx="10" presStyleCnt="19"/>
      <dgm:spPr/>
    </dgm:pt>
    <dgm:pt modelId="{B7077C74-A27A-4548-91EA-288D45D2EBD3}" type="pres">
      <dgm:prSet presAssocID="{9B1388F2-AE3F-4589-8CB1-852F7F3C62D9}" presName="c12" presStyleLbl="node1" presStyleIdx="11" presStyleCnt="19"/>
      <dgm:spPr/>
    </dgm:pt>
    <dgm:pt modelId="{DCCCF0A3-733C-40AF-8638-909988C146DF}" type="pres">
      <dgm:prSet presAssocID="{9B1388F2-AE3F-4589-8CB1-852F7F3C62D9}" presName="c13" presStyleLbl="node1" presStyleIdx="12" presStyleCnt="19"/>
      <dgm:spPr/>
    </dgm:pt>
    <dgm:pt modelId="{79F00928-6C51-47EC-962E-E6BC884F0244}" type="pres">
      <dgm:prSet presAssocID="{9B1388F2-AE3F-4589-8CB1-852F7F3C62D9}" presName="c14" presStyleLbl="node1" presStyleIdx="13" presStyleCnt="19"/>
      <dgm:spPr/>
    </dgm:pt>
    <dgm:pt modelId="{0F63D5B8-5010-4B61-A5B6-85349E287D21}" type="pres">
      <dgm:prSet presAssocID="{9B1388F2-AE3F-4589-8CB1-852F7F3C62D9}" presName="c15" presStyleLbl="node1" presStyleIdx="14" presStyleCnt="19"/>
      <dgm:spPr/>
    </dgm:pt>
    <dgm:pt modelId="{47D9B216-CA84-4B27-8181-479111C81501}" type="pres">
      <dgm:prSet presAssocID="{9B1388F2-AE3F-4589-8CB1-852F7F3C62D9}" presName="c16" presStyleLbl="node1" presStyleIdx="15" presStyleCnt="19"/>
      <dgm:spPr/>
    </dgm:pt>
    <dgm:pt modelId="{906FA49D-F9BA-44C7-AB35-12E41DD5342D}" type="pres">
      <dgm:prSet presAssocID="{9B1388F2-AE3F-4589-8CB1-852F7F3C62D9}" presName="c17" presStyleLbl="node1" presStyleIdx="16" presStyleCnt="19"/>
      <dgm:spPr/>
    </dgm:pt>
    <dgm:pt modelId="{77814E52-E64D-4A2E-871E-DEFEFCE3EEE3}" type="pres">
      <dgm:prSet presAssocID="{9B1388F2-AE3F-4589-8CB1-852F7F3C62D9}" presName="c18" presStyleLbl="node1" presStyleIdx="17" presStyleCnt="19"/>
      <dgm:spPr/>
    </dgm:pt>
    <dgm:pt modelId="{305E6011-86B3-4213-B179-6FEAB7E5A334}" type="pres">
      <dgm:prSet presAssocID="{915D9A3B-BA4B-457E-8034-239AA0101AE8}" presName="chevronComposite1" presStyleCnt="0"/>
      <dgm:spPr/>
    </dgm:pt>
    <dgm:pt modelId="{25C0203C-5784-4335-B18F-E34ACCC861BD}" type="pres">
      <dgm:prSet presAssocID="{915D9A3B-BA4B-457E-8034-239AA0101AE8}" presName="chevron1" presStyleLbl="sibTrans2D1" presStyleIdx="0" presStyleCnt="2"/>
      <dgm:spPr/>
    </dgm:pt>
    <dgm:pt modelId="{9E173EC6-B8E7-4B15-AC45-12FC988D5F40}" type="pres">
      <dgm:prSet presAssocID="{915D9A3B-BA4B-457E-8034-239AA0101AE8}" presName="spChevron1" presStyleCnt="0"/>
      <dgm:spPr/>
    </dgm:pt>
    <dgm:pt modelId="{8B409D13-BE4F-42FF-ACF9-ED70A8B2AFF0}" type="pres">
      <dgm:prSet presAssocID="{915D9A3B-BA4B-457E-8034-239AA0101AE8}" presName="overlap" presStyleCnt="0"/>
      <dgm:spPr/>
    </dgm:pt>
    <dgm:pt modelId="{C5A63BCB-6789-4286-9A9C-934654AEA6DB}" type="pres">
      <dgm:prSet presAssocID="{915D9A3B-BA4B-457E-8034-239AA0101AE8}" presName="chevronComposite2" presStyleCnt="0"/>
      <dgm:spPr/>
    </dgm:pt>
    <dgm:pt modelId="{78200EEA-7E3A-4739-8638-D32795209B0E}" type="pres">
      <dgm:prSet presAssocID="{915D9A3B-BA4B-457E-8034-239AA0101AE8}" presName="chevron2" presStyleLbl="sibTrans2D1" presStyleIdx="1" presStyleCnt="2"/>
      <dgm:spPr/>
    </dgm:pt>
    <dgm:pt modelId="{F921C402-A57E-4D66-930A-59FF78265408}" type="pres">
      <dgm:prSet presAssocID="{915D9A3B-BA4B-457E-8034-239AA0101AE8}" presName="spChevron2" presStyleCnt="0"/>
      <dgm:spPr/>
    </dgm:pt>
    <dgm:pt modelId="{8FBFA39F-9F86-4A20-BF70-CC51FDE99488}" type="pres">
      <dgm:prSet presAssocID="{9E392ACD-7C23-4835-9E5A-1D9BFDDCC2F7}" presName="last" presStyleCnt="0"/>
      <dgm:spPr/>
    </dgm:pt>
    <dgm:pt modelId="{43EA0E85-7FA3-4C6D-80EC-783AE39E1E70}" type="pres">
      <dgm:prSet presAssocID="{9E392ACD-7C23-4835-9E5A-1D9BFDDCC2F7}" presName="circleTx" presStyleLbl="node1" presStyleIdx="18" presStyleCnt="19" custScaleX="113347"/>
      <dgm:spPr/>
      <dgm:t>
        <a:bodyPr/>
        <a:lstStyle/>
        <a:p>
          <a:endParaRPr lang="ru-RU"/>
        </a:p>
      </dgm:t>
    </dgm:pt>
    <dgm:pt modelId="{EC59C5E9-F554-4F6B-9A78-9ADCEF4B351F}" type="pres">
      <dgm:prSet presAssocID="{9E392ACD-7C23-4835-9E5A-1D9BFDDCC2F7}" presName="spN" presStyleCnt="0"/>
      <dgm:spPr/>
    </dgm:pt>
  </dgm:ptLst>
  <dgm:cxnLst>
    <dgm:cxn modelId="{3EB35520-1665-49C1-BCFA-CD4F312087E8}" type="presOf" srcId="{9E392ACD-7C23-4835-9E5A-1D9BFDDCC2F7}" destId="{43EA0E85-7FA3-4C6D-80EC-783AE39E1E70}" srcOrd="0" destOrd="0" presId="urn:microsoft.com/office/officeart/2009/3/layout/RandomtoResultProcess"/>
    <dgm:cxn modelId="{FF895712-BE04-41DD-8289-5CC38B06B2B1}" type="presOf" srcId="{9224AD9D-A2BE-4ED5-91F5-1E3007413361}" destId="{DE85322D-B723-434A-B9E5-4E4CC93C3ABB}" srcOrd="0" destOrd="0" presId="urn:microsoft.com/office/officeart/2009/3/layout/RandomtoResultProcess"/>
    <dgm:cxn modelId="{C70E93C3-BD48-46C6-A811-0DB35854AA02}" type="presOf" srcId="{9B1388F2-AE3F-4589-8CB1-852F7F3C62D9}" destId="{2D2B862D-FEEC-4DC2-B762-2CC435B94AD9}" srcOrd="0" destOrd="0" presId="urn:microsoft.com/office/officeart/2009/3/layout/RandomtoResultProcess"/>
    <dgm:cxn modelId="{227CF155-BE1C-4F73-A46E-6FBA3FDD8055}" srcId="{9224AD9D-A2BE-4ED5-91F5-1E3007413361}" destId="{9E392ACD-7C23-4835-9E5A-1D9BFDDCC2F7}" srcOrd="1" destOrd="0" parTransId="{4B72AA42-B44C-46B0-984C-A8355A4C25A6}" sibTransId="{F199AED3-7BA9-4039-890D-91296A318866}"/>
    <dgm:cxn modelId="{53D3E640-0711-463A-A7A3-0D3655C556C7}" srcId="{9224AD9D-A2BE-4ED5-91F5-1E3007413361}" destId="{9B1388F2-AE3F-4589-8CB1-852F7F3C62D9}" srcOrd="0" destOrd="0" parTransId="{03B99082-FA1D-455C-99BF-7D9ECB353304}" sibTransId="{915D9A3B-BA4B-457E-8034-239AA0101AE8}"/>
    <dgm:cxn modelId="{29C7454A-BEE5-486E-9929-9E4F9A4F274B}" type="presParOf" srcId="{DE85322D-B723-434A-B9E5-4E4CC93C3ABB}" destId="{74C342A6-A674-4E4B-B024-0FCC96C7E678}" srcOrd="0" destOrd="0" presId="urn:microsoft.com/office/officeart/2009/3/layout/RandomtoResultProcess"/>
    <dgm:cxn modelId="{9EBB6D48-6E90-47B4-8677-EF4A39556821}" type="presParOf" srcId="{74C342A6-A674-4E4B-B024-0FCC96C7E678}" destId="{2D2B862D-FEEC-4DC2-B762-2CC435B94AD9}" srcOrd="0" destOrd="0" presId="urn:microsoft.com/office/officeart/2009/3/layout/RandomtoResultProcess"/>
    <dgm:cxn modelId="{CBAF0694-26FF-4C56-A44F-CCBD80F49B65}" type="presParOf" srcId="{74C342A6-A674-4E4B-B024-0FCC96C7E678}" destId="{AB7A8E04-5F9E-42BB-AC98-00CAD001F6A9}" srcOrd="1" destOrd="0" presId="urn:microsoft.com/office/officeart/2009/3/layout/RandomtoResultProcess"/>
    <dgm:cxn modelId="{D44DDCF3-073E-4C53-89F6-752DF2E4BC0D}" type="presParOf" srcId="{74C342A6-A674-4E4B-B024-0FCC96C7E678}" destId="{DCD1CA05-72B2-4B34-8E10-9C498AE2CAA1}" srcOrd="2" destOrd="0" presId="urn:microsoft.com/office/officeart/2009/3/layout/RandomtoResultProcess"/>
    <dgm:cxn modelId="{9FDDB227-A2F3-4123-9DA1-089B9CB77DE6}" type="presParOf" srcId="{74C342A6-A674-4E4B-B024-0FCC96C7E678}" destId="{39FB7A7F-F634-4D23-9D0F-F1318981246A}" srcOrd="3" destOrd="0" presId="urn:microsoft.com/office/officeart/2009/3/layout/RandomtoResultProcess"/>
    <dgm:cxn modelId="{4D8B2E4C-7229-422F-A05A-5418BFB39BC5}" type="presParOf" srcId="{74C342A6-A674-4E4B-B024-0FCC96C7E678}" destId="{92541FC8-BF97-4051-A12B-BE927A2BF217}" srcOrd="4" destOrd="0" presId="urn:microsoft.com/office/officeart/2009/3/layout/RandomtoResultProcess"/>
    <dgm:cxn modelId="{D4CFBA73-585A-469B-9077-AA96D8C17A09}" type="presParOf" srcId="{74C342A6-A674-4E4B-B024-0FCC96C7E678}" destId="{B8CB71B7-F583-4498-AF66-C46CF20C58CC}" srcOrd="5" destOrd="0" presId="urn:microsoft.com/office/officeart/2009/3/layout/RandomtoResultProcess"/>
    <dgm:cxn modelId="{A3EFAFBE-F450-4B9C-BE0C-18F3813AD807}" type="presParOf" srcId="{74C342A6-A674-4E4B-B024-0FCC96C7E678}" destId="{3458EAFA-050F-4FF1-9DD5-D9C508A19991}" srcOrd="6" destOrd="0" presId="urn:microsoft.com/office/officeart/2009/3/layout/RandomtoResultProcess"/>
    <dgm:cxn modelId="{89006098-1E34-45C6-B5FF-C77AE0049231}" type="presParOf" srcId="{74C342A6-A674-4E4B-B024-0FCC96C7E678}" destId="{04AFDE4A-0CB3-48D2-BB89-F29ABF3F3574}" srcOrd="7" destOrd="0" presId="urn:microsoft.com/office/officeart/2009/3/layout/RandomtoResultProcess"/>
    <dgm:cxn modelId="{63AFD4AA-62E5-4EC9-B561-2F2B3CC19194}" type="presParOf" srcId="{74C342A6-A674-4E4B-B024-0FCC96C7E678}" destId="{030EFB5B-1C37-4866-99E8-0CE6043EC5D1}" srcOrd="8" destOrd="0" presId="urn:microsoft.com/office/officeart/2009/3/layout/RandomtoResultProcess"/>
    <dgm:cxn modelId="{74020FFB-CE96-4EB4-8D35-4FA3C3F3BA5C}" type="presParOf" srcId="{74C342A6-A674-4E4B-B024-0FCC96C7E678}" destId="{E08C801B-F2F6-4A46-924E-F887DBAA44BF}" srcOrd="9" destOrd="0" presId="urn:microsoft.com/office/officeart/2009/3/layout/RandomtoResultProcess"/>
    <dgm:cxn modelId="{E8B2651E-9842-45A1-9B40-AA0173C24912}" type="presParOf" srcId="{74C342A6-A674-4E4B-B024-0FCC96C7E678}" destId="{CFCEC5F8-7A77-40BE-94CF-B0065FA18C7F}" srcOrd="10" destOrd="0" presId="urn:microsoft.com/office/officeart/2009/3/layout/RandomtoResultProcess"/>
    <dgm:cxn modelId="{37FFBF0C-B0A0-4850-B0E7-8A016B04AF64}" type="presParOf" srcId="{74C342A6-A674-4E4B-B024-0FCC96C7E678}" destId="{835A2779-49A3-4235-A2D0-0807938AEBFE}" srcOrd="11" destOrd="0" presId="urn:microsoft.com/office/officeart/2009/3/layout/RandomtoResultProcess"/>
    <dgm:cxn modelId="{378FD974-2B70-4C84-86A2-C59A46FC969B}" type="presParOf" srcId="{74C342A6-A674-4E4B-B024-0FCC96C7E678}" destId="{B7077C74-A27A-4548-91EA-288D45D2EBD3}" srcOrd="12" destOrd="0" presId="urn:microsoft.com/office/officeart/2009/3/layout/RandomtoResultProcess"/>
    <dgm:cxn modelId="{295AC603-3E27-4BFF-B386-B7FC26F3AB19}" type="presParOf" srcId="{74C342A6-A674-4E4B-B024-0FCC96C7E678}" destId="{DCCCF0A3-733C-40AF-8638-909988C146DF}" srcOrd="13" destOrd="0" presId="urn:microsoft.com/office/officeart/2009/3/layout/RandomtoResultProcess"/>
    <dgm:cxn modelId="{6392CCA0-4520-422C-BF2E-15D78A8ABB0C}" type="presParOf" srcId="{74C342A6-A674-4E4B-B024-0FCC96C7E678}" destId="{79F00928-6C51-47EC-962E-E6BC884F0244}" srcOrd="14" destOrd="0" presId="urn:microsoft.com/office/officeart/2009/3/layout/RandomtoResultProcess"/>
    <dgm:cxn modelId="{8DF9A181-0DAB-40B7-82E6-06BFF7A2AB01}" type="presParOf" srcId="{74C342A6-A674-4E4B-B024-0FCC96C7E678}" destId="{0F63D5B8-5010-4B61-A5B6-85349E287D21}" srcOrd="15" destOrd="0" presId="urn:microsoft.com/office/officeart/2009/3/layout/RandomtoResultProcess"/>
    <dgm:cxn modelId="{345413CF-090B-459B-888C-B932C97CC739}" type="presParOf" srcId="{74C342A6-A674-4E4B-B024-0FCC96C7E678}" destId="{47D9B216-CA84-4B27-8181-479111C81501}" srcOrd="16" destOrd="0" presId="urn:microsoft.com/office/officeart/2009/3/layout/RandomtoResultProcess"/>
    <dgm:cxn modelId="{39A63A6B-5321-4B60-99F2-98A85FA2EAE3}" type="presParOf" srcId="{74C342A6-A674-4E4B-B024-0FCC96C7E678}" destId="{906FA49D-F9BA-44C7-AB35-12E41DD5342D}" srcOrd="17" destOrd="0" presId="urn:microsoft.com/office/officeart/2009/3/layout/RandomtoResultProcess"/>
    <dgm:cxn modelId="{14A2AE41-4172-473B-86EC-0C288867B16A}" type="presParOf" srcId="{74C342A6-A674-4E4B-B024-0FCC96C7E678}" destId="{77814E52-E64D-4A2E-871E-DEFEFCE3EEE3}" srcOrd="18" destOrd="0" presId="urn:microsoft.com/office/officeart/2009/3/layout/RandomtoResultProcess"/>
    <dgm:cxn modelId="{09DF0FDC-1A78-4631-870A-4C7C4193483A}" type="presParOf" srcId="{DE85322D-B723-434A-B9E5-4E4CC93C3ABB}" destId="{305E6011-86B3-4213-B179-6FEAB7E5A334}" srcOrd="1" destOrd="0" presId="urn:microsoft.com/office/officeart/2009/3/layout/RandomtoResultProcess"/>
    <dgm:cxn modelId="{8BB242DD-4E4E-4296-951E-820C8C529B4F}" type="presParOf" srcId="{305E6011-86B3-4213-B179-6FEAB7E5A334}" destId="{25C0203C-5784-4335-B18F-E34ACCC861BD}" srcOrd="0" destOrd="0" presId="urn:microsoft.com/office/officeart/2009/3/layout/RandomtoResultProcess"/>
    <dgm:cxn modelId="{EDA195FF-A27F-4BC3-AA06-6A1D87F55D7D}" type="presParOf" srcId="{305E6011-86B3-4213-B179-6FEAB7E5A334}" destId="{9E173EC6-B8E7-4B15-AC45-12FC988D5F40}" srcOrd="1" destOrd="0" presId="urn:microsoft.com/office/officeart/2009/3/layout/RandomtoResultProcess"/>
    <dgm:cxn modelId="{397638AC-9DE8-441F-B451-A333DA31CC7C}" type="presParOf" srcId="{DE85322D-B723-434A-B9E5-4E4CC93C3ABB}" destId="{8B409D13-BE4F-42FF-ACF9-ED70A8B2AFF0}" srcOrd="2" destOrd="0" presId="urn:microsoft.com/office/officeart/2009/3/layout/RandomtoResultProcess"/>
    <dgm:cxn modelId="{365F96D5-F948-42A8-93CC-5D04CEE72C72}" type="presParOf" srcId="{DE85322D-B723-434A-B9E5-4E4CC93C3ABB}" destId="{C5A63BCB-6789-4286-9A9C-934654AEA6DB}" srcOrd="3" destOrd="0" presId="urn:microsoft.com/office/officeart/2009/3/layout/RandomtoResultProcess"/>
    <dgm:cxn modelId="{D98993FC-957D-4BA6-8318-0E812A1D7676}" type="presParOf" srcId="{C5A63BCB-6789-4286-9A9C-934654AEA6DB}" destId="{78200EEA-7E3A-4739-8638-D32795209B0E}" srcOrd="0" destOrd="0" presId="urn:microsoft.com/office/officeart/2009/3/layout/RandomtoResultProcess"/>
    <dgm:cxn modelId="{3739F56C-344D-40F5-B3D2-0942FE79414F}" type="presParOf" srcId="{C5A63BCB-6789-4286-9A9C-934654AEA6DB}" destId="{F921C402-A57E-4D66-930A-59FF78265408}" srcOrd="1" destOrd="0" presId="urn:microsoft.com/office/officeart/2009/3/layout/RandomtoResultProcess"/>
    <dgm:cxn modelId="{457C9259-3DDA-48BD-A88C-69A42CA462B8}" type="presParOf" srcId="{DE85322D-B723-434A-B9E5-4E4CC93C3ABB}" destId="{8FBFA39F-9F86-4A20-BF70-CC51FDE99488}" srcOrd="4" destOrd="0" presId="urn:microsoft.com/office/officeart/2009/3/layout/RandomtoResultProcess"/>
    <dgm:cxn modelId="{A5C0CDE7-8838-44EA-970E-CAD4B21B8820}" type="presParOf" srcId="{8FBFA39F-9F86-4A20-BF70-CC51FDE99488}" destId="{43EA0E85-7FA3-4C6D-80EC-783AE39E1E70}" srcOrd="0" destOrd="0" presId="urn:microsoft.com/office/officeart/2009/3/layout/RandomtoResultProcess"/>
    <dgm:cxn modelId="{945AFDC6-E254-4F92-994F-CFE268349868}" type="presParOf" srcId="{8FBFA39F-9F86-4A20-BF70-CC51FDE99488}" destId="{EC59C5E9-F554-4F6B-9A78-9ADCEF4B351F}" srcOrd="1" destOrd="0" presId="urn:microsoft.com/office/officeart/2009/3/layout/RandomtoResultProcess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A6DEB7-7C8E-489F-8261-B605EFA4381D}" type="doc">
      <dgm:prSet loTypeId="urn:microsoft.com/office/officeart/2005/8/layout/radial6" loCatId="relationship" qsTypeId="urn:microsoft.com/office/officeart/2005/8/quickstyle/simple5" qsCatId="simple" csTypeId="urn:microsoft.com/office/officeart/2005/8/colors/accent2_4" csCatId="accent2" phldr="1"/>
      <dgm:spPr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</dgm:spPr>
      <dgm:t>
        <a:bodyPr/>
        <a:lstStyle/>
        <a:p>
          <a:endParaRPr lang="ru-RU"/>
        </a:p>
      </dgm:t>
    </dgm:pt>
    <dgm:pt modelId="{BECBDC2B-41E3-416E-BDAC-702BED2F482D}">
      <dgm:prSet phldrT="[Текст]"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" sz="1050" b="1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Инфраструктура и ЖКХ (обеспеченность жильем, инженерная инфраструктура, транспорт)</a:t>
          </a:r>
          <a:endParaRPr lang="ru-RU" sz="1050" dirty="0">
            <a:latin typeface="Times New Roman" pitchFamily="18" charset="0"/>
            <a:cs typeface="Times New Roman" pitchFamily="18" charset="0"/>
          </a:endParaRPr>
        </a:p>
      </dgm:t>
    </dgm:pt>
    <dgm:pt modelId="{00AF577A-90A8-44CD-9C39-AC530C4C323F}" type="parTrans" cxnId="{74E4B135-634D-442A-9D01-97F5488F98C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62266744-0345-455D-9FDB-4334CF79D10E}" type="sibTrans" cxnId="{74E4B135-634D-442A-9D01-97F5488F98CE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6CDC926C-22AB-48DA-A07A-41647369E36F}">
      <dgm:prSet phldrT="[Текст]"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" sz="1050" b="1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Инвестиционная привлекательность</a:t>
          </a:r>
          <a:endParaRPr lang="ru-RU" sz="1050" dirty="0">
            <a:latin typeface="Times New Roman" pitchFamily="18" charset="0"/>
            <a:cs typeface="Times New Roman" pitchFamily="18" charset="0"/>
          </a:endParaRPr>
        </a:p>
      </dgm:t>
    </dgm:pt>
    <dgm:pt modelId="{2800923A-84BF-4A3E-8970-47BD04136ACB}" type="parTrans" cxnId="{9C86A0CF-DF62-4616-9C2E-7A225BE7D0E9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36ABFC3E-46B5-43F3-B8D6-F1589A968B32}" type="sibTrans" cxnId="{9C86A0CF-DF62-4616-9C2E-7A225BE7D0E9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53F6EDC-98C7-4777-9E37-F2C6CEA4F7E2}">
      <dgm:prSet phldrT="[Текст]"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" sz="1050" b="1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Предпринимательство</a:t>
          </a:r>
          <a:endParaRPr lang="ru-RU" sz="1050" dirty="0">
            <a:latin typeface="Times New Roman" pitchFamily="18" charset="0"/>
            <a:cs typeface="Times New Roman" pitchFamily="18" charset="0"/>
          </a:endParaRPr>
        </a:p>
      </dgm:t>
    </dgm:pt>
    <dgm:pt modelId="{1715B5FD-6C78-47EA-8DD2-A69D61E68739}" type="parTrans" cxnId="{E75A44AE-B2DB-482D-8BFF-EE33A815F6C3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6C6BE2AF-9EEF-4E04-B15C-9846F879E826}" type="sibTrans" cxnId="{E75A44AE-B2DB-482D-8BFF-EE33A815F6C3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9086363-6A28-4857-BA26-D6CC31CD400E}">
      <dgm:prSet phldrT="[Текст]"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" sz="1050" b="1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Бюджетно-налоговая политика</a:t>
          </a:r>
          <a:endParaRPr lang="ru-RU" sz="1050" dirty="0">
            <a:latin typeface="Times New Roman" pitchFamily="18" charset="0"/>
            <a:cs typeface="Times New Roman" pitchFamily="18" charset="0"/>
          </a:endParaRPr>
        </a:p>
      </dgm:t>
    </dgm:pt>
    <dgm:pt modelId="{3D1498E7-579F-443D-8A4F-5EDC5CFDAEE0}" type="parTrans" cxnId="{46AC8726-836D-4408-B3A2-D0481DEE7276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1B65445D-EAA4-4D78-916D-C5C34FC494CA}" type="sibTrans" cxnId="{46AC8726-836D-4408-B3A2-D0481DEE7276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3E94DFD6-C8E6-49D3-8C2D-F301E080719B}">
      <dgm:prSet phldrT="[Текст]"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" sz="1050" b="1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Экономические тенденции, промышленность и сельское хозяйство</a:t>
          </a:r>
          <a:endParaRPr lang="ru-RU" sz="1050" dirty="0">
            <a:latin typeface="Times New Roman" pitchFamily="18" charset="0"/>
            <a:cs typeface="Times New Roman" pitchFamily="18" charset="0"/>
          </a:endParaRPr>
        </a:p>
      </dgm:t>
    </dgm:pt>
    <dgm:pt modelId="{7E7F021B-E8BF-4DEE-B426-EE674F2BC537}" type="parTrans" cxnId="{66591E80-6F2F-436B-8719-B0EDDCF3A87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DCE5423-3D36-4C81-B4CF-EA314A0AE1EC}" type="sibTrans" cxnId="{66591E80-6F2F-436B-8719-B0EDDCF3A87C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27FBF6C-BCA0-4624-9231-4516F79A27E3}">
      <dgm:prSet phldrT="[Текст]"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" sz="1050" b="1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Демография, социальное развитие и человеческий капитал (образование, здравоохранение, спорт)</a:t>
          </a:r>
          <a:endParaRPr lang="ru-RU" sz="1050" dirty="0">
            <a:latin typeface="Times New Roman" pitchFamily="18" charset="0"/>
            <a:cs typeface="Times New Roman" pitchFamily="18" charset="0"/>
          </a:endParaRPr>
        </a:p>
      </dgm:t>
    </dgm:pt>
    <dgm:pt modelId="{6E660BD2-AAAC-4F6B-A8DE-13872085CF98}" type="parTrans" cxnId="{EB9A6049-6522-400C-AAD9-15B868ADAF60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C882801-78D6-4327-9FCC-6A64AD7452EC}" type="sibTrans" cxnId="{EB9A6049-6522-400C-AAD9-15B868ADAF60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61439E87-43AA-4FFB-9EA5-135676CF7D28}">
      <dgm:prSet phldrT="[Текст]"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" sz="1050" b="1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Экологический и природно-ресурсный потенциал</a:t>
          </a:r>
          <a:endParaRPr lang="ru-RU" sz="1050" dirty="0">
            <a:latin typeface="Times New Roman" pitchFamily="18" charset="0"/>
            <a:cs typeface="Times New Roman" pitchFamily="18" charset="0"/>
          </a:endParaRPr>
        </a:p>
      </dgm:t>
    </dgm:pt>
    <dgm:pt modelId="{EF10A6D2-A319-4A46-99BD-18FF8BB86F88}" type="parTrans" cxnId="{691C77EC-3D0E-4CDC-98D8-39F0B73ABAD3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C49C6D1-1282-4EE5-806B-1BBEF250D6C1}" type="sibTrans" cxnId="{691C77EC-3D0E-4CDC-98D8-39F0B73ABAD3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E4E18E6-D2DA-4617-B93B-D9E453EF4398}">
      <dgm:prSet phldrT="[Текст]"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7 направлений анализа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EFD852D1-0B17-4871-879B-B30D410323DE}" type="parTrans" cxnId="{1E4CCB7F-3ED0-4ABF-A197-011F8E888CC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767DE4E-2438-4D6D-A14E-B6A0C5D085EA}" type="sibTrans" cxnId="{1E4CCB7F-3ED0-4ABF-A197-011F8E888CC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B7A919EF-6F22-4426-A6E2-6EEF8466C5D3}" type="pres">
      <dgm:prSet presAssocID="{BFA6DEB7-7C8E-489F-8261-B605EFA4381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291DC6-7F2D-4915-912B-21C215B86B1A}" type="pres">
      <dgm:prSet presAssocID="{2E4E18E6-D2DA-4617-B93B-D9E453EF4398}" presName="centerShape" presStyleLbl="node0" presStyleIdx="0" presStyleCnt="1" custScaleX="114807" custScaleY="116273"/>
      <dgm:spPr/>
      <dgm:t>
        <a:bodyPr/>
        <a:lstStyle/>
        <a:p>
          <a:endParaRPr lang="ru-RU"/>
        </a:p>
      </dgm:t>
    </dgm:pt>
    <dgm:pt modelId="{FAA28697-159A-4E67-8F21-F0299C03EEC1}" type="pres">
      <dgm:prSet presAssocID="{3E94DFD6-C8E6-49D3-8C2D-F301E080719B}" presName="node" presStyleLbl="node1" presStyleIdx="0" presStyleCnt="7" custScaleX="171127" custScaleY="1151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DD9571-F576-4737-8B7D-50474051C4EB}" type="pres">
      <dgm:prSet presAssocID="{3E94DFD6-C8E6-49D3-8C2D-F301E080719B}" presName="dummy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A477AB4F-4B90-4CA9-96E3-5BBC7227ED2B}" type="pres">
      <dgm:prSet presAssocID="{5DCE5423-3D36-4C81-B4CF-EA314A0AE1EC}" presName="sibTrans" presStyleLbl="sibTrans2D1" presStyleIdx="0" presStyleCnt="7"/>
      <dgm:spPr/>
      <dgm:t>
        <a:bodyPr/>
        <a:lstStyle/>
        <a:p>
          <a:endParaRPr lang="ru-RU"/>
        </a:p>
      </dgm:t>
    </dgm:pt>
    <dgm:pt modelId="{62A752F9-F1A3-42ED-BDA8-18B71F89D547}" type="pres">
      <dgm:prSet presAssocID="{E27FBF6C-BCA0-4624-9231-4516F79A27E3}" presName="node" presStyleLbl="node1" presStyleIdx="1" presStyleCnt="7" custScaleX="168663" custScaleY="1151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E2DA98-1288-41B0-965E-1568294FC9C0}" type="pres">
      <dgm:prSet presAssocID="{E27FBF6C-BCA0-4624-9231-4516F79A27E3}" presName="dummy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122F0F68-4BF3-4D7D-B341-15709ED661BC}" type="pres">
      <dgm:prSet presAssocID="{5C882801-78D6-4327-9FCC-6A64AD7452EC}" presName="sibTrans" presStyleLbl="sibTrans2D1" presStyleIdx="1" presStyleCnt="7"/>
      <dgm:spPr/>
      <dgm:t>
        <a:bodyPr/>
        <a:lstStyle/>
        <a:p>
          <a:endParaRPr lang="ru-RU"/>
        </a:p>
      </dgm:t>
    </dgm:pt>
    <dgm:pt modelId="{04564FF5-12EA-48AB-97CB-D95EE053AB10}" type="pres">
      <dgm:prSet presAssocID="{BECBDC2B-41E3-416E-BDAC-702BED2F482D}" presName="node" presStyleLbl="node1" presStyleIdx="2" presStyleCnt="7" custScaleX="184915" custScaleY="1151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32D3CC-7301-491F-AF44-08473BB6D74F}" type="pres">
      <dgm:prSet presAssocID="{BECBDC2B-41E3-416E-BDAC-702BED2F482D}" presName="dummy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62283258-701C-4BEB-BA47-3B12E0A4682F}" type="pres">
      <dgm:prSet presAssocID="{62266744-0345-455D-9FDB-4334CF79D10E}" presName="sibTrans" presStyleLbl="sibTrans2D1" presStyleIdx="2" presStyleCnt="7"/>
      <dgm:spPr/>
      <dgm:t>
        <a:bodyPr/>
        <a:lstStyle/>
        <a:p>
          <a:endParaRPr lang="ru-RU"/>
        </a:p>
      </dgm:t>
    </dgm:pt>
    <dgm:pt modelId="{FB71C8AD-9EDC-4B3F-B946-40ADC232DAE0}" type="pres">
      <dgm:prSet presAssocID="{61439E87-43AA-4FFB-9EA5-135676CF7D28}" presName="node" presStyleLbl="node1" presStyleIdx="3" presStyleCnt="7" custScaleX="171127" custScaleY="115128" custRadScaleRad="102623" custRadScaleInc="-286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DF0493-1F07-49F8-8D44-B1EBFC4C3205}" type="pres">
      <dgm:prSet presAssocID="{61439E87-43AA-4FFB-9EA5-135676CF7D28}" presName="dummy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7D186D19-446D-434A-A0AA-B80035B07E9D}" type="pres">
      <dgm:prSet presAssocID="{7C49C6D1-1282-4EE5-806B-1BBEF250D6C1}" presName="sibTrans" presStyleLbl="sibTrans2D1" presStyleIdx="3" presStyleCnt="7"/>
      <dgm:spPr/>
      <dgm:t>
        <a:bodyPr/>
        <a:lstStyle/>
        <a:p>
          <a:endParaRPr lang="ru-RU"/>
        </a:p>
      </dgm:t>
    </dgm:pt>
    <dgm:pt modelId="{5D4F19BD-C82F-4CB1-91B7-CC42B244DD7A}" type="pres">
      <dgm:prSet presAssocID="{6CDC926C-22AB-48DA-A07A-41647369E36F}" presName="node" presStyleLbl="node1" presStyleIdx="4" presStyleCnt="7" custScaleX="171127" custScaleY="115128" custRadScaleRad="101258" custRadScaleInc="70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C54EEF-094E-4484-9816-63E53B3DF1C5}" type="pres">
      <dgm:prSet presAssocID="{6CDC926C-22AB-48DA-A07A-41647369E36F}" presName="dummy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88139830-3856-458A-B548-062C1D71A7C7}" type="pres">
      <dgm:prSet presAssocID="{36ABFC3E-46B5-43F3-B8D6-F1589A968B32}" presName="sibTrans" presStyleLbl="sibTrans2D1" presStyleIdx="4" presStyleCnt="7"/>
      <dgm:spPr/>
      <dgm:t>
        <a:bodyPr/>
        <a:lstStyle/>
        <a:p>
          <a:endParaRPr lang="ru-RU"/>
        </a:p>
      </dgm:t>
    </dgm:pt>
    <dgm:pt modelId="{691FD630-3170-4E58-A503-48D404D16845}" type="pres">
      <dgm:prSet presAssocID="{E53F6EDC-98C7-4777-9E37-F2C6CEA4F7E2}" presName="node" presStyleLbl="node1" presStyleIdx="5" presStyleCnt="7" custScaleX="188551" custScaleY="1151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B01A86-777D-4C85-B35E-700EE38A6F9B}" type="pres">
      <dgm:prSet presAssocID="{E53F6EDC-98C7-4777-9E37-F2C6CEA4F7E2}" presName="dummy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45E27490-BF20-416F-890D-DEBFFA8ADE6D}" type="pres">
      <dgm:prSet presAssocID="{6C6BE2AF-9EEF-4E04-B15C-9846F879E826}" presName="sibTrans" presStyleLbl="sibTrans2D1" presStyleIdx="5" presStyleCnt="7"/>
      <dgm:spPr/>
      <dgm:t>
        <a:bodyPr/>
        <a:lstStyle/>
        <a:p>
          <a:endParaRPr lang="ru-RU"/>
        </a:p>
      </dgm:t>
    </dgm:pt>
    <dgm:pt modelId="{03BE0C35-4B62-4FE6-9C5A-348F8EEB448C}" type="pres">
      <dgm:prSet presAssocID="{59086363-6A28-4857-BA26-D6CC31CD400E}" presName="node" presStyleLbl="node1" presStyleIdx="6" presStyleCnt="7" custScaleX="171127" custScaleY="1151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8EF16D-F583-4773-8453-50FE69463A43}" type="pres">
      <dgm:prSet presAssocID="{59086363-6A28-4857-BA26-D6CC31CD400E}" presName="dummy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885110E3-5B94-4F86-9BC5-D3D53C55DC73}" type="pres">
      <dgm:prSet presAssocID="{1B65445D-EAA4-4D78-916D-C5C34FC494CA}" presName="sibTrans" presStyleLbl="sibTrans2D1" presStyleIdx="6" presStyleCnt="7"/>
      <dgm:spPr/>
      <dgm:t>
        <a:bodyPr/>
        <a:lstStyle/>
        <a:p>
          <a:endParaRPr lang="ru-RU"/>
        </a:p>
      </dgm:t>
    </dgm:pt>
  </dgm:ptLst>
  <dgm:cxnLst>
    <dgm:cxn modelId="{2A1D6372-2ECF-471F-99E6-52F97BA91BB1}" type="presOf" srcId="{36ABFC3E-46B5-43F3-B8D6-F1589A968B32}" destId="{88139830-3856-458A-B548-062C1D71A7C7}" srcOrd="0" destOrd="0" presId="urn:microsoft.com/office/officeart/2005/8/layout/radial6"/>
    <dgm:cxn modelId="{1E4CCB7F-3ED0-4ABF-A197-011F8E888CCE}" srcId="{BFA6DEB7-7C8E-489F-8261-B605EFA4381D}" destId="{2E4E18E6-D2DA-4617-B93B-D9E453EF4398}" srcOrd="0" destOrd="0" parTransId="{EFD852D1-0B17-4871-879B-B30D410323DE}" sibTransId="{F767DE4E-2438-4D6D-A14E-B6A0C5D085EA}"/>
    <dgm:cxn modelId="{46AC8726-836D-4408-B3A2-D0481DEE7276}" srcId="{2E4E18E6-D2DA-4617-B93B-D9E453EF4398}" destId="{59086363-6A28-4857-BA26-D6CC31CD400E}" srcOrd="6" destOrd="0" parTransId="{3D1498E7-579F-443D-8A4F-5EDC5CFDAEE0}" sibTransId="{1B65445D-EAA4-4D78-916D-C5C34FC494CA}"/>
    <dgm:cxn modelId="{72E80BE2-2F0D-4B3C-9563-09A75C9CAE1E}" type="presOf" srcId="{6CDC926C-22AB-48DA-A07A-41647369E36F}" destId="{5D4F19BD-C82F-4CB1-91B7-CC42B244DD7A}" srcOrd="0" destOrd="0" presId="urn:microsoft.com/office/officeart/2005/8/layout/radial6"/>
    <dgm:cxn modelId="{A370F69D-5D1B-4E8C-90BD-D3321894E007}" type="presOf" srcId="{6C6BE2AF-9EEF-4E04-B15C-9846F879E826}" destId="{45E27490-BF20-416F-890D-DEBFFA8ADE6D}" srcOrd="0" destOrd="0" presId="urn:microsoft.com/office/officeart/2005/8/layout/radial6"/>
    <dgm:cxn modelId="{BB7B53F6-457B-4801-93F4-2EA2B40505AF}" type="presOf" srcId="{62266744-0345-455D-9FDB-4334CF79D10E}" destId="{62283258-701C-4BEB-BA47-3B12E0A4682F}" srcOrd="0" destOrd="0" presId="urn:microsoft.com/office/officeart/2005/8/layout/radial6"/>
    <dgm:cxn modelId="{E75A44AE-B2DB-482D-8BFF-EE33A815F6C3}" srcId="{2E4E18E6-D2DA-4617-B93B-D9E453EF4398}" destId="{E53F6EDC-98C7-4777-9E37-F2C6CEA4F7E2}" srcOrd="5" destOrd="0" parTransId="{1715B5FD-6C78-47EA-8DD2-A69D61E68739}" sibTransId="{6C6BE2AF-9EEF-4E04-B15C-9846F879E826}"/>
    <dgm:cxn modelId="{66591E80-6F2F-436B-8719-B0EDDCF3A87C}" srcId="{2E4E18E6-D2DA-4617-B93B-D9E453EF4398}" destId="{3E94DFD6-C8E6-49D3-8C2D-F301E080719B}" srcOrd="0" destOrd="0" parTransId="{7E7F021B-E8BF-4DEE-B426-EE674F2BC537}" sibTransId="{5DCE5423-3D36-4C81-B4CF-EA314A0AE1EC}"/>
    <dgm:cxn modelId="{63BC32EC-E5BA-462D-B257-3E54960577BA}" type="presOf" srcId="{5DCE5423-3D36-4C81-B4CF-EA314A0AE1EC}" destId="{A477AB4F-4B90-4CA9-96E3-5BBC7227ED2B}" srcOrd="0" destOrd="0" presId="urn:microsoft.com/office/officeart/2005/8/layout/radial6"/>
    <dgm:cxn modelId="{EB9A6049-6522-400C-AAD9-15B868ADAF60}" srcId="{2E4E18E6-D2DA-4617-B93B-D9E453EF4398}" destId="{E27FBF6C-BCA0-4624-9231-4516F79A27E3}" srcOrd="1" destOrd="0" parTransId="{6E660BD2-AAAC-4F6B-A8DE-13872085CF98}" sibTransId="{5C882801-78D6-4327-9FCC-6A64AD7452EC}"/>
    <dgm:cxn modelId="{3C2270F9-DF00-4000-AD5C-9A4451D5A006}" type="presOf" srcId="{BFA6DEB7-7C8E-489F-8261-B605EFA4381D}" destId="{B7A919EF-6F22-4426-A6E2-6EEF8466C5D3}" srcOrd="0" destOrd="0" presId="urn:microsoft.com/office/officeart/2005/8/layout/radial6"/>
    <dgm:cxn modelId="{9DA0CB9C-9128-4CC9-ABC8-37D24405F835}" type="presOf" srcId="{2E4E18E6-D2DA-4617-B93B-D9E453EF4398}" destId="{34291DC6-7F2D-4915-912B-21C215B86B1A}" srcOrd="0" destOrd="0" presId="urn:microsoft.com/office/officeart/2005/8/layout/radial6"/>
    <dgm:cxn modelId="{691C77EC-3D0E-4CDC-98D8-39F0B73ABAD3}" srcId="{2E4E18E6-D2DA-4617-B93B-D9E453EF4398}" destId="{61439E87-43AA-4FFB-9EA5-135676CF7D28}" srcOrd="3" destOrd="0" parTransId="{EF10A6D2-A319-4A46-99BD-18FF8BB86F88}" sibTransId="{7C49C6D1-1282-4EE5-806B-1BBEF250D6C1}"/>
    <dgm:cxn modelId="{74E4B135-634D-442A-9D01-97F5488F98CE}" srcId="{2E4E18E6-D2DA-4617-B93B-D9E453EF4398}" destId="{BECBDC2B-41E3-416E-BDAC-702BED2F482D}" srcOrd="2" destOrd="0" parTransId="{00AF577A-90A8-44CD-9C39-AC530C4C323F}" sibTransId="{62266744-0345-455D-9FDB-4334CF79D10E}"/>
    <dgm:cxn modelId="{45F644DC-FE75-410D-81B9-7CD104058E7A}" type="presOf" srcId="{E53F6EDC-98C7-4777-9E37-F2C6CEA4F7E2}" destId="{691FD630-3170-4E58-A503-48D404D16845}" srcOrd="0" destOrd="0" presId="urn:microsoft.com/office/officeart/2005/8/layout/radial6"/>
    <dgm:cxn modelId="{1138AB6E-6F78-4B4D-BB86-FDDEA05CDD6F}" type="presOf" srcId="{61439E87-43AA-4FFB-9EA5-135676CF7D28}" destId="{FB71C8AD-9EDC-4B3F-B946-40ADC232DAE0}" srcOrd="0" destOrd="0" presId="urn:microsoft.com/office/officeart/2005/8/layout/radial6"/>
    <dgm:cxn modelId="{B83E2987-250B-4861-8699-2F5E13789BA7}" type="presOf" srcId="{E27FBF6C-BCA0-4624-9231-4516F79A27E3}" destId="{62A752F9-F1A3-42ED-BDA8-18B71F89D547}" srcOrd="0" destOrd="0" presId="urn:microsoft.com/office/officeart/2005/8/layout/radial6"/>
    <dgm:cxn modelId="{3915DB4D-F789-48A4-8572-57B2C98A5E94}" type="presOf" srcId="{BECBDC2B-41E3-416E-BDAC-702BED2F482D}" destId="{04564FF5-12EA-48AB-97CB-D95EE053AB10}" srcOrd="0" destOrd="0" presId="urn:microsoft.com/office/officeart/2005/8/layout/radial6"/>
    <dgm:cxn modelId="{CBD84084-48DB-43A0-A88E-D9F5458A7F08}" type="presOf" srcId="{59086363-6A28-4857-BA26-D6CC31CD400E}" destId="{03BE0C35-4B62-4FE6-9C5A-348F8EEB448C}" srcOrd="0" destOrd="0" presId="urn:microsoft.com/office/officeart/2005/8/layout/radial6"/>
    <dgm:cxn modelId="{9C86A0CF-DF62-4616-9C2E-7A225BE7D0E9}" srcId="{2E4E18E6-D2DA-4617-B93B-D9E453EF4398}" destId="{6CDC926C-22AB-48DA-A07A-41647369E36F}" srcOrd="4" destOrd="0" parTransId="{2800923A-84BF-4A3E-8970-47BD04136ACB}" sibTransId="{36ABFC3E-46B5-43F3-B8D6-F1589A968B32}"/>
    <dgm:cxn modelId="{D6AD18A6-25AF-4A8F-8F02-1064C443F0AB}" type="presOf" srcId="{1B65445D-EAA4-4D78-916D-C5C34FC494CA}" destId="{885110E3-5B94-4F86-9BC5-D3D53C55DC73}" srcOrd="0" destOrd="0" presId="urn:microsoft.com/office/officeart/2005/8/layout/radial6"/>
    <dgm:cxn modelId="{94A8EA9F-D369-4550-9FF2-4706B8CD7A7D}" type="presOf" srcId="{7C49C6D1-1282-4EE5-806B-1BBEF250D6C1}" destId="{7D186D19-446D-434A-A0AA-B80035B07E9D}" srcOrd="0" destOrd="0" presId="urn:microsoft.com/office/officeart/2005/8/layout/radial6"/>
    <dgm:cxn modelId="{EEF70F00-EFF1-416C-B091-FCAB1EB455D2}" type="presOf" srcId="{3E94DFD6-C8E6-49D3-8C2D-F301E080719B}" destId="{FAA28697-159A-4E67-8F21-F0299C03EEC1}" srcOrd="0" destOrd="0" presId="urn:microsoft.com/office/officeart/2005/8/layout/radial6"/>
    <dgm:cxn modelId="{97EB6830-F2F8-4FB7-8B3C-E5BB05581B56}" type="presOf" srcId="{5C882801-78D6-4327-9FCC-6A64AD7452EC}" destId="{122F0F68-4BF3-4D7D-B341-15709ED661BC}" srcOrd="0" destOrd="0" presId="urn:microsoft.com/office/officeart/2005/8/layout/radial6"/>
    <dgm:cxn modelId="{44E88019-F6FC-40A6-B1B6-0957DF0CC805}" type="presParOf" srcId="{B7A919EF-6F22-4426-A6E2-6EEF8466C5D3}" destId="{34291DC6-7F2D-4915-912B-21C215B86B1A}" srcOrd="0" destOrd="0" presId="urn:microsoft.com/office/officeart/2005/8/layout/radial6"/>
    <dgm:cxn modelId="{B90195B6-8AC0-4048-A2AF-D35747C82C6D}" type="presParOf" srcId="{B7A919EF-6F22-4426-A6E2-6EEF8466C5D3}" destId="{FAA28697-159A-4E67-8F21-F0299C03EEC1}" srcOrd="1" destOrd="0" presId="urn:microsoft.com/office/officeart/2005/8/layout/radial6"/>
    <dgm:cxn modelId="{79AFA49D-A76C-437F-9708-FD54A30C6138}" type="presParOf" srcId="{B7A919EF-6F22-4426-A6E2-6EEF8466C5D3}" destId="{B6DD9571-F576-4737-8B7D-50474051C4EB}" srcOrd="2" destOrd="0" presId="urn:microsoft.com/office/officeart/2005/8/layout/radial6"/>
    <dgm:cxn modelId="{E7510C94-6D3A-440A-BEF4-12987366FD01}" type="presParOf" srcId="{B7A919EF-6F22-4426-A6E2-6EEF8466C5D3}" destId="{A477AB4F-4B90-4CA9-96E3-5BBC7227ED2B}" srcOrd="3" destOrd="0" presId="urn:microsoft.com/office/officeart/2005/8/layout/radial6"/>
    <dgm:cxn modelId="{E4CEE976-A0DE-41A9-B75A-97D346479AB9}" type="presParOf" srcId="{B7A919EF-6F22-4426-A6E2-6EEF8466C5D3}" destId="{62A752F9-F1A3-42ED-BDA8-18B71F89D547}" srcOrd="4" destOrd="0" presId="urn:microsoft.com/office/officeart/2005/8/layout/radial6"/>
    <dgm:cxn modelId="{072549DC-36DC-4385-932A-C6A5C621741F}" type="presParOf" srcId="{B7A919EF-6F22-4426-A6E2-6EEF8466C5D3}" destId="{B0E2DA98-1288-41B0-965E-1568294FC9C0}" srcOrd="5" destOrd="0" presId="urn:microsoft.com/office/officeart/2005/8/layout/radial6"/>
    <dgm:cxn modelId="{BD9673FA-17C9-4DF7-997C-A9ADB16FC714}" type="presParOf" srcId="{B7A919EF-6F22-4426-A6E2-6EEF8466C5D3}" destId="{122F0F68-4BF3-4D7D-B341-15709ED661BC}" srcOrd="6" destOrd="0" presId="urn:microsoft.com/office/officeart/2005/8/layout/radial6"/>
    <dgm:cxn modelId="{E257C386-71F3-410E-9A41-B999F4C49D1F}" type="presParOf" srcId="{B7A919EF-6F22-4426-A6E2-6EEF8466C5D3}" destId="{04564FF5-12EA-48AB-97CB-D95EE053AB10}" srcOrd="7" destOrd="0" presId="urn:microsoft.com/office/officeart/2005/8/layout/radial6"/>
    <dgm:cxn modelId="{D48A7F9E-FF5D-4AE5-A12E-F9F617C35659}" type="presParOf" srcId="{B7A919EF-6F22-4426-A6E2-6EEF8466C5D3}" destId="{6E32D3CC-7301-491F-AF44-08473BB6D74F}" srcOrd="8" destOrd="0" presId="urn:microsoft.com/office/officeart/2005/8/layout/radial6"/>
    <dgm:cxn modelId="{B530126C-030F-4677-B696-1A7ED59620EB}" type="presParOf" srcId="{B7A919EF-6F22-4426-A6E2-6EEF8466C5D3}" destId="{62283258-701C-4BEB-BA47-3B12E0A4682F}" srcOrd="9" destOrd="0" presId="urn:microsoft.com/office/officeart/2005/8/layout/radial6"/>
    <dgm:cxn modelId="{383396FE-8A2D-4E74-B8AB-FACAFC2BED3A}" type="presParOf" srcId="{B7A919EF-6F22-4426-A6E2-6EEF8466C5D3}" destId="{FB71C8AD-9EDC-4B3F-B946-40ADC232DAE0}" srcOrd="10" destOrd="0" presId="urn:microsoft.com/office/officeart/2005/8/layout/radial6"/>
    <dgm:cxn modelId="{6F8A2DCD-81F4-461D-99A4-D14EC303AB4B}" type="presParOf" srcId="{B7A919EF-6F22-4426-A6E2-6EEF8466C5D3}" destId="{4EDF0493-1F07-49F8-8D44-B1EBFC4C3205}" srcOrd="11" destOrd="0" presId="urn:microsoft.com/office/officeart/2005/8/layout/radial6"/>
    <dgm:cxn modelId="{801DE603-233C-485D-B892-ECEA55AC781E}" type="presParOf" srcId="{B7A919EF-6F22-4426-A6E2-6EEF8466C5D3}" destId="{7D186D19-446D-434A-A0AA-B80035B07E9D}" srcOrd="12" destOrd="0" presId="urn:microsoft.com/office/officeart/2005/8/layout/radial6"/>
    <dgm:cxn modelId="{D5FECE5B-02DA-4080-BBEB-4BCAEB002776}" type="presParOf" srcId="{B7A919EF-6F22-4426-A6E2-6EEF8466C5D3}" destId="{5D4F19BD-C82F-4CB1-91B7-CC42B244DD7A}" srcOrd="13" destOrd="0" presId="urn:microsoft.com/office/officeart/2005/8/layout/radial6"/>
    <dgm:cxn modelId="{AE261E4A-3457-4AF4-8453-6DA186B6CF85}" type="presParOf" srcId="{B7A919EF-6F22-4426-A6E2-6EEF8466C5D3}" destId="{C1C54EEF-094E-4484-9816-63E53B3DF1C5}" srcOrd="14" destOrd="0" presId="urn:microsoft.com/office/officeart/2005/8/layout/radial6"/>
    <dgm:cxn modelId="{D644722A-446A-4510-A8BF-A2E420DCD532}" type="presParOf" srcId="{B7A919EF-6F22-4426-A6E2-6EEF8466C5D3}" destId="{88139830-3856-458A-B548-062C1D71A7C7}" srcOrd="15" destOrd="0" presId="urn:microsoft.com/office/officeart/2005/8/layout/radial6"/>
    <dgm:cxn modelId="{EC63BD30-7120-4D0F-AB62-0794EB7C3EAB}" type="presParOf" srcId="{B7A919EF-6F22-4426-A6E2-6EEF8466C5D3}" destId="{691FD630-3170-4E58-A503-48D404D16845}" srcOrd="16" destOrd="0" presId="urn:microsoft.com/office/officeart/2005/8/layout/radial6"/>
    <dgm:cxn modelId="{94F4433C-7D7B-4C99-8921-3BCC482EE33D}" type="presParOf" srcId="{B7A919EF-6F22-4426-A6E2-6EEF8466C5D3}" destId="{BDB01A86-777D-4C85-B35E-700EE38A6F9B}" srcOrd="17" destOrd="0" presId="urn:microsoft.com/office/officeart/2005/8/layout/radial6"/>
    <dgm:cxn modelId="{392D1B8E-3434-42C6-875D-8F7DC98B3FDB}" type="presParOf" srcId="{B7A919EF-6F22-4426-A6E2-6EEF8466C5D3}" destId="{45E27490-BF20-416F-890D-DEBFFA8ADE6D}" srcOrd="18" destOrd="0" presId="urn:microsoft.com/office/officeart/2005/8/layout/radial6"/>
    <dgm:cxn modelId="{9A107737-65AA-44BE-BC9B-07F74A401E59}" type="presParOf" srcId="{B7A919EF-6F22-4426-A6E2-6EEF8466C5D3}" destId="{03BE0C35-4B62-4FE6-9C5A-348F8EEB448C}" srcOrd="19" destOrd="0" presId="urn:microsoft.com/office/officeart/2005/8/layout/radial6"/>
    <dgm:cxn modelId="{C90C22B9-7CE0-43B1-AA8C-5E53553FA3FA}" type="presParOf" srcId="{B7A919EF-6F22-4426-A6E2-6EEF8466C5D3}" destId="{A08EF16D-F583-4773-8453-50FE69463A43}" srcOrd="20" destOrd="0" presId="urn:microsoft.com/office/officeart/2005/8/layout/radial6"/>
    <dgm:cxn modelId="{C263F59D-86AE-4BFB-B7EE-27D4556276A0}" type="presParOf" srcId="{B7A919EF-6F22-4426-A6E2-6EEF8466C5D3}" destId="{885110E3-5B94-4F86-9BC5-D3D53C55DC73}" srcOrd="21" destOrd="0" presId="urn:microsoft.com/office/officeart/2005/8/layout/radial6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2B862D-FEEC-4DC2-B762-2CC435B94AD9}">
      <dsp:nvSpPr>
        <dsp:cNvPr id="0" name=""/>
        <dsp:cNvSpPr/>
      </dsp:nvSpPr>
      <dsp:spPr>
        <a:xfrm>
          <a:off x="196719" y="1172854"/>
          <a:ext cx="2941787" cy="9694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Рабочие материалы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96719" y="1172854"/>
        <a:ext cx="2941787" cy="969452"/>
      </dsp:txXfrm>
    </dsp:sp>
    <dsp:sp modelId="{AB7A8E04-5F9E-42BB-AC98-00CAD001F6A9}">
      <dsp:nvSpPr>
        <dsp:cNvPr id="0" name=""/>
        <dsp:cNvSpPr/>
      </dsp:nvSpPr>
      <dsp:spPr>
        <a:xfrm>
          <a:off x="193376" y="878006"/>
          <a:ext cx="234005" cy="234005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CD1CA05-72B2-4B34-8E10-9C498AE2CAA1}">
      <dsp:nvSpPr>
        <dsp:cNvPr id="0" name=""/>
        <dsp:cNvSpPr/>
      </dsp:nvSpPr>
      <dsp:spPr>
        <a:xfrm>
          <a:off x="357180" y="550398"/>
          <a:ext cx="234005" cy="234005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-4367"/>
                <a:satOff val="-885"/>
                <a:lumOff val="4869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4367"/>
                <a:satOff val="-885"/>
                <a:lumOff val="4869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4367"/>
                <a:satOff val="-885"/>
                <a:lumOff val="486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9FB7A7F-F634-4D23-9D0F-F1318981246A}">
      <dsp:nvSpPr>
        <dsp:cNvPr id="0" name=""/>
        <dsp:cNvSpPr/>
      </dsp:nvSpPr>
      <dsp:spPr>
        <a:xfrm>
          <a:off x="750310" y="615920"/>
          <a:ext cx="367723" cy="367723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-8733"/>
                <a:satOff val="-1770"/>
                <a:lumOff val="9737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8733"/>
                <a:satOff val="-1770"/>
                <a:lumOff val="9737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8733"/>
                <a:satOff val="-1770"/>
                <a:lumOff val="973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2541FC8-BF97-4051-A12B-BE927A2BF217}">
      <dsp:nvSpPr>
        <dsp:cNvPr id="0" name=""/>
        <dsp:cNvSpPr/>
      </dsp:nvSpPr>
      <dsp:spPr>
        <a:xfrm>
          <a:off x="1077918" y="255551"/>
          <a:ext cx="234005" cy="234005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-13100"/>
                <a:satOff val="-2655"/>
                <a:lumOff val="14606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13100"/>
                <a:satOff val="-2655"/>
                <a:lumOff val="14606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13100"/>
                <a:satOff val="-2655"/>
                <a:lumOff val="1460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8CB71B7-F583-4498-AF66-C46CF20C58CC}">
      <dsp:nvSpPr>
        <dsp:cNvPr id="0" name=""/>
        <dsp:cNvSpPr/>
      </dsp:nvSpPr>
      <dsp:spPr>
        <a:xfrm>
          <a:off x="1503809" y="124508"/>
          <a:ext cx="234005" cy="234005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-17467"/>
                <a:satOff val="-3541"/>
                <a:lumOff val="19474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17467"/>
                <a:satOff val="-3541"/>
                <a:lumOff val="19474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17467"/>
                <a:satOff val="-3541"/>
                <a:lumOff val="1947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458EAFA-050F-4FF1-9DD5-D9C508A19991}">
      <dsp:nvSpPr>
        <dsp:cNvPr id="0" name=""/>
        <dsp:cNvSpPr/>
      </dsp:nvSpPr>
      <dsp:spPr>
        <a:xfrm>
          <a:off x="2027982" y="353833"/>
          <a:ext cx="234005" cy="234005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-21834"/>
                <a:satOff val="-4426"/>
                <a:lumOff val="24343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21834"/>
                <a:satOff val="-4426"/>
                <a:lumOff val="24343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21834"/>
                <a:satOff val="-4426"/>
                <a:lumOff val="2434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4AFDE4A-0CB3-48D2-BB89-F29ABF3F3574}">
      <dsp:nvSpPr>
        <dsp:cNvPr id="0" name=""/>
        <dsp:cNvSpPr/>
      </dsp:nvSpPr>
      <dsp:spPr>
        <a:xfrm>
          <a:off x="2355590" y="517637"/>
          <a:ext cx="367723" cy="367723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-26200"/>
                <a:satOff val="-5311"/>
                <a:lumOff val="29211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26200"/>
                <a:satOff val="-5311"/>
                <a:lumOff val="29211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26200"/>
                <a:satOff val="-5311"/>
                <a:lumOff val="2921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0EFB5B-1C37-4866-99E8-0CE6043EC5D1}">
      <dsp:nvSpPr>
        <dsp:cNvPr id="0" name=""/>
        <dsp:cNvSpPr/>
      </dsp:nvSpPr>
      <dsp:spPr>
        <a:xfrm>
          <a:off x="2814241" y="878006"/>
          <a:ext cx="234005" cy="234005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-30567"/>
                <a:satOff val="-6196"/>
                <a:lumOff val="34080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30567"/>
                <a:satOff val="-6196"/>
                <a:lumOff val="34080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30567"/>
                <a:satOff val="-6196"/>
                <a:lumOff val="3408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08C801B-F2F6-4A46-924E-F887DBAA44BF}">
      <dsp:nvSpPr>
        <dsp:cNvPr id="0" name=""/>
        <dsp:cNvSpPr/>
      </dsp:nvSpPr>
      <dsp:spPr>
        <a:xfrm>
          <a:off x="3010806" y="1238375"/>
          <a:ext cx="234005" cy="234005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-34934"/>
                <a:satOff val="-7081"/>
                <a:lumOff val="38948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34934"/>
                <a:satOff val="-7081"/>
                <a:lumOff val="38948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34934"/>
                <a:satOff val="-7081"/>
                <a:lumOff val="3894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CEC5F8-7A77-40BE-94CF-B0065FA18C7F}">
      <dsp:nvSpPr>
        <dsp:cNvPr id="0" name=""/>
        <dsp:cNvSpPr/>
      </dsp:nvSpPr>
      <dsp:spPr>
        <a:xfrm>
          <a:off x="1307244" y="550398"/>
          <a:ext cx="601729" cy="601729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-39301"/>
                <a:satOff val="-7966"/>
                <a:lumOff val="43817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39301"/>
                <a:satOff val="-7966"/>
                <a:lumOff val="43817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39301"/>
                <a:satOff val="-7966"/>
                <a:lumOff val="4381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5A2779-49A3-4235-A2D0-0807938AEBFE}">
      <dsp:nvSpPr>
        <dsp:cNvPr id="0" name=""/>
        <dsp:cNvSpPr/>
      </dsp:nvSpPr>
      <dsp:spPr>
        <a:xfrm>
          <a:off x="29572" y="1795309"/>
          <a:ext cx="234005" cy="234005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-39301"/>
                <a:satOff val="-7966"/>
                <a:lumOff val="43817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39301"/>
                <a:satOff val="-7966"/>
                <a:lumOff val="43817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39301"/>
                <a:satOff val="-7966"/>
                <a:lumOff val="4381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7077C74-A27A-4548-91EA-288D45D2EBD3}">
      <dsp:nvSpPr>
        <dsp:cNvPr id="0" name=""/>
        <dsp:cNvSpPr/>
      </dsp:nvSpPr>
      <dsp:spPr>
        <a:xfrm>
          <a:off x="226137" y="2090157"/>
          <a:ext cx="367723" cy="367723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-34934"/>
                <a:satOff val="-7081"/>
                <a:lumOff val="38948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34934"/>
                <a:satOff val="-7081"/>
                <a:lumOff val="38948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34934"/>
                <a:satOff val="-7081"/>
                <a:lumOff val="3894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CCCF0A3-733C-40AF-8638-909988C146DF}">
      <dsp:nvSpPr>
        <dsp:cNvPr id="0" name=""/>
        <dsp:cNvSpPr/>
      </dsp:nvSpPr>
      <dsp:spPr>
        <a:xfrm>
          <a:off x="717549" y="2352243"/>
          <a:ext cx="534870" cy="534870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-30567"/>
                <a:satOff val="-6196"/>
                <a:lumOff val="34080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30567"/>
                <a:satOff val="-6196"/>
                <a:lumOff val="34080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30567"/>
                <a:satOff val="-6196"/>
                <a:lumOff val="3408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9F00928-6C51-47EC-962E-E6BC884F0244}">
      <dsp:nvSpPr>
        <dsp:cNvPr id="0" name=""/>
        <dsp:cNvSpPr/>
      </dsp:nvSpPr>
      <dsp:spPr>
        <a:xfrm>
          <a:off x="1405526" y="2778134"/>
          <a:ext cx="234005" cy="234005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-26200"/>
                <a:satOff val="-5311"/>
                <a:lumOff val="29211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26200"/>
                <a:satOff val="-5311"/>
                <a:lumOff val="29211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26200"/>
                <a:satOff val="-5311"/>
                <a:lumOff val="2921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F63D5B8-5010-4B61-A5B6-85349E287D21}">
      <dsp:nvSpPr>
        <dsp:cNvPr id="0" name=""/>
        <dsp:cNvSpPr/>
      </dsp:nvSpPr>
      <dsp:spPr>
        <a:xfrm>
          <a:off x="1536569" y="2352243"/>
          <a:ext cx="367723" cy="367723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-21834"/>
                <a:satOff val="-4426"/>
                <a:lumOff val="24343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21834"/>
                <a:satOff val="-4426"/>
                <a:lumOff val="24343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21834"/>
                <a:satOff val="-4426"/>
                <a:lumOff val="2434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D9B216-CA84-4B27-8181-479111C81501}">
      <dsp:nvSpPr>
        <dsp:cNvPr id="0" name=""/>
        <dsp:cNvSpPr/>
      </dsp:nvSpPr>
      <dsp:spPr>
        <a:xfrm>
          <a:off x="1864178" y="2810895"/>
          <a:ext cx="234005" cy="234005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-17467"/>
                <a:satOff val="-3541"/>
                <a:lumOff val="19474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17467"/>
                <a:satOff val="-3541"/>
                <a:lumOff val="19474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17467"/>
                <a:satOff val="-3541"/>
                <a:lumOff val="1947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06FA49D-F9BA-44C7-AB35-12E41DD5342D}">
      <dsp:nvSpPr>
        <dsp:cNvPr id="0" name=""/>
        <dsp:cNvSpPr/>
      </dsp:nvSpPr>
      <dsp:spPr>
        <a:xfrm>
          <a:off x="2159025" y="2286721"/>
          <a:ext cx="534870" cy="534870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-13100"/>
                <a:satOff val="-2655"/>
                <a:lumOff val="14606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13100"/>
                <a:satOff val="-2655"/>
                <a:lumOff val="14606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13100"/>
                <a:satOff val="-2655"/>
                <a:lumOff val="1460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814E52-E64D-4A2E-871E-DEFEFCE3EEE3}">
      <dsp:nvSpPr>
        <dsp:cNvPr id="0" name=""/>
        <dsp:cNvSpPr/>
      </dsp:nvSpPr>
      <dsp:spPr>
        <a:xfrm>
          <a:off x="2879763" y="2155678"/>
          <a:ext cx="367723" cy="367723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-8733"/>
                <a:satOff val="-1770"/>
                <a:lumOff val="9737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8733"/>
                <a:satOff val="-1770"/>
                <a:lumOff val="9737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8733"/>
                <a:satOff val="-1770"/>
                <a:lumOff val="973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5C0203C-5784-4335-B18F-E34ACCC861BD}">
      <dsp:nvSpPr>
        <dsp:cNvPr id="0" name=""/>
        <dsp:cNvSpPr/>
      </dsp:nvSpPr>
      <dsp:spPr>
        <a:xfrm>
          <a:off x="3247486" y="615375"/>
          <a:ext cx="1079951" cy="2061744"/>
        </a:xfrm>
        <a:prstGeom prst="chevron">
          <a:avLst>
            <a:gd name="adj" fmla="val 62310"/>
          </a:avLst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8200EEA-7E3A-4739-8638-D32795209B0E}">
      <dsp:nvSpPr>
        <dsp:cNvPr id="0" name=""/>
        <dsp:cNvSpPr/>
      </dsp:nvSpPr>
      <dsp:spPr>
        <a:xfrm>
          <a:off x="4131083" y="615375"/>
          <a:ext cx="1079951" cy="2061744"/>
        </a:xfrm>
        <a:prstGeom prst="chevron">
          <a:avLst>
            <a:gd name="adj" fmla="val 62310"/>
          </a:avLst>
        </a:prstGeom>
        <a:gradFill rotWithShape="0">
          <a:gsLst>
            <a:gs pos="0">
              <a:schemeClr val="accent2">
                <a:shade val="90000"/>
                <a:hueOff val="-41001"/>
                <a:satOff val="-6944"/>
                <a:lumOff val="32113"/>
                <a:alphaOff val="0"/>
                <a:shade val="51000"/>
                <a:satMod val="130000"/>
              </a:schemeClr>
            </a:gs>
            <a:gs pos="80000">
              <a:schemeClr val="accent2">
                <a:shade val="90000"/>
                <a:hueOff val="-41001"/>
                <a:satOff val="-6944"/>
                <a:lumOff val="32113"/>
                <a:alphaOff val="0"/>
                <a:shade val="93000"/>
                <a:satMod val="130000"/>
              </a:schemeClr>
            </a:gs>
            <a:gs pos="100000">
              <a:schemeClr val="accent2">
                <a:shade val="90000"/>
                <a:hueOff val="-41001"/>
                <a:satOff val="-6944"/>
                <a:lumOff val="3211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3EA0E85-7FA3-4C6D-80EC-783AE39E1E70}">
      <dsp:nvSpPr>
        <dsp:cNvPr id="0" name=""/>
        <dsp:cNvSpPr/>
      </dsp:nvSpPr>
      <dsp:spPr>
        <a:xfrm>
          <a:off x="5211034" y="444988"/>
          <a:ext cx="2837668" cy="2503523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-4367"/>
                <a:satOff val="-885"/>
                <a:lumOff val="4869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4367"/>
                <a:satOff val="-885"/>
                <a:lumOff val="4869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4367"/>
                <a:satOff val="-885"/>
                <a:lumOff val="486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Стратегия социально-экономического </a:t>
          </a:r>
          <a:endParaRPr lang="ru-RU" sz="18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развития Почепского района до 2030 года 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626601" y="811620"/>
        <a:ext cx="2006534" cy="17702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5110E3-5B94-4F86-9BC5-D3D53C55DC73}">
      <dsp:nvSpPr>
        <dsp:cNvPr id="0" name=""/>
        <dsp:cNvSpPr/>
      </dsp:nvSpPr>
      <dsp:spPr>
        <a:xfrm>
          <a:off x="2229805" y="538049"/>
          <a:ext cx="4261488" cy="4261488"/>
        </a:xfrm>
        <a:prstGeom prst="blockArc">
          <a:avLst>
            <a:gd name="adj1" fmla="val 13114286"/>
            <a:gd name="adj2" fmla="val 16200000"/>
            <a:gd name="adj3" fmla="val 3904"/>
          </a:avLst>
        </a:prstGeom>
        <a:gradFill rotWithShape="0">
          <a:gsLst>
            <a:gs pos="0">
              <a:schemeClr val="accent2">
                <a:shade val="90000"/>
                <a:hueOff val="-11715"/>
                <a:satOff val="-1984"/>
                <a:lumOff val="9175"/>
                <a:alphaOff val="0"/>
                <a:shade val="51000"/>
                <a:satMod val="130000"/>
              </a:schemeClr>
            </a:gs>
            <a:gs pos="80000">
              <a:schemeClr val="accent2">
                <a:shade val="90000"/>
                <a:hueOff val="-11715"/>
                <a:satOff val="-1984"/>
                <a:lumOff val="9175"/>
                <a:alphaOff val="0"/>
                <a:shade val="93000"/>
                <a:satMod val="130000"/>
              </a:schemeClr>
            </a:gs>
            <a:gs pos="100000">
              <a:schemeClr val="accent2">
                <a:shade val="90000"/>
                <a:hueOff val="-11715"/>
                <a:satOff val="-1984"/>
                <a:lumOff val="917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5E27490-BF20-416F-890D-DEBFFA8ADE6D}">
      <dsp:nvSpPr>
        <dsp:cNvPr id="0" name=""/>
        <dsp:cNvSpPr/>
      </dsp:nvSpPr>
      <dsp:spPr>
        <a:xfrm>
          <a:off x="2229805" y="538049"/>
          <a:ext cx="4261488" cy="4261488"/>
        </a:xfrm>
        <a:prstGeom prst="blockArc">
          <a:avLst>
            <a:gd name="adj1" fmla="val 10028571"/>
            <a:gd name="adj2" fmla="val 13114286"/>
            <a:gd name="adj3" fmla="val 3904"/>
          </a:avLst>
        </a:prstGeom>
        <a:gradFill rotWithShape="0">
          <a:gsLst>
            <a:gs pos="0">
              <a:schemeClr val="accent2">
                <a:shade val="90000"/>
                <a:hueOff val="-23429"/>
                <a:satOff val="-3968"/>
                <a:lumOff val="18350"/>
                <a:alphaOff val="0"/>
                <a:shade val="51000"/>
                <a:satMod val="130000"/>
              </a:schemeClr>
            </a:gs>
            <a:gs pos="80000">
              <a:schemeClr val="accent2">
                <a:shade val="90000"/>
                <a:hueOff val="-23429"/>
                <a:satOff val="-3968"/>
                <a:lumOff val="18350"/>
                <a:alphaOff val="0"/>
                <a:shade val="93000"/>
                <a:satMod val="130000"/>
              </a:schemeClr>
            </a:gs>
            <a:gs pos="100000">
              <a:schemeClr val="accent2">
                <a:shade val="90000"/>
                <a:hueOff val="-23429"/>
                <a:satOff val="-3968"/>
                <a:lumOff val="1835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8139830-3856-458A-B548-062C1D71A7C7}">
      <dsp:nvSpPr>
        <dsp:cNvPr id="0" name=""/>
        <dsp:cNvSpPr/>
      </dsp:nvSpPr>
      <dsp:spPr>
        <a:xfrm>
          <a:off x="2236197" y="567001"/>
          <a:ext cx="4261488" cy="4261488"/>
        </a:xfrm>
        <a:prstGeom prst="blockArc">
          <a:avLst>
            <a:gd name="adj1" fmla="val 7049258"/>
            <a:gd name="adj2" fmla="val 10077361"/>
            <a:gd name="adj3" fmla="val 3904"/>
          </a:avLst>
        </a:prstGeom>
        <a:gradFill rotWithShape="0">
          <a:gsLst>
            <a:gs pos="0">
              <a:schemeClr val="accent2">
                <a:shade val="90000"/>
                <a:hueOff val="-35144"/>
                <a:satOff val="-5952"/>
                <a:lumOff val="27525"/>
                <a:alphaOff val="0"/>
                <a:shade val="51000"/>
                <a:satMod val="130000"/>
              </a:schemeClr>
            </a:gs>
            <a:gs pos="80000">
              <a:schemeClr val="accent2">
                <a:shade val="90000"/>
                <a:hueOff val="-35144"/>
                <a:satOff val="-5952"/>
                <a:lumOff val="27525"/>
                <a:alphaOff val="0"/>
                <a:shade val="93000"/>
                <a:satMod val="130000"/>
              </a:schemeClr>
            </a:gs>
            <a:gs pos="100000">
              <a:schemeClr val="accent2">
                <a:shade val="90000"/>
                <a:hueOff val="-35144"/>
                <a:satOff val="-5952"/>
                <a:lumOff val="2752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D186D19-446D-434A-A0AA-B80035B07E9D}">
      <dsp:nvSpPr>
        <dsp:cNvPr id="0" name=""/>
        <dsp:cNvSpPr/>
      </dsp:nvSpPr>
      <dsp:spPr>
        <a:xfrm>
          <a:off x="2263793" y="581622"/>
          <a:ext cx="4261488" cy="4261488"/>
        </a:xfrm>
        <a:prstGeom prst="blockArc">
          <a:avLst>
            <a:gd name="adj1" fmla="val 3573593"/>
            <a:gd name="adj2" fmla="val 7100647"/>
            <a:gd name="adj3" fmla="val 3904"/>
          </a:avLst>
        </a:prstGeom>
        <a:gradFill rotWithShape="0">
          <a:gsLst>
            <a:gs pos="0">
              <a:schemeClr val="accent2">
                <a:shade val="90000"/>
                <a:hueOff val="-35144"/>
                <a:satOff val="-5952"/>
                <a:lumOff val="27525"/>
                <a:alphaOff val="0"/>
                <a:shade val="51000"/>
                <a:satMod val="130000"/>
              </a:schemeClr>
            </a:gs>
            <a:gs pos="80000">
              <a:schemeClr val="accent2">
                <a:shade val="90000"/>
                <a:hueOff val="-35144"/>
                <a:satOff val="-5952"/>
                <a:lumOff val="27525"/>
                <a:alphaOff val="0"/>
                <a:shade val="93000"/>
                <a:satMod val="130000"/>
              </a:schemeClr>
            </a:gs>
            <a:gs pos="100000">
              <a:schemeClr val="accent2">
                <a:shade val="90000"/>
                <a:hueOff val="-35144"/>
                <a:satOff val="-5952"/>
                <a:lumOff val="2752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2283258-701C-4BEB-BA47-3B12E0A4682F}">
      <dsp:nvSpPr>
        <dsp:cNvPr id="0" name=""/>
        <dsp:cNvSpPr/>
      </dsp:nvSpPr>
      <dsp:spPr>
        <a:xfrm>
          <a:off x="2214410" y="611567"/>
          <a:ext cx="4261488" cy="4261488"/>
        </a:xfrm>
        <a:prstGeom prst="blockArc">
          <a:avLst>
            <a:gd name="adj1" fmla="val 647822"/>
            <a:gd name="adj2" fmla="val 3478557"/>
            <a:gd name="adj3" fmla="val 3904"/>
          </a:avLst>
        </a:prstGeom>
        <a:gradFill rotWithShape="0">
          <a:gsLst>
            <a:gs pos="0">
              <a:schemeClr val="accent2">
                <a:shade val="90000"/>
                <a:hueOff val="-23429"/>
                <a:satOff val="-3968"/>
                <a:lumOff val="18350"/>
                <a:alphaOff val="0"/>
                <a:shade val="51000"/>
                <a:satMod val="130000"/>
              </a:schemeClr>
            </a:gs>
            <a:gs pos="80000">
              <a:schemeClr val="accent2">
                <a:shade val="90000"/>
                <a:hueOff val="-23429"/>
                <a:satOff val="-3968"/>
                <a:lumOff val="18350"/>
                <a:alphaOff val="0"/>
                <a:shade val="93000"/>
                <a:satMod val="130000"/>
              </a:schemeClr>
            </a:gs>
            <a:gs pos="100000">
              <a:schemeClr val="accent2">
                <a:shade val="90000"/>
                <a:hueOff val="-23429"/>
                <a:satOff val="-3968"/>
                <a:lumOff val="1835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22F0F68-4BF3-4D7D-B341-15709ED661BC}">
      <dsp:nvSpPr>
        <dsp:cNvPr id="0" name=""/>
        <dsp:cNvSpPr/>
      </dsp:nvSpPr>
      <dsp:spPr>
        <a:xfrm>
          <a:off x="2229805" y="538049"/>
          <a:ext cx="4261488" cy="4261488"/>
        </a:xfrm>
        <a:prstGeom prst="blockArc">
          <a:avLst>
            <a:gd name="adj1" fmla="val 19285714"/>
            <a:gd name="adj2" fmla="val 771429"/>
            <a:gd name="adj3" fmla="val 3904"/>
          </a:avLst>
        </a:prstGeom>
        <a:gradFill rotWithShape="0">
          <a:gsLst>
            <a:gs pos="0">
              <a:schemeClr val="accent2">
                <a:shade val="90000"/>
                <a:hueOff val="-11715"/>
                <a:satOff val="-1984"/>
                <a:lumOff val="9175"/>
                <a:alphaOff val="0"/>
                <a:shade val="51000"/>
                <a:satMod val="130000"/>
              </a:schemeClr>
            </a:gs>
            <a:gs pos="80000">
              <a:schemeClr val="accent2">
                <a:shade val="90000"/>
                <a:hueOff val="-11715"/>
                <a:satOff val="-1984"/>
                <a:lumOff val="9175"/>
                <a:alphaOff val="0"/>
                <a:shade val="93000"/>
                <a:satMod val="130000"/>
              </a:schemeClr>
            </a:gs>
            <a:gs pos="100000">
              <a:schemeClr val="accent2">
                <a:shade val="90000"/>
                <a:hueOff val="-11715"/>
                <a:satOff val="-1984"/>
                <a:lumOff val="917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477AB4F-4B90-4CA9-96E3-5BBC7227ED2B}">
      <dsp:nvSpPr>
        <dsp:cNvPr id="0" name=""/>
        <dsp:cNvSpPr/>
      </dsp:nvSpPr>
      <dsp:spPr>
        <a:xfrm>
          <a:off x="2229805" y="538049"/>
          <a:ext cx="4261488" cy="4261488"/>
        </a:xfrm>
        <a:prstGeom prst="blockArc">
          <a:avLst>
            <a:gd name="adj1" fmla="val 16200000"/>
            <a:gd name="adj2" fmla="val 19285714"/>
            <a:gd name="adj3" fmla="val 3904"/>
          </a:avLst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4291DC6-7F2D-4915-912B-21C215B86B1A}">
      <dsp:nvSpPr>
        <dsp:cNvPr id="0" name=""/>
        <dsp:cNvSpPr/>
      </dsp:nvSpPr>
      <dsp:spPr>
        <a:xfrm>
          <a:off x="3413170" y="1709317"/>
          <a:ext cx="1894756" cy="1918951"/>
        </a:xfrm>
        <a:prstGeom prst="ellipse">
          <a:avLst/>
        </a:prstGeom>
        <a:gradFill rotWithShape="0">
          <a:gsLst>
            <a:gs pos="0">
              <a:schemeClr val="accent2">
                <a:shade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7 направлений анализа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90651" y="1990341"/>
        <a:ext cx="1339794" cy="1356903"/>
      </dsp:txXfrm>
    </dsp:sp>
    <dsp:sp modelId="{FAA28697-159A-4E67-8F21-F0299C03EEC1}">
      <dsp:nvSpPr>
        <dsp:cNvPr id="0" name=""/>
        <dsp:cNvSpPr/>
      </dsp:nvSpPr>
      <dsp:spPr>
        <a:xfrm>
          <a:off x="3372060" y="-85379"/>
          <a:ext cx="1976977" cy="1330038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" sz="1050" b="1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Экономические тенденции, промышленность и сельское хозяйство</a:t>
          </a:r>
          <a:endParaRPr lang="ru-RU" sz="105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61582" y="109401"/>
        <a:ext cx="1397933" cy="940478"/>
      </dsp:txXfrm>
    </dsp:sp>
    <dsp:sp modelId="{62A752F9-F1A3-42ED-BDA8-18B71F89D547}">
      <dsp:nvSpPr>
        <dsp:cNvPr id="0" name=""/>
        <dsp:cNvSpPr/>
      </dsp:nvSpPr>
      <dsp:spPr>
        <a:xfrm>
          <a:off x="5019660" y="701208"/>
          <a:ext cx="1948511" cy="1330038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-11853"/>
                <a:satOff val="-2403"/>
                <a:lumOff val="13215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11853"/>
                <a:satOff val="-2403"/>
                <a:lumOff val="13215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11853"/>
                <a:satOff val="-2403"/>
                <a:lumOff val="132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" sz="1050" b="1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Демография, социальное развитие и человеческий капитал (образование, здравоохранение, спорт)</a:t>
          </a:r>
          <a:endParaRPr lang="ru-RU" sz="105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305013" y="895988"/>
        <a:ext cx="1377805" cy="940478"/>
      </dsp:txXfrm>
    </dsp:sp>
    <dsp:sp modelId="{04564FF5-12EA-48AB-97CB-D95EE053AB10}">
      <dsp:nvSpPr>
        <dsp:cNvPr id="0" name=""/>
        <dsp:cNvSpPr/>
      </dsp:nvSpPr>
      <dsp:spPr>
        <a:xfrm>
          <a:off x="5329191" y="2468655"/>
          <a:ext cx="2136265" cy="1330038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-23705"/>
                <a:satOff val="-4805"/>
                <a:lumOff val="26429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23705"/>
                <a:satOff val="-4805"/>
                <a:lumOff val="26429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23705"/>
                <a:satOff val="-4805"/>
                <a:lumOff val="2642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" sz="1050" b="1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Инфраструктура и ЖКХ (обеспеченность жильем, инженерная инфраструктура, транспорт)</a:t>
          </a:r>
          <a:endParaRPr lang="ru-RU" sz="105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642040" y="2663435"/>
        <a:ext cx="1510567" cy="940478"/>
      </dsp:txXfrm>
    </dsp:sp>
    <dsp:sp modelId="{FB71C8AD-9EDC-4B3F-B946-40ADC232DAE0}">
      <dsp:nvSpPr>
        <dsp:cNvPr id="0" name=""/>
        <dsp:cNvSpPr/>
      </dsp:nvSpPr>
      <dsp:spPr>
        <a:xfrm>
          <a:off x="4464492" y="3848531"/>
          <a:ext cx="1976977" cy="1330038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-35558"/>
                <a:satOff val="-7208"/>
                <a:lumOff val="39644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35558"/>
                <a:satOff val="-7208"/>
                <a:lumOff val="39644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35558"/>
                <a:satOff val="-7208"/>
                <a:lumOff val="3964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" sz="1050" b="1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Экологический и природно-ресурсный потенциал</a:t>
          </a:r>
          <a:endParaRPr lang="ru-RU" sz="105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754014" y="4043311"/>
        <a:ext cx="1397933" cy="940478"/>
      </dsp:txXfrm>
    </dsp:sp>
    <dsp:sp modelId="{5D4F19BD-C82F-4CB1-91B7-CC42B244DD7A}">
      <dsp:nvSpPr>
        <dsp:cNvPr id="0" name=""/>
        <dsp:cNvSpPr/>
      </dsp:nvSpPr>
      <dsp:spPr>
        <a:xfrm>
          <a:off x="2414188" y="3886037"/>
          <a:ext cx="1976977" cy="1330038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-35558"/>
                <a:satOff val="-7208"/>
                <a:lumOff val="39644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35558"/>
                <a:satOff val="-7208"/>
                <a:lumOff val="39644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35558"/>
                <a:satOff val="-7208"/>
                <a:lumOff val="3964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" sz="1050" b="1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Инвестиционная привлекательность</a:t>
          </a:r>
          <a:endParaRPr lang="ru-RU" sz="105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03710" y="4080817"/>
        <a:ext cx="1397933" cy="940478"/>
      </dsp:txXfrm>
    </dsp:sp>
    <dsp:sp modelId="{691FD630-3170-4E58-A503-48D404D16845}">
      <dsp:nvSpPr>
        <dsp:cNvPr id="0" name=""/>
        <dsp:cNvSpPr/>
      </dsp:nvSpPr>
      <dsp:spPr>
        <a:xfrm>
          <a:off x="1234638" y="2468655"/>
          <a:ext cx="2178271" cy="1330038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-23705"/>
                <a:satOff val="-4805"/>
                <a:lumOff val="26429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23705"/>
                <a:satOff val="-4805"/>
                <a:lumOff val="26429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23705"/>
                <a:satOff val="-4805"/>
                <a:lumOff val="2642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" sz="1050" b="1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Предпринимательство</a:t>
          </a:r>
          <a:endParaRPr lang="ru-RU" sz="105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553638" y="2663435"/>
        <a:ext cx="1540271" cy="940478"/>
      </dsp:txXfrm>
    </dsp:sp>
    <dsp:sp modelId="{03BE0C35-4B62-4FE6-9C5A-348F8EEB448C}">
      <dsp:nvSpPr>
        <dsp:cNvPr id="0" name=""/>
        <dsp:cNvSpPr/>
      </dsp:nvSpPr>
      <dsp:spPr>
        <a:xfrm>
          <a:off x="1738694" y="701208"/>
          <a:ext cx="1976977" cy="1330038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-11853"/>
                <a:satOff val="-2403"/>
                <a:lumOff val="13215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11853"/>
                <a:satOff val="-2403"/>
                <a:lumOff val="13215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11853"/>
                <a:satOff val="-2403"/>
                <a:lumOff val="132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" sz="1050" b="1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Бюджетно-налоговая политика</a:t>
          </a:r>
          <a:endParaRPr lang="ru-RU" sz="105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028216" y="895988"/>
        <a:ext cx="1397933" cy="9404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2D64F9-04C5-4B00-973F-39B7A7D4B8E1}" type="datetimeFigureOut">
              <a:rPr lang="ru-RU" smtClean="0"/>
              <a:pPr/>
              <a:t>23.03.2019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BD030D-EA8C-4E55-AF4E-C5F0D1ACC6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23805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BD030D-EA8C-4E55-AF4E-C5F0D1ACC63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34246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BD030D-EA8C-4E55-AF4E-C5F0D1ACC63A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55410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1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381356" y="3429000"/>
            <a:ext cx="8476424" cy="3214710"/>
          </a:xfrm>
          <a:prstGeom prst="rect">
            <a:avLst/>
          </a:prstGeom>
          <a:solidFill>
            <a:srgbClr val="DBDADA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0" tIns="0" rIns="0" bIns="0">
            <a:noAutofit/>
          </a:bodyPr>
          <a:lstStyle/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Стратегия социально-экономического развития Почепского муниципального района Брянской области на период до 2030 года и План мероприятий по реализации Стратегии социально-экономического развития Почепского муниципального района Брянской области на период до 2030 года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ÐÐ°ÑÑÐ¸Ð½ÐºÐ¸ Ð¿Ð¾ Ð·Ð°Ð¿ÑÐ¾ÑÑ Ð±ÑÑÐ½ÑÐºÐ°Ñ Ð¾Ð±Ð»Ð°ÑÑÑ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0" y="210110"/>
            <a:ext cx="3463799" cy="31520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>
          <a:xfrm>
            <a:off x="7096132" y="1428736"/>
            <a:ext cx="857256" cy="857256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pic>
        <p:nvPicPr>
          <p:cNvPr id="8" name="Рисунок 7" descr="https://images.vector-images.com/32/pochep1984_city_coa_n11951.gif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84" y="2928934"/>
            <a:ext cx="2786082" cy="3651887"/>
          </a:xfrm>
          <a:prstGeom prst="rect">
            <a:avLst/>
          </a:prstGeom>
          <a:noFill/>
          <a:ln>
            <a:noFill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316704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43672" y="233289"/>
            <a:ext cx="71787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Динамика численности населения Почепского муниципального района Брянской области за 2009-2017 г.г., человек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424592" y="6453336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10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3095603" y="1500174"/>
          <a:ext cx="8929751" cy="48577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213360" y="1435608"/>
            <a:ext cx="295368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ЕМОГРАФИЧЕСКИЕ ТРЕНДЫ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227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3452794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3667108" y="142852"/>
            <a:ext cx="75832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Динамика трудовых ресурсов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1424592" y="6453336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11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3667107" y="785794"/>
          <a:ext cx="8358248" cy="5572164"/>
        </p:xfrm>
        <a:graphic>
          <a:graphicData uri="http://schemas.openxmlformats.org/drawingml/2006/table">
            <a:tbl>
              <a:tblPr/>
              <a:tblGrid>
                <a:gridCol w="1348104"/>
                <a:gridCol w="816620"/>
                <a:gridCol w="688460"/>
                <a:gridCol w="687588"/>
                <a:gridCol w="688460"/>
                <a:gridCol w="688460"/>
                <a:gridCol w="687588"/>
                <a:gridCol w="688460"/>
                <a:gridCol w="687588"/>
                <a:gridCol w="688460"/>
                <a:gridCol w="688460"/>
              </a:tblGrid>
              <a:tr h="796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Показатели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0">
                          <a:latin typeface="Times New Roman"/>
                          <a:ea typeface="Times New Roman"/>
                          <a:cs typeface="Times New Roman"/>
                        </a:rPr>
                        <a:t>2008 г.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0" dirty="0">
                          <a:latin typeface="Times New Roman"/>
                          <a:ea typeface="Times New Roman"/>
                          <a:cs typeface="Times New Roman"/>
                        </a:rPr>
                        <a:t>2009 г.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0" dirty="0">
                          <a:latin typeface="Times New Roman"/>
                          <a:ea typeface="Times New Roman"/>
                          <a:cs typeface="Times New Roman"/>
                        </a:rPr>
                        <a:t>2010 г.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0">
                          <a:latin typeface="Times New Roman"/>
                          <a:ea typeface="Times New Roman"/>
                          <a:cs typeface="Times New Roman"/>
                        </a:rPr>
                        <a:t>2011 г.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0" dirty="0">
                          <a:latin typeface="Times New Roman"/>
                          <a:ea typeface="Times New Roman"/>
                          <a:cs typeface="Times New Roman"/>
                        </a:rPr>
                        <a:t>2012 г.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0" dirty="0">
                          <a:latin typeface="Times New Roman"/>
                          <a:ea typeface="Times New Roman"/>
                          <a:cs typeface="Times New Roman"/>
                        </a:rPr>
                        <a:t>2013 г.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0" dirty="0">
                          <a:latin typeface="Times New Roman"/>
                          <a:ea typeface="Times New Roman"/>
                          <a:cs typeface="Times New Roman"/>
                        </a:rPr>
                        <a:t>2014 г.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0" dirty="0">
                          <a:latin typeface="Times New Roman"/>
                          <a:ea typeface="Times New Roman"/>
                          <a:cs typeface="Times New Roman"/>
                        </a:rPr>
                        <a:t>2015 г.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0" dirty="0">
                          <a:latin typeface="Times New Roman"/>
                          <a:ea typeface="Times New Roman"/>
                          <a:cs typeface="Times New Roman"/>
                        </a:rPr>
                        <a:t>2016 г.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2017г.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00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Численность </a:t>
                      </a:r>
                      <a:r>
                        <a:rPr lang="ru-RU" sz="1400" spc="-100" dirty="0">
                          <a:latin typeface="Times New Roman"/>
                          <a:ea typeface="Times New Roman"/>
                          <a:cs typeface="Times New Roman"/>
                        </a:rPr>
                        <a:t>экономически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активного населения, чел.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0">
                          <a:latin typeface="Times New Roman"/>
                          <a:ea typeface="Times New Roman"/>
                          <a:cs typeface="Times New Roman"/>
                        </a:rPr>
                        <a:t>20800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0">
                          <a:latin typeface="Times New Roman"/>
                          <a:ea typeface="Times New Roman"/>
                          <a:cs typeface="Times New Roman"/>
                        </a:rPr>
                        <a:t>21100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0">
                          <a:latin typeface="Times New Roman"/>
                          <a:ea typeface="Times New Roman"/>
                          <a:cs typeface="Times New Roman"/>
                        </a:rPr>
                        <a:t>19800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0">
                          <a:latin typeface="Times New Roman"/>
                          <a:ea typeface="Times New Roman"/>
                          <a:cs typeface="Times New Roman"/>
                        </a:rPr>
                        <a:t>21000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0">
                          <a:latin typeface="Times New Roman"/>
                          <a:ea typeface="Times New Roman"/>
                          <a:cs typeface="Times New Roman"/>
                        </a:rPr>
                        <a:t>21000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0">
                          <a:latin typeface="Times New Roman"/>
                          <a:ea typeface="Times New Roman"/>
                          <a:cs typeface="Times New Roman"/>
                        </a:rPr>
                        <a:t>21000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0">
                          <a:latin typeface="Times New Roman"/>
                          <a:ea typeface="Times New Roman"/>
                          <a:cs typeface="Times New Roman"/>
                        </a:rPr>
                        <a:t>20700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0">
                          <a:latin typeface="Times New Roman"/>
                          <a:ea typeface="Times New Roman"/>
                          <a:cs typeface="Times New Roman"/>
                        </a:rPr>
                        <a:t>20400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0">
                          <a:latin typeface="Times New Roman"/>
                          <a:ea typeface="Times New Roman"/>
                          <a:cs typeface="Times New Roman"/>
                        </a:rPr>
                        <a:t>20400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0">
                          <a:latin typeface="Times New Roman"/>
                          <a:ea typeface="Times New Roman"/>
                          <a:cs typeface="Times New Roman"/>
                        </a:rPr>
                        <a:t>20200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20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Численность занятых в экономике, чел.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0">
                          <a:latin typeface="Times New Roman"/>
                          <a:ea typeface="Times New Roman"/>
                          <a:cs typeface="Times New Roman"/>
                        </a:rPr>
                        <a:t>19930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0">
                          <a:latin typeface="Times New Roman"/>
                          <a:ea typeface="Times New Roman"/>
                          <a:cs typeface="Times New Roman"/>
                        </a:rPr>
                        <a:t>20070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0">
                          <a:latin typeface="Times New Roman"/>
                          <a:ea typeface="Times New Roman"/>
                          <a:cs typeface="Times New Roman"/>
                        </a:rPr>
                        <a:t>19000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0">
                          <a:latin typeface="Times New Roman"/>
                          <a:ea typeface="Times New Roman"/>
                          <a:cs typeface="Times New Roman"/>
                        </a:rPr>
                        <a:t>20345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0">
                          <a:latin typeface="Times New Roman"/>
                          <a:ea typeface="Times New Roman"/>
                          <a:cs typeface="Times New Roman"/>
                        </a:rPr>
                        <a:t>20510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0">
                          <a:latin typeface="Times New Roman"/>
                          <a:ea typeface="Times New Roman"/>
                          <a:cs typeface="Times New Roman"/>
                        </a:rPr>
                        <a:t>20548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0">
                          <a:latin typeface="Times New Roman"/>
                          <a:ea typeface="Times New Roman"/>
                          <a:cs typeface="Times New Roman"/>
                        </a:rPr>
                        <a:t>20260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0">
                          <a:latin typeface="Times New Roman"/>
                          <a:ea typeface="Times New Roman"/>
                          <a:cs typeface="Times New Roman"/>
                        </a:rPr>
                        <a:t>19920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0">
                          <a:latin typeface="Times New Roman"/>
                          <a:ea typeface="Times New Roman"/>
                          <a:cs typeface="Times New Roman"/>
                        </a:rPr>
                        <a:t>19700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0">
                          <a:latin typeface="Times New Roman"/>
                          <a:ea typeface="Times New Roman"/>
                          <a:cs typeface="Times New Roman"/>
                        </a:rPr>
                        <a:t>19800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4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Численность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безработных,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чел.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1070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1030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800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655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490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452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440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480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700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400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213360" y="1435608"/>
            <a:ext cx="3167996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РОСТРАНСТВЕННОЕ РАЗВИТИЕ: НАСЕЛЕНИЕ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3381356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3610678" y="234696"/>
            <a:ext cx="71287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Динамика объема производства промышленной продукции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496600" y="6453336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12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Диаграмма 13"/>
          <p:cNvGraphicFramePr/>
          <p:nvPr/>
        </p:nvGraphicFramePr>
        <p:xfrm>
          <a:off x="3452794" y="1285860"/>
          <a:ext cx="8501122" cy="4929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213360" y="1435608"/>
            <a:ext cx="3167996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РОСТРАНСТВЕННОЕ РАЗВИТИЕ: ПРОМЫШЛЕННОСТЬ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8008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3381356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95670" y="214290"/>
            <a:ext cx="8286808" cy="96316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2592"/>
              </a:lnSpc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Инвестиции в основной капитал в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муниципальных образованиях Брянской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области</a:t>
            </a:r>
            <a:endParaRPr lang="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38612" y="857292"/>
            <a:ext cx="6500858" cy="5786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7239008" y="2714620"/>
            <a:ext cx="1071570" cy="1071570"/>
          </a:xfrm>
          <a:prstGeom prst="ellipse">
            <a:avLst/>
          </a:prstGeom>
          <a:noFill/>
          <a:ln w="76200">
            <a:solidFill>
              <a:schemeClr val="tx2">
                <a:lumMod val="50000"/>
              </a:schemeClr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424592" y="6453336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13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3360" y="1435608"/>
            <a:ext cx="3167996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РОСТРАНСТВЕННОЕ РАЗВИТИЕ: ИНВЕСТИЦИИ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3381356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3595670" y="142852"/>
            <a:ext cx="82153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Анализ инвестиций в основной капитал организаций (в фактически действовавших ценах), млн. руб.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1424592" y="6453336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14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Диаграмма 11"/>
          <p:cNvGraphicFramePr/>
          <p:nvPr/>
        </p:nvGraphicFramePr>
        <p:xfrm>
          <a:off x="3309918" y="1000108"/>
          <a:ext cx="8643998" cy="5357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213360" y="1435608"/>
            <a:ext cx="3167996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РОСТРАНСТВЕННОЕ РАЗВИТИЕ: ИНВЕСТИЦИИ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-4605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172967" y="857492"/>
            <a:ext cx="5443312" cy="316992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2120"/>
              </a:lnSpc>
            </a:pPr>
            <a:r>
              <a:rPr lang="ru" sz="2800" b="1" dirty="0">
                <a:latin typeface="Times New Roman" pitchFamily="18" charset="0"/>
                <a:cs typeface="Times New Roman" pitchFamily="18" charset="0"/>
              </a:rPr>
              <a:t>Климатическая характеристика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036219" y="194084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данным 2017 года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Почепском районе количество объектов, имеющих стационарные источники загрязнения атмосферного воздуха составляет 12 единиц.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727848" y="3645024"/>
            <a:ext cx="69847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Климат умеренно-континентальный с тёплым летом и умеренно-тёплой зимой. Среднегодовая температура равна 5 градусам, амплитуда колебания температур – 10 градусам. Среднегодовое количество осадков равно 500-550 мм. Снежный покров ложится в начале декабря и сохраняется до начала апреля. Почва промерзает до 65-85 см.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1496600" y="6453336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15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РИРОДНО-КЛИМАТИЧЕСКАЯ ХАРАКТЕРИСТИКА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-4605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21736" y="285728"/>
            <a:ext cx="8732180" cy="10960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3024"/>
              </a:lnSpc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Выброшено в атмосферу загрязняющих веществ, отходящих от стационарных источников,  тысяч тонн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424592" y="6453336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16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Диаграмма 11"/>
          <p:cNvGraphicFramePr/>
          <p:nvPr/>
        </p:nvGraphicFramePr>
        <p:xfrm>
          <a:off x="2615820" y="1714488"/>
          <a:ext cx="9266657" cy="4429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ЫБРОСЫ В АТМОСФЕРНЫЙ ВОЗДУХ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-4605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2928839" y="142852"/>
            <a:ext cx="8453573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Перечень особо охраняемых природных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территорий регионального и местного значения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424592" y="6525344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17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3238478" y="1357296"/>
          <a:ext cx="8715439" cy="4815522"/>
        </p:xfrm>
        <a:graphic>
          <a:graphicData uri="http://schemas.openxmlformats.org/drawingml/2006/table">
            <a:tbl>
              <a:tblPr/>
              <a:tblGrid>
                <a:gridCol w="444882"/>
                <a:gridCol w="1484118"/>
                <a:gridCol w="1069308"/>
                <a:gridCol w="1221435"/>
                <a:gridCol w="955214"/>
                <a:gridCol w="1254465"/>
                <a:gridCol w="2286017"/>
              </a:tblGrid>
              <a:tr h="3335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</a:p>
                  </a:txBody>
                  <a:tcPr marL="41092" marR="410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Название ООПТ</a:t>
                      </a:r>
                    </a:p>
                  </a:txBody>
                  <a:tcPr marL="41092" marR="410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Категерия</a:t>
                      </a:r>
                      <a:r>
                        <a:rPr lang="ru-RU" sz="105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5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ООПТ</a:t>
                      </a:r>
                    </a:p>
                  </a:txBody>
                  <a:tcPr marL="41092" marR="410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Кластерность</a:t>
                      </a:r>
                      <a:endParaRPr lang="ru-RU" sz="105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92" marR="410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Площадь</a:t>
                      </a:r>
                      <a:r>
                        <a:rPr lang="ru-RU" sz="105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га</a:t>
                      </a:r>
                    </a:p>
                  </a:txBody>
                  <a:tcPr marL="41092" marR="410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Местоположение</a:t>
                      </a:r>
                      <a:endParaRPr lang="ru-RU" sz="105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92" marR="410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Правоустанавливающий </a:t>
                      </a:r>
                      <a:r>
                        <a:rPr lang="ru-RU" sz="105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документ об организации ООПТ</a:t>
                      </a:r>
                    </a:p>
                  </a:txBody>
                  <a:tcPr marL="41092" marR="410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1869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x-none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092" marR="410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Зверинец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памятник природы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1140</a:t>
                      </a: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с. Красный Рог</a:t>
                      </a: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Постановление ад­министрации Брянской области от 28.07.2010 №755 об утверждении положений и паспортов особо охраняемых природных территорий</a:t>
                      </a: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1869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x-none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092" marR="410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pc="-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Мемориальный</a:t>
                      </a: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лес</a:t>
                      </a: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памятник природы</a:t>
                      </a: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Территория 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Семецкого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участкового лесничества Почепского лесничества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Постановление ад­министрации Брянской области от 28.07.2010 №755 об утверждении положений и паспортов особо охраняемых природных территорий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1869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x-none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092" marR="410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Семецкая дубрава</a:t>
                      </a: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памятник природы</a:t>
                      </a: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92</a:t>
                      </a: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Территория Семецкого участкового лесничества Почепского лесничества</a:t>
                      </a: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Постановление ад­министрации Брянской области от 28.07.2010 №755 об утверждении положений и паспортов особо охраняемых природных территорий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1869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x-none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092" marR="410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Красный Рог </a:t>
                      </a: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дендрарий</a:t>
                      </a: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с. Красный Рог</a:t>
                      </a:r>
                      <a:endParaRPr lang="ru-RU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Постановление ад­министрации Брянской области от 28.07.2010 №755 об утверждении положений и паспортов особо охраняемых природных территорий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СОБО ОХРАНЯЕМЫЕ ПРИРОДНЫЕ ТЕРРИТОРИИ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221736" y="176408"/>
            <a:ext cx="8589304" cy="53794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3024"/>
              </a:lnSpc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Обеспеченность населения медицинскими услугами</a:t>
            </a:r>
            <a:endParaRPr lang="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1348856" y="6329936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18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3309917" y="714354"/>
          <a:ext cx="8643997" cy="5500728"/>
        </p:xfrm>
        <a:graphic>
          <a:graphicData uri="http://schemas.openxmlformats.org/drawingml/2006/table">
            <a:tbl>
              <a:tblPr/>
              <a:tblGrid>
                <a:gridCol w="1582903"/>
                <a:gridCol w="661314"/>
                <a:gridCol w="752498"/>
                <a:gridCol w="753384"/>
                <a:gridCol w="627672"/>
                <a:gridCol w="550652"/>
                <a:gridCol w="626787"/>
                <a:gridCol w="740104"/>
                <a:gridCol w="749843"/>
                <a:gridCol w="769320"/>
                <a:gridCol w="829520"/>
              </a:tblGrid>
              <a:tr h="305597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Times New Roman"/>
                          <a:cs typeface="Times New Roman"/>
                        </a:rPr>
                        <a:t>Показатели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 spc="-80" dirty="0">
                          <a:latin typeface="Times New Roman"/>
                          <a:ea typeface="Times New Roman"/>
                          <a:cs typeface="Times New Roman"/>
                        </a:rPr>
                        <a:t>2008 г.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 spc="-30">
                          <a:latin typeface="Times New Roman"/>
                          <a:ea typeface="Times New Roman"/>
                          <a:cs typeface="Times New Roman"/>
                        </a:rPr>
                        <a:t>2009 г.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 spc="-30">
                          <a:latin typeface="Times New Roman"/>
                          <a:ea typeface="Times New Roman"/>
                          <a:cs typeface="Times New Roman"/>
                        </a:rPr>
                        <a:t>2010 г.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 spc="-140">
                          <a:latin typeface="Times New Roman"/>
                          <a:ea typeface="Times New Roman"/>
                          <a:cs typeface="Times New Roman"/>
                        </a:rPr>
                        <a:t>2011 г.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i="1" spc="-180" dirty="0">
                          <a:latin typeface="Times New Roman"/>
                          <a:ea typeface="Times New Roman"/>
                          <a:cs typeface="Times New Roman"/>
                        </a:rPr>
                        <a:t>2012 г.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 spc="-130">
                          <a:latin typeface="Times New Roman"/>
                          <a:ea typeface="Times New Roman"/>
                          <a:cs typeface="Times New Roman"/>
                        </a:rPr>
                        <a:t>2013 г.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 spc="-30">
                          <a:latin typeface="Times New Roman"/>
                          <a:ea typeface="Times New Roman"/>
                          <a:cs typeface="Times New Roman"/>
                        </a:rPr>
                        <a:t>2014 г.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 spc="-30">
                          <a:latin typeface="Times New Roman"/>
                          <a:ea typeface="Times New Roman"/>
                          <a:cs typeface="Times New Roman"/>
                        </a:rPr>
                        <a:t>2015 г.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 spc="-30">
                          <a:latin typeface="Times New Roman"/>
                          <a:ea typeface="Times New Roman"/>
                          <a:cs typeface="Times New Roman"/>
                        </a:rPr>
                        <a:t>2016 г.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 spc="-30" dirty="0">
                          <a:latin typeface="Times New Roman"/>
                          <a:ea typeface="Times New Roman"/>
                          <a:cs typeface="Times New Roman"/>
                        </a:rPr>
                        <a:t>2017 г.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6788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Больничных коек на 10 тыс. населения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75,5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81,5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Times New Roman"/>
                          <a:cs typeface="Times New Roman"/>
                        </a:rPr>
                        <a:t>80,4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Times New Roman"/>
                          <a:cs typeface="Times New Roman"/>
                        </a:rPr>
                        <a:t>80,4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80,8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76,6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51,8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Times New Roman"/>
                          <a:cs typeface="Times New Roman"/>
                        </a:rPr>
                        <a:t>46,9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44,7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45,2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3575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Амбулаторно-</a:t>
                      </a:r>
                      <a:r>
                        <a:rPr lang="ru-RU" sz="1600" spc="-100" dirty="0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600" spc="-50" dirty="0">
                          <a:latin typeface="Times New Roman"/>
                          <a:ea typeface="Times New Roman"/>
                          <a:cs typeface="Times New Roman"/>
                        </a:rPr>
                        <a:t>оликлинические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учреждения (посещений в смену на 10 тыс. населения)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122,4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116,7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223,4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 spc="-100">
                          <a:latin typeface="Times New Roman"/>
                          <a:ea typeface="Times New Roman"/>
                          <a:cs typeface="Times New Roman"/>
                        </a:rPr>
                        <a:t>223,8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00">
                          <a:latin typeface="Times New Roman"/>
                          <a:ea typeface="Times New Roman"/>
                          <a:cs typeface="Times New Roman"/>
                        </a:rPr>
                        <a:t>228,0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00">
                          <a:latin typeface="Times New Roman"/>
                          <a:ea typeface="Times New Roman"/>
                          <a:cs typeface="Times New Roman"/>
                        </a:rPr>
                        <a:t>230,0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232,3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233,4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235,10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237,5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6788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Врачи (чел. на 10 тыс. населения)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19,0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22,00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20,3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20,5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21,5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21,6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21,0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20,6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20,70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20,4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7980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Средний медицинский персонал (чел. на 10 тыс. населения)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92,5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96,70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94,3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94,3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93,6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93,6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92,9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93,9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95,30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88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ДРАВООХРАНЕНИЕ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59696" y="225552"/>
            <a:ext cx="73875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Среднемесячная номинальная начисленная заработная плата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работников, руб.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="" xmlns:p14="http://schemas.microsoft.com/office/powerpoint/2010/main" val="824620594"/>
              </p:ext>
            </p:extLst>
          </p:nvPr>
        </p:nvGraphicFramePr>
        <p:xfrm>
          <a:off x="3273552" y="1340768"/>
          <a:ext cx="8208912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11453527" y="6381328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19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РОВЕНЬ ЖИЗНИ НАСЕЛЕНИЯ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44880" y="697992"/>
            <a:ext cx="4331208" cy="73152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6480"/>
              </a:lnSpc>
            </a:pPr>
            <a:r>
              <a:rPr lang="ru" sz="5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Содержание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3085526"/>
              </p:ext>
            </p:extLst>
          </p:nvPr>
        </p:nvGraphicFramePr>
        <p:xfrm>
          <a:off x="393192" y="1694688"/>
          <a:ext cx="9303208" cy="3462504"/>
        </p:xfrm>
        <a:graphic>
          <a:graphicData uri="http://schemas.openxmlformats.org/drawingml/2006/table">
            <a:tbl>
              <a:tblPr/>
              <a:tblGrid>
                <a:gridCol w="3357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9674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66804">
                <a:tc>
                  <a:txBody>
                    <a:bodyPr/>
                    <a:lstStyle/>
                    <a:p>
                      <a:pPr marL="114300" indent="0">
                        <a:lnSpc>
                          <a:spcPts val="1340"/>
                        </a:lnSpc>
                      </a:pPr>
                      <a:r>
                        <a:rPr lang="ru" sz="14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b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>
                        <a:lnSpc>
                          <a:spcPts val="1230"/>
                        </a:lnSpc>
                      </a:pPr>
                      <a:r>
                        <a:rPr lang="ru" sz="1400">
                          <a:latin typeface="Times New Roman" pitchFamily="18" charset="0"/>
                          <a:cs typeface="Times New Roman" pitchFamily="18" charset="0"/>
                        </a:rPr>
                        <a:t>Введение</a:t>
                      </a: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8528">
                <a:tc>
                  <a:txBody>
                    <a:bodyPr/>
                    <a:lstStyle/>
                    <a:p>
                      <a:pPr marL="114300" indent="0">
                        <a:lnSpc>
                          <a:spcPts val="1340"/>
                        </a:lnSpc>
                      </a:pPr>
                      <a:r>
                        <a:rPr lang="ru" sz="14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b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>
                        <a:lnSpc>
                          <a:spcPts val="1230"/>
                        </a:lnSpc>
                      </a:pPr>
                      <a:r>
                        <a:rPr lang="ru" sz="1400" dirty="0">
                          <a:latin typeface="Times New Roman" pitchFamily="18" charset="0"/>
                          <a:cs typeface="Times New Roman" pitchFamily="18" charset="0"/>
                        </a:rPr>
                        <a:t>Текущий уровень социально-экономического развития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 (анализ </a:t>
                      </a:r>
                      <a:r>
                        <a:rPr lang="ru" sz="1400" dirty="0">
                          <a:latin typeface="Times New Roman" pitchFamily="18" charset="0"/>
                          <a:cs typeface="Times New Roman" pitchFamily="18" charset="0"/>
                        </a:rPr>
                        <a:t>и диагностика ситуации)</a:t>
                      </a: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8528">
                <a:tc>
                  <a:txBody>
                    <a:bodyPr/>
                    <a:lstStyle/>
                    <a:p>
                      <a:pPr marL="114300" indent="0">
                        <a:lnSpc>
                          <a:spcPts val="1340"/>
                        </a:lnSpc>
                      </a:pPr>
                      <a:r>
                        <a:rPr lang="ru" sz="14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>
                        <a:lnSpc>
                          <a:spcPts val="1230"/>
                        </a:lnSpc>
                      </a:pPr>
                      <a:r>
                        <a:rPr lang="ru" sz="1400" dirty="0">
                          <a:latin typeface="Times New Roman" pitchFamily="18" charset="0"/>
                          <a:cs typeface="Times New Roman" pitchFamily="18" charset="0"/>
                        </a:rPr>
                        <a:t>Потенциал, ограничения и возможности социально-экономического развития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endParaRPr lang="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3060">
                <a:tc>
                  <a:txBody>
                    <a:bodyPr/>
                    <a:lstStyle/>
                    <a:p>
                      <a:pPr marL="114300" indent="0">
                        <a:lnSpc>
                          <a:spcPts val="1340"/>
                        </a:lnSpc>
                      </a:pPr>
                      <a:r>
                        <a:rPr lang="ru" sz="14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>
                        <a:lnSpc>
                          <a:spcPts val="1230"/>
                        </a:lnSpc>
                      </a:pPr>
                      <a:r>
                        <a:rPr lang="ru" sz="1400" dirty="0">
                          <a:latin typeface="Times New Roman" pitchFamily="18" charset="0"/>
                          <a:cs typeface="Times New Roman" pitchFamily="18" charset="0"/>
                        </a:rPr>
                        <a:t>Миссия и </a:t>
                      </a:r>
                      <a:r>
                        <a:rPr lang="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стратегические </a:t>
                      </a:r>
                      <a:r>
                        <a:rPr lang="ru" sz="1400" dirty="0">
                          <a:latin typeface="Times New Roman" pitchFamily="18" charset="0"/>
                          <a:cs typeface="Times New Roman" pitchFamily="18" charset="0"/>
                        </a:rPr>
                        <a:t>направления развития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endParaRPr lang="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93996">
                <a:tc>
                  <a:txBody>
                    <a:bodyPr/>
                    <a:lstStyle/>
                    <a:p>
                      <a:pPr marL="114300" indent="0">
                        <a:lnSpc>
                          <a:spcPts val="1340"/>
                        </a:lnSpc>
                      </a:pPr>
                      <a:r>
                        <a:rPr lang="ru" sz="14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>
                        <a:lnSpc>
                          <a:spcPts val="1230"/>
                        </a:lnSpc>
                      </a:pPr>
                      <a:r>
                        <a:rPr lang="ru" sz="1400" dirty="0">
                          <a:latin typeface="Times New Roman" pitchFamily="18" charset="0"/>
                          <a:cs typeface="Times New Roman" pitchFamily="18" charset="0"/>
                        </a:rPr>
                        <a:t>Приоритетные направления развития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endParaRPr lang="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98528">
                <a:tc>
                  <a:txBody>
                    <a:bodyPr/>
                    <a:lstStyle/>
                    <a:p>
                      <a:pPr marL="114300" indent="0">
                        <a:lnSpc>
                          <a:spcPts val="1340"/>
                        </a:lnSpc>
                      </a:pPr>
                      <a:r>
                        <a:rPr lang="ru" sz="14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0" marR="0" marT="0" marB="0" anchor="b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>
                        <a:lnSpc>
                          <a:spcPts val="1230"/>
                        </a:lnSpc>
                      </a:pPr>
                      <a:r>
                        <a:rPr lang="ru" sz="1400" dirty="0">
                          <a:latin typeface="Times New Roman" pitchFamily="18" charset="0"/>
                          <a:cs typeface="Times New Roman" pitchFamily="18" charset="0"/>
                        </a:rPr>
                        <a:t>Экономическое районирование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endParaRPr lang="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3060">
                <a:tc>
                  <a:txBody>
                    <a:bodyPr/>
                    <a:lstStyle/>
                    <a:p>
                      <a:pPr marL="114300" indent="0">
                        <a:lnSpc>
                          <a:spcPts val="1340"/>
                        </a:lnSpc>
                      </a:pPr>
                      <a:r>
                        <a:rPr lang="ru" sz="14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>
                        <a:lnSpc>
                          <a:spcPts val="1230"/>
                        </a:lnSpc>
                      </a:pPr>
                      <a:r>
                        <a:rPr lang="ru" sz="1400" dirty="0">
                          <a:latin typeface="Times New Roman" pitchFamily="18" charset="0"/>
                          <a:cs typeface="Times New Roman" pitchFamily="18" charset="0"/>
                        </a:rPr>
                        <a:t>Сценарии и этапы реализации стратегии</a:t>
                      </a: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11394948" y="6329936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095604" y="142852"/>
            <a:ext cx="87868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Уровень обеспеченности населения жилищным фондом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453527" y="6381328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20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3238481" y="714356"/>
          <a:ext cx="8643995" cy="5572164"/>
        </p:xfrm>
        <a:graphic>
          <a:graphicData uri="http://schemas.openxmlformats.org/drawingml/2006/table">
            <a:tbl>
              <a:tblPr/>
              <a:tblGrid>
                <a:gridCol w="2203028"/>
                <a:gridCol w="644551"/>
                <a:gridCol w="643902"/>
                <a:gridCol w="643902"/>
                <a:gridCol w="643902"/>
                <a:gridCol w="644551"/>
                <a:gridCol w="643902"/>
                <a:gridCol w="643902"/>
                <a:gridCol w="643902"/>
                <a:gridCol w="644551"/>
                <a:gridCol w="643902"/>
              </a:tblGrid>
              <a:tr h="2350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Показатели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2008 г.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2009 г.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2010 г.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2011 г.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2012 г.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2013 г.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2014 г.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2015 г.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2016 г.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2017 г.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2008">
                <a:tc>
                  <a:txBody>
                    <a:bodyPr/>
                    <a:lstStyle/>
                    <a:p>
                      <a:pPr marL="10795" indent="-10795" algn="just">
                        <a:lnSpc>
                          <a:spcPct val="115000"/>
                        </a:lnSpc>
                        <a:tabLst>
                          <a:tab pos="180340" algn="l"/>
                        </a:tabLst>
                      </a:pPr>
                      <a:r>
                        <a:rPr lang="ru-RU" sz="1100">
                          <a:latin typeface="Times New Roman" pitchFamily="18" charset="0"/>
                          <a:cs typeface="Times New Roman" pitchFamily="18" charset="0"/>
                        </a:rPr>
                        <a:t>Ввод в эксплуатацию жилых домов за счет всех источников финансирования, тыс. м</a:t>
                      </a:r>
                      <a:r>
                        <a:rPr lang="ru-RU" sz="1100" baseline="3000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100">
                          <a:latin typeface="Times New Roman" pitchFamily="18" charset="0"/>
                          <a:cs typeface="Times New Roman" pitchFamily="18" charset="0"/>
                        </a:rPr>
                        <a:t> общей площади</a:t>
                      </a: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2,90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8,10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9,08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12,46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0,84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5,11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2,03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2,00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1,60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1,20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6506">
                <a:tc>
                  <a:txBody>
                    <a:bodyPr/>
                    <a:lstStyle/>
                    <a:p>
                      <a:pPr marL="10795" indent="-10795" algn="just">
                        <a:lnSpc>
                          <a:spcPct val="115000"/>
                        </a:lnSpc>
                        <a:tabLst>
                          <a:tab pos="180340" algn="l"/>
                        </a:tabLst>
                      </a:pPr>
                      <a:r>
                        <a:rPr lang="ru-RU" sz="1100">
                          <a:latin typeface="Times New Roman" pitchFamily="18" charset="0"/>
                          <a:cs typeface="Times New Roman" pitchFamily="18" charset="0"/>
                        </a:rPr>
                        <a:t>в том числе за счет:</a:t>
                      </a:r>
                    </a:p>
                    <a:p>
                      <a:pPr marL="10795" indent="-10795" algn="just">
                        <a:lnSpc>
                          <a:spcPct val="115000"/>
                        </a:lnSpc>
                        <a:tabLst>
                          <a:tab pos="180340" algn="l"/>
                        </a:tabLst>
                      </a:pPr>
                      <a:r>
                        <a:rPr lang="ru-RU" sz="1100">
                          <a:latin typeface="Times New Roman" pitchFamily="18" charset="0"/>
                          <a:cs typeface="Times New Roman" pitchFamily="18" charset="0"/>
                        </a:rPr>
                        <a:t>средств федерального бюджета, м</a:t>
                      </a:r>
                      <a:r>
                        <a:rPr lang="ru-RU" sz="1100" baseline="3000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100">
                          <a:latin typeface="Times New Roman" pitchFamily="18" charset="0"/>
                          <a:cs typeface="Times New Roman" pitchFamily="18" charset="0"/>
                        </a:rPr>
                        <a:t> общей площади</a:t>
                      </a: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740,0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4342,5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7552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12069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7509">
                <a:tc>
                  <a:txBody>
                    <a:bodyPr/>
                    <a:lstStyle/>
                    <a:p>
                      <a:pPr marL="10795" indent="-10795" algn="just">
                        <a:lnSpc>
                          <a:spcPct val="115000"/>
                        </a:lnSpc>
                        <a:tabLst>
                          <a:tab pos="180340" algn="l"/>
                        </a:tabLst>
                      </a:pPr>
                      <a:r>
                        <a:rPr lang="ru-RU" sz="1100">
                          <a:latin typeface="Times New Roman" pitchFamily="18" charset="0"/>
                          <a:cs typeface="Times New Roman" pitchFamily="18" charset="0"/>
                        </a:rPr>
                        <a:t>из общего итога:</a:t>
                      </a:r>
                    </a:p>
                    <a:p>
                      <a:pPr marL="10795" indent="-10795" algn="just">
                        <a:lnSpc>
                          <a:spcPct val="115000"/>
                        </a:lnSpc>
                        <a:tabLst>
                          <a:tab pos="180340" algn="l"/>
                        </a:tabLst>
                      </a:pPr>
                      <a:r>
                        <a:rPr lang="ru-RU" sz="1100">
                          <a:latin typeface="Times New Roman" pitchFamily="18" charset="0"/>
                          <a:cs typeface="Times New Roman" pitchFamily="18" charset="0"/>
                        </a:rPr>
                        <a:t>индивидуальные жилые дома, построенные населением за свой счет и с помощью кредитов, тыс. м</a:t>
                      </a:r>
                      <a:r>
                        <a:rPr lang="ru-RU" sz="1100" baseline="3000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100">
                          <a:latin typeface="Times New Roman" pitchFamily="18" charset="0"/>
                          <a:cs typeface="Times New Roman" pitchFamily="18" charset="0"/>
                        </a:rPr>
                        <a:t> общей площади</a:t>
                      </a: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2,16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1,78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1,52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0,39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0,83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5,10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2,03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2,00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1,60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1,20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2008">
                <a:tc>
                  <a:txBody>
                    <a:bodyPr/>
                    <a:lstStyle/>
                    <a:p>
                      <a:pPr marL="10795" indent="-10795" algn="just">
                        <a:lnSpc>
                          <a:spcPct val="115000"/>
                        </a:lnSpc>
                        <a:tabLst>
                          <a:tab pos="180340" algn="l"/>
                        </a:tabLst>
                      </a:pPr>
                      <a:r>
                        <a:rPr lang="ru-RU" sz="1100">
                          <a:latin typeface="Times New Roman" pitchFamily="18" charset="0"/>
                          <a:cs typeface="Times New Roman" pitchFamily="18" charset="0"/>
                        </a:rPr>
                        <a:t>Общая площадь жилых помещений, приходящаяся на 1 жителя (на конец года), м</a:t>
                      </a:r>
                      <a:r>
                        <a:rPr lang="ru-RU" sz="1100" baseline="3000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100">
                          <a:latin typeface="Times New Roman" pitchFamily="18" charset="0"/>
                          <a:cs typeface="Times New Roman" pitchFamily="18" charset="0"/>
                        </a:rPr>
                        <a:t> на человека</a:t>
                      </a: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24,3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25,0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26,1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26,0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26,7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26,5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27,0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27,2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27,40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27,50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2534">
                <a:tc>
                  <a:txBody>
                    <a:bodyPr/>
                    <a:lstStyle/>
                    <a:p>
                      <a:pPr marL="10795" indent="-10795" algn="just">
                        <a:lnSpc>
                          <a:spcPct val="115000"/>
                        </a:lnSpc>
                        <a:tabLst>
                          <a:tab pos="180340" algn="l"/>
                        </a:tabLst>
                      </a:pPr>
                      <a:r>
                        <a:rPr lang="ru-RU" sz="1100">
                          <a:latin typeface="Times New Roman" pitchFamily="18" charset="0"/>
                          <a:cs typeface="Times New Roman" pitchFamily="18" charset="0"/>
                        </a:rPr>
                        <a:t>Стоимость предоставляемых населению жилищно-коммунальных услуг, рассчитанная по экономически обоснованным тарифам, тыс. руб.</a:t>
                      </a: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35322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87079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91877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102740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117687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172670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181300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210300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217800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224550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6506">
                <a:tc>
                  <a:txBody>
                    <a:bodyPr/>
                    <a:lstStyle/>
                    <a:p>
                      <a:pPr marL="10795" indent="-10795" algn="just">
                        <a:lnSpc>
                          <a:spcPct val="115000"/>
                        </a:lnSpc>
                        <a:tabLst>
                          <a:tab pos="180340" algn="l"/>
                        </a:tabLst>
                      </a:pPr>
                      <a:r>
                        <a:rPr lang="ru-RU" sz="1100">
                          <a:latin typeface="Times New Roman" pitchFamily="18" charset="0"/>
                          <a:cs typeface="Times New Roman" pitchFamily="18" charset="0"/>
                        </a:rPr>
                        <a:t>Фактический уровень платежей населения за жилье и коммунальные услуги, %</a:t>
                      </a: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99,0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98,2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97,2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94,6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95,5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96,0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97,0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97,0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97,00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97,00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903" marR="659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ИЛИЩЫЙ ФОНД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44880" y="697992"/>
            <a:ext cx="4331208" cy="73152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6480"/>
              </a:lnSpc>
            </a:pPr>
            <a:r>
              <a:rPr lang="ru" sz="5800">
                <a:latin typeface="Times New Roman" pitchFamily="18" charset="0"/>
                <a:cs typeface="Times New Roman" pitchFamily="18" charset="0"/>
              </a:rPr>
              <a:t>Содержание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71818798"/>
              </p:ext>
            </p:extLst>
          </p:nvPr>
        </p:nvGraphicFramePr>
        <p:xfrm>
          <a:off x="393192" y="1694688"/>
          <a:ext cx="9015176" cy="3462503"/>
        </p:xfrm>
        <a:graphic>
          <a:graphicData uri="http://schemas.openxmlformats.org/drawingml/2006/table">
            <a:tbl>
              <a:tblPr/>
              <a:tblGrid>
                <a:gridCol w="3286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68651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07392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6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b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600">
                          <a:latin typeface="Times New Roman" pitchFamily="18" charset="0"/>
                          <a:cs typeface="Times New Roman" pitchFamily="18" charset="0"/>
                        </a:rPr>
                        <a:t>Введение</a:t>
                      </a: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0900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6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b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Текущий уровень социально-экономического развития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 (анализ </a:t>
                      </a: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и диагностика ситуации)</a:t>
                      </a: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6727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6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solidFill>
                      <a:srgbClr val="900000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indent="0" algn="just" defTabSz="914400" eaLnBrk="1" fontAlgn="auto" latinLnBrk="0" hangingPunct="1">
                        <a:lnSpc>
                          <a:spcPts val="13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16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Потенциал, ограничения и возможности социально-экономического развития </a:t>
                      </a:r>
                      <a:r>
                        <a:rPr lang="ru-RU" sz="1600" b="1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600" b="1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endParaRPr lang="ru" sz="1600" b="1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9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0900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6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Миссия и </a:t>
                      </a:r>
                      <a:r>
                        <a:rPr lang="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стратегические </a:t>
                      </a: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направления развития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endParaRPr lang="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1124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6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Приоритетные направления развития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endParaRPr lang="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5079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6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0" marR="0" marT="0" marB="0" anchor="b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Экономическое районирование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endParaRPr lang="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9034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6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600">
                          <a:latin typeface="Times New Roman" pitchFamily="18" charset="0"/>
                          <a:cs typeface="Times New Roman" pitchFamily="18" charset="0"/>
                        </a:rPr>
                        <a:t>Сценарии и этапы реализации стратегии</a:t>
                      </a: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1347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6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0" marR="0" marT="0" marB="0" anchor="b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Приложения</a:t>
                      </a: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11453527" y="6381328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21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1838432" y="6562344"/>
            <a:ext cx="195072" cy="146304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1230"/>
              </a:lnSpc>
            </a:pPr>
            <a:r>
              <a:rPr lang="ru" sz="1100">
                <a:solidFill>
                  <a:srgbClr val="AAAAAA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1453527" y="6525344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22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40862475"/>
              </p:ext>
            </p:extLst>
          </p:nvPr>
        </p:nvGraphicFramePr>
        <p:xfrm>
          <a:off x="3068419" y="357166"/>
          <a:ext cx="8932237" cy="3075539"/>
        </p:xfrm>
        <a:graphic>
          <a:graphicData uri="http://schemas.openxmlformats.org/drawingml/2006/table">
            <a:tbl>
              <a:tblPr firstRow="1" firstCol="1" bandRow="1">
                <a:tableStyleId>{85BE263C-DBD7-4A20-BB59-AAB30ACAA65A}</a:tableStyleId>
              </a:tblPr>
              <a:tblGrid>
                <a:gridCol w="369733"/>
                <a:gridCol w="4314032"/>
                <a:gridCol w="4248472"/>
              </a:tblGrid>
              <a:tr h="1803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269" marR="392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ПОЛОЖИТЕЛЬНОЕ ВЛИЯНИЕ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269" marR="392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ОТРИЦАТЕЛЬНОЕ ВЛИЯНИЕ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269" marR="392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1516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ВНУТРЕННЯЯ СРЕДА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269" marR="39269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Сильные стороны:</a:t>
                      </a:r>
                    </a:p>
                    <a:p>
                      <a:pPr marL="171450" lvl="0" indent="-171450"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Увеличение ожидаемой продолжительности жизни</a:t>
                      </a:r>
                    </a:p>
                    <a:p>
                      <a:pPr marL="171450" lvl="0" indent="-171450"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Наличие мер поддержки предпринимательства (имущественная, консультационная, финансовая поддержка)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Сравнительная близость к рынкам сбыта нескольких крупнейших агломераций</a:t>
                      </a:r>
                    </a:p>
                    <a:p>
                      <a:pPr marL="171450" marR="0" lvl="0" indent="-17145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Комфортные климатические условия для проживания населения, развития сельского хозяйства, привлечения мигрантов</a:t>
                      </a:r>
                    </a:p>
                    <a:p>
                      <a:pPr marL="171450" marR="0" lvl="0" indent="-17145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Наличие инвестиционных площадок для развития производства</a:t>
                      </a:r>
                    </a:p>
                    <a:p>
                      <a:pPr marL="171450" marR="0" lvl="0" indent="-17145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Высокая инвестиционная привлекательность сельского хозяйства </a:t>
                      </a:r>
                    </a:p>
                    <a:p>
                      <a:pPr marL="171450" marR="0" lvl="0" indent="-17145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Применение элементов муниципально-частного партнерства</a:t>
                      </a:r>
                    </a:p>
                    <a:p>
                      <a:pPr marL="171450" marR="0" lvl="0" indent="-17145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Приоритетное развитие малого и среднего бизнеса</a:t>
                      </a:r>
                    </a:p>
                    <a:p>
                      <a:pPr marL="171450" marR="0" lvl="0" indent="-17145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Наличие автомобильных дорог федерального значения</a:t>
                      </a:r>
                    </a:p>
                    <a:p>
                      <a:pPr marL="171450" marR="0" lvl="0" indent="-17145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Стабильная обеспеченность </a:t>
                      </a:r>
                      <a:r>
                        <a:rPr lang="ru-RU" sz="105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электротеплоэнергией</a:t>
                      </a: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газом, водой, канализацией</a:t>
                      </a:r>
                      <a:endParaRPr lang="ru-RU" sz="105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9269" marR="392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Слабые стороны: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Снижение численности населения трудоспособного возраста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Отрицательный естественный прирост и старение населения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Отток высококвалифицированных кадров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Низкий уровень инвестиционной активности района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Неравномерное размещение организаций по территории района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Низкая инновационная активность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Доминирование сельскохозяйственных организаций в производстве продукции сельского хозяйства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Усиление поляризации развития животноводства, т.е. повышение роли лидеров</a:t>
                      </a:r>
                    </a:p>
                    <a:p>
                      <a:pPr marL="171450" marR="0" lvl="0" indent="-17145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Истощение почвенных ресурсов</a:t>
                      </a:r>
                    </a:p>
                    <a:p>
                      <a:pPr marL="171450" marR="0" lvl="0" indent="-17145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Отсутствие полигона ТБО</a:t>
                      </a:r>
                    </a:p>
                    <a:p>
                      <a:pPr marL="171450" marR="0" lvl="0" indent="-17145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Неудовлетворительное качество артезианских вод</a:t>
                      </a:r>
                    </a:p>
                    <a:p>
                      <a:pPr marL="171450" marR="0" lvl="0" indent="-17145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Высокий уровень износа коммунальных объектов и инженерных сетей </a:t>
                      </a:r>
                    </a:p>
                    <a:p>
                      <a:pPr marL="171450" marR="0" lvl="0" indent="-17145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Недостаточная правовая грамотность населения 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269" marR="392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3331464" y="-24"/>
            <a:ext cx="7162800" cy="3261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2460"/>
              </a:lnSpc>
            </a:pPr>
            <a:r>
              <a:rPr lang="en-US" sz="2400" b="1" dirty="0" smtClean="0">
                <a:solidFill>
                  <a:srgbClr val="4A4441"/>
                </a:solidFill>
                <a:latin typeface="Times New Roman" pitchFamily="18" charset="0"/>
                <a:cs typeface="Times New Roman" pitchFamily="18" charset="0"/>
              </a:rPr>
              <a:t>SWOT</a:t>
            </a:r>
            <a:r>
              <a:rPr lang="ru" sz="2400" b="1" dirty="0" smtClean="0">
                <a:solidFill>
                  <a:srgbClr val="4A4441"/>
                </a:solidFill>
                <a:latin typeface="Times New Roman" pitchFamily="18" charset="0"/>
                <a:cs typeface="Times New Roman" pitchFamily="18" charset="0"/>
              </a:rPr>
              <a:t>-анализ</a:t>
            </a:r>
            <a:endParaRPr lang="ru" sz="2400" b="1" dirty="0">
              <a:solidFill>
                <a:srgbClr val="4A444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21063369"/>
              </p:ext>
            </p:extLst>
          </p:nvPr>
        </p:nvGraphicFramePr>
        <p:xfrm>
          <a:off x="3071665" y="3500438"/>
          <a:ext cx="8928991" cy="3088386"/>
        </p:xfrm>
        <a:graphic>
          <a:graphicData uri="http://schemas.openxmlformats.org/drawingml/2006/table">
            <a:tbl>
              <a:tblPr firstRow="1" firstCol="1" bandRow="1">
                <a:tableStyleId>{85BE263C-DBD7-4A20-BB59-AAB30ACAA65A}</a:tableStyleId>
              </a:tblPr>
              <a:tblGrid>
                <a:gridCol w="360892"/>
                <a:gridCol w="4319627"/>
                <a:gridCol w="4248472"/>
              </a:tblGrid>
              <a:tr h="29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269" marR="392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ПОЛОЖИТЕЛЬНОЕ ВЛИЯНИЕ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269" marR="392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ОТРИЦАТЕЛЬНОЕ ВЛИЯНИЕ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269" marR="392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976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ВНЕШНЯЯ СРЕДА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269" marR="39269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Возможности</a:t>
                      </a:r>
                      <a:r>
                        <a:rPr lang="ru-RU" sz="105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Развитие социальной инфраструктуры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Развитие творческих промыслов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Популяризация и обучение предпринимательству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Снижение административной нагрузки на предпринимательский сектор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Высокие темпы потребления картофеля в Центральном федеральном округе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Спрос на качественную и экологически чистую российскую продукцию</a:t>
                      </a:r>
                    </a:p>
                    <a:p>
                      <a:pPr marL="171450" marR="0" lvl="0" indent="-17145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Использование зеленых технологий в промышленности и сельском хозяйств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Развитие и реализация туристско-рекреационного потенциала района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Разработка подходов к снижению доли теневого сектора в экономике района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Использование современных материалов при ремонте инфраструктуры ЖКХ 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Активное участие в региональных программах развития </a:t>
                      </a:r>
                      <a:endParaRPr lang="ru-RU" sz="105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9269" marR="392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Угрозы: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Негативные демографические тенденции, снижение уровня рождаемости 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Увеличение уровня смертности вследствие ухудшения экологической обстановки, старения населения 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Дальнейший отток молодежи и высококвалифицированных кадров в другие регионы России 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Усиление конкуренции на рынках промышленной  и сельскохозяйственной продукции</a:t>
                      </a:r>
                    </a:p>
                    <a:p>
                      <a:pPr marL="171450" marR="0" lvl="0" indent="-17145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Дальнейшее ухудшение экологической обстановки вследствие истощения почвенных ресурсов, роста антропогенной нагрузки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Снижение инвестиционной привлекательности ЖКХ для частных инвестиций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Снижение объема региональных дотаций и субсидий со стороны федерального бюджета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Высокая конкуренция со стороны других районов, в том числе за инвесторов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Падение платежеспособности населения</a:t>
                      </a:r>
                    </a:p>
                  </a:txBody>
                  <a:tcPr marL="39269" marR="392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ОТЕНЦИАЛ, ОГРАНИЧЕНИЯ И ВОЗМОЖНОСТИ СОЦИАЛЬНО-ЭКОНОМИЧЕСКОГО РАЗВИТИЯ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44880" y="697992"/>
            <a:ext cx="4331208" cy="73152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6480"/>
              </a:lnSpc>
            </a:pPr>
            <a:r>
              <a:rPr lang="ru" sz="5800" dirty="0">
                <a:latin typeface="Times New Roman" pitchFamily="18" charset="0"/>
                <a:cs typeface="Times New Roman" pitchFamily="18" charset="0"/>
              </a:rPr>
              <a:t>Содержание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76140673"/>
              </p:ext>
            </p:extLst>
          </p:nvPr>
        </p:nvGraphicFramePr>
        <p:xfrm>
          <a:off x="393192" y="1694688"/>
          <a:ext cx="9303208" cy="3534512"/>
        </p:xfrm>
        <a:graphic>
          <a:graphicData uri="http://schemas.openxmlformats.org/drawingml/2006/table">
            <a:tbl>
              <a:tblPr/>
              <a:tblGrid>
                <a:gridCol w="3391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9640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76511">
                <a:tc>
                  <a:txBody>
                    <a:bodyPr/>
                    <a:lstStyle/>
                    <a:p>
                      <a:pPr marL="114300" indent="0">
                        <a:lnSpc>
                          <a:spcPts val="1340"/>
                        </a:lnSpc>
                      </a:pPr>
                      <a:r>
                        <a:rPr lang="ru" sz="16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b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>
                        <a:lnSpc>
                          <a:spcPts val="1230"/>
                        </a:lnSpc>
                      </a:pPr>
                      <a:r>
                        <a:rPr lang="ru" sz="1600">
                          <a:latin typeface="Times New Roman" pitchFamily="18" charset="0"/>
                          <a:cs typeface="Times New Roman" pitchFamily="18" charset="0"/>
                        </a:rPr>
                        <a:t>Введение</a:t>
                      </a: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8896">
                <a:tc>
                  <a:txBody>
                    <a:bodyPr/>
                    <a:lstStyle/>
                    <a:p>
                      <a:pPr marL="114300" indent="0">
                        <a:lnSpc>
                          <a:spcPts val="1340"/>
                        </a:lnSpc>
                      </a:pPr>
                      <a:r>
                        <a:rPr lang="ru" sz="16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b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>
                        <a:lnSpc>
                          <a:spcPts val="1230"/>
                        </a:lnSpc>
                      </a:pP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Текущий уровень социально-экономического развития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 (анализ </a:t>
                      </a: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и диагностика ситуации)</a:t>
                      </a: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7401">
                <a:tc>
                  <a:txBody>
                    <a:bodyPr/>
                    <a:lstStyle/>
                    <a:p>
                      <a:pPr marL="114300" indent="0">
                        <a:lnSpc>
                          <a:spcPts val="1340"/>
                        </a:lnSpc>
                      </a:pPr>
                      <a:r>
                        <a:rPr lang="ru" sz="16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>
                        <a:lnSpc>
                          <a:spcPts val="1230"/>
                        </a:lnSpc>
                      </a:pP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Потенциал, ограничения и возможности социально-экономического развития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endParaRPr lang="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76511">
                <a:tc>
                  <a:txBody>
                    <a:bodyPr/>
                    <a:lstStyle/>
                    <a:p>
                      <a:pPr marL="114300" indent="0">
                        <a:lnSpc>
                          <a:spcPts val="1340"/>
                        </a:lnSpc>
                      </a:pPr>
                      <a:r>
                        <a:rPr lang="ru" sz="16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solidFill>
                      <a:srgbClr val="900000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indent="0" defTabSz="914400" eaLnBrk="1" fontAlgn="auto" latinLnBrk="0" hangingPunct="1">
                        <a:lnSpc>
                          <a:spcPts val="13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16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Миссия и </a:t>
                      </a:r>
                      <a:r>
                        <a:rPr lang="ru" sz="1600" b="1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стратегические </a:t>
                      </a:r>
                      <a:r>
                        <a:rPr lang="ru" sz="16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направления развития </a:t>
                      </a:r>
                      <a:r>
                        <a:rPr lang="ru-RU" sz="1600" b="1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600" b="1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endParaRPr lang="ru" sz="1600" b="1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9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22775">
                <a:tc>
                  <a:txBody>
                    <a:bodyPr/>
                    <a:lstStyle/>
                    <a:p>
                      <a:pPr marL="114300" indent="0">
                        <a:lnSpc>
                          <a:spcPts val="1340"/>
                        </a:lnSpc>
                      </a:pPr>
                      <a:r>
                        <a:rPr lang="ru" sz="16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>
                        <a:lnSpc>
                          <a:spcPts val="1230"/>
                        </a:lnSpc>
                      </a:pP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Приоритетные направления развития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endParaRPr lang="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8896">
                <a:tc>
                  <a:txBody>
                    <a:bodyPr/>
                    <a:lstStyle/>
                    <a:p>
                      <a:pPr marL="114300" indent="0">
                        <a:lnSpc>
                          <a:spcPts val="1340"/>
                        </a:lnSpc>
                      </a:pPr>
                      <a:r>
                        <a:rPr lang="ru" sz="16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0" marR="0" marT="0" marB="0" anchor="b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>
                        <a:lnSpc>
                          <a:spcPts val="1230"/>
                        </a:lnSpc>
                      </a:pP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Экономическое районирование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endParaRPr lang="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3522">
                <a:tc>
                  <a:txBody>
                    <a:bodyPr/>
                    <a:lstStyle/>
                    <a:p>
                      <a:pPr marL="114300" indent="0">
                        <a:lnSpc>
                          <a:spcPts val="1340"/>
                        </a:lnSpc>
                      </a:pPr>
                      <a:r>
                        <a:rPr lang="ru" sz="16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>
                        <a:lnSpc>
                          <a:spcPts val="1230"/>
                        </a:lnSpc>
                      </a:pP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Сценарии и этапы реализации стратегии</a:t>
                      </a: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11453527" y="6381328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23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87688" y="849139"/>
            <a:ext cx="7613132" cy="14020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3816"/>
              </a:lnSpc>
            </a:pPr>
            <a:r>
              <a:rPr lang="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Основная</a:t>
            </a:r>
            <a:r>
              <a:rPr lang="ru" sz="2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идея</a:t>
            </a:r>
            <a:r>
              <a:rPr lang="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0">
              <a:lnSpc>
                <a:spcPts val="3816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Почепский </a:t>
            </a: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район – территория развития»</a:t>
            </a:r>
            <a:endParaRPr lang="ru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87688" y="2071678"/>
            <a:ext cx="8424936" cy="35719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just">
              <a:lnSpc>
                <a:spcPts val="3020"/>
              </a:lnSpc>
              <a:spcBef>
                <a:spcPts val="2870"/>
              </a:spcBef>
            </a:pPr>
            <a:r>
              <a:rPr lang="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Миссия Почепского района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заключается в формировании развитой инновационной экономики, основанной на экологически чистом сельском хозяйстве, перерабатывающей промышленности, высокотехнологичном фармацевтическом производстве, востребованных услугах, обеспечивающих растущее качество жизни людей.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3020"/>
              </a:lnSpc>
              <a:spcBef>
                <a:spcPts val="2870"/>
              </a:spcBef>
            </a:pPr>
            <a:endParaRPr lang="ru" sz="27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11453527" y="6381328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24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ИССИЯ ПОЧЕПСКОГО РАЙОНА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317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20" name="Скругленный прямоугольник 19"/>
          <p:cNvSpPr/>
          <p:nvPr/>
        </p:nvSpPr>
        <p:spPr>
          <a:xfrm>
            <a:off x="11453527" y="6381328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25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09918" y="857232"/>
            <a:ext cx="2343912" cy="150876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98877" y="5517232"/>
            <a:ext cx="1200912" cy="1011936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3450336" y="142852"/>
            <a:ext cx="6452616" cy="475488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>
              <a:lnSpc>
                <a:spcPts val="3350"/>
              </a:lnSpc>
            </a:pP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Почепский </a:t>
            </a:r>
            <a:r>
              <a:rPr lang="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район в </a:t>
            </a:r>
            <a:r>
              <a:rPr lang="ru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2030 году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5881686" y="3873900"/>
            <a:ext cx="4554963" cy="347188"/>
          </a:xfrm>
          <a:prstGeom prst="rect">
            <a:avLst/>
          </a:prstGeom>
          <a:solidFill>
            <a:srgbClr val="EAEAEA"/>
          </a:solidFill>
          <a:ln w="15875">
            <a:solidFill>
              <a:srgbClr val="C00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6350"/>
          </a:sp3d>
        </p:spPr>
        <p:txBody>
          <a:bodyPr wrap="none" lIns="0" tIns="0" rIns="0" bIns="0">
            <a:noAutofit/>
          </a:bodyPr>
          <a:lstStyle/>
          <a:p>
            <a:pPr algn="ctr"/>
            <a:r>
              <a:rPr lang="ru-RU" sz="1400" b="1" kern="500" dirty="0" smtClean="0">
                <a:latin typeface="Times New Roman" pitchFamily="18" charset="0"/>
                <a:cs typeface="Times New Roman" pitchFamily="18" charset="0"/>
              </a:rPr>
              <a:t>Территория устойчивого </a:t>
            </a:r>
            <a:r>
              <a:rPr lang="ru-RU" sz="1400" b="1" kern="500" dirty="0">
                <a:latin typeface="Times New Roman" pitchFamily="18" charset="0"/>
                <a:cs typeface="Times New Roman" pitchFamily="18" charset="0"/>
              </a:rPr>
              <a:t>развития</a:t>
            </a:r>
            <a:endParaRPr lang="ru" sz="1400" b="1" kern="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881686" y="5013176"/>
            <a:ext cx="4554963" cy="487526"/>
          </a:xfrm>
          <a:prstGeom prst="rect">
            <a:avLst/>
          </a:prstGeom>
          <a:solidFill>
            <a:srgbClr val="EAEAEA"/>
          </a:solidFill>
          <a:ln w="15875">
            <a:solidFill>
              <a:srgbClr val="C00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6350"/>
          </a:sp3d>
        </p:spPr>
        <p:txBody>
          <a:bodyPr wrap="none" lIns="0" tIns="0" rIns="0" bIns="0">
            <a:noAutofit/>
          </a:bodyPr>
          <a:lstStyle/>
          <a:p>
            <a:pPr algn="ctr"/>
            <a:r>
              <a:rPr lang="ru" sz="1400" b="1" kern="500" dirty="0">
                <a:latin typeface="Times New Roman" pitchFamily="18" charset="0"/>
                <a:cs typeface="Times New Roman" pitchFamily="18" charset="0"/>
              </a:rPr>
              <a:t>Территория сотрудничества и </a:t>
            </a:r>
            <a:endParaRPr lang="ru" sz="1400" b="1" kern="5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1400" b="1" kern="500" dirty="0" smtClean="0">
                <a:latin typeface="Times New Roman" pitchFamily="18" charset="0"/>
                <a:cs typeface="Times New Roman" pitchFamily="18" charset="0"/>
              </a:rPr>
              <a:t>взаимодействия</a:t>
            </a:r>
            <a:endParaRPr lang="ru" sz="1400" b="1" kern="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881686" y="642918"/>
            <a:ext cx="4554963" cy="697850"/>
          </a:xfrm>
          <a:prstGeom prst="rect">
            <a:avLst/>
          </a:prstGeom>
          <a:solidFill>
            <a:srgbClr val="EAEAEA"/>
          </a:solidFill>
          <a:ln w="15875">
            <a:solidFill>
              <a:srgbClr val="C00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6350"/>
          </a:sp3d>
        </p:spPr>
        <p:txBody>
          <a:bodyPr wrap="none" lIns="0" tIns="0" rIns="0" bIns="0">
            <a:noAutofit/>
          </a:bodyPr>
          <a:lstStyle/>
          <a:p>
            <a:pPr algn="ctr"/>
            <a:r>
              <a:rPr lang="ru-RU" sz="1400" b="1" kern="500" dirty="0" smtClean="0">
                <a:latin typeface="Times New Roman" pitchFamily="18" charset="0"/>
                <a:cs typeface="Times New Roman" pitchFamily="18" charset="0"/>
              </a:rPr>
              <a:t>Центральный сельскохозяйственно-</a:t>
            </a:r>
          </a:p>
          <a:p>
            <a:pPr algn="ctr"/>
            <a:r>
              <a:rPr lang="ru-RU" sz="1400" b="1" kern="500" dirty="0" smtClean="0">
                <a:latin typeface="Times New Roman" pitchFamily="18" charset="0"/>
                <a:cs typeface="Times New Roman" pitchFamily="18" charset="0"/>
              </a:rPr>
              <a:t>логистический </a:t>
            </a:r>
          </a:p>
          <a:p>
            <a:pPr algn="ctr"/>
            <a:r>
              <a:rPr lang="ru-RU" sz="1400" b="1" kern="500" dirty="0" smtClean="0">
                <a:latin typeface="Times New Roman" pitchFamily="18" charset="0"/>
                <a:cs typeface="Times New Roman" pitchFamily="18" charset="0"/>
              </a:rPr>
              <a:t>экономический район</a:t>
            </a:r>
            <a:endParaRPr lang="ru" sz="1400" b="1" kern="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856647" y="4365104"/>
            <a:ext cx="4559833" cy="576064"/>
          </a:xfrm>
          <a:prstGeom prst="rect">
            <a:avLst/>
          </a:prstGeom>
          <a:solidFill>
            <a:srgbClr val="EAEAEA"/>
          </a:solidFill>
          <a:ln w="15875">
            <a:solidFill>
              <a:srgbClr val="C00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6350"/>
          </a:sp3d>
        </p:spPr>
        <p:txBody>
          <a:bodyPr wrap="none" lIns="0" tIns="0" rIns="0" bIns="0">
            <a:noAutofit/>
          </a:bodyPr>
          <a:lstStyle/>
          <a:p>
            <a:pPr algn="ctr"/>
            <a:r>
              <a:rPr lang="ru" sz="1400" b="1" kern="500" dirty="0">
                <a:latin typeface="Times New Roman" pitchFamily="18" charset="0"/>
                <a:cs typeface="Times New Roman" pitchFamily="18" charset="0"/>
              </a:rPr>
              <a:t>Территория </a:t>
            </a:r>
            <a:r>
              <a:rPr lang="ru" sz="1400" b="1" kern="500" dirty="0" smtClean="0">
                <a:latin typeface="Times New Roman" pitchFamily="18" charset="0"/>
                <a:cs typeface="Times New Roman" pitchFamily="18" charset="0"/>
              </a:rPr>
              <a:t>поддержки</a:t>
            </a:r>
          </a:p>
          <a:p>
            <a:pPr algn="ctr"/>
            <a:r>
              <a:rPr lang="ru" sz="1400" b="1" kern="500" dirty="0" smtClean="0">
                <a:latin typeface="Times New Roman" pitchFamily="18" charset="0"/>
                <a:cs typeface="Times New Roman" pitchFamily="18" charset="0"/>
              </a:rPr>
              <a:t>сельских </a:t>
            </a:r>
            <a:r>
              <a:rPr lang="ru" sz="1400" b="1" kern="500" dirty="0">
                <a:latin typeface="Times New Roman" pitchFamily="18" charset="0"/>
                <a:cs typeface="Times New Roman" pitchFamily="18" charset="0"/>
              </a:rPr>
              <a:t>поселений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4892040" y="5616914"/>
            <a:ext cx="6633248" cy="8839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2400"/>
              </a:lnSpc>
              <a:spcBef>
                <a:spcPts val="2590"/>
              </a:spcBef>
            </a:pPr>
            <a:r>
              <a:rPr lang="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Приоритетные направления и цели </a:t>
            </a:r>
            <a:r>
              <a:rPr lang="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Стратегии соответствуют </a:t>
            </a:r>
            <a:r>
              <a:rPr lang="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«Майскому указу» Президента Российской Федерации </a:t>
            </a:r>
            <a:r>
              <a:rPr lang="ru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Н НН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5881686" y="1484784"/>
            <a:ext cx="4554963" cy="1086960"/>
          </a:xfrm>
          <a:prstGeom prst="rect">
            <a:avLst/>
          </a:prstGeom>
          <a:solidFill>
            <a:srgbClr val="EAEAEA"/>
          </a:solidFill>
          <a:ln w="15875">
            <a:solidFill>
              <a:srgbClr val="C00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6350"/>
          </a:sp3d>
        </p:spPr>
        <p:txBody>
          <a:bodyPr wrap="none" lIns="0" tIns="0" rIns="0" bIns="0">
            <a:noAutofit/>
          </a:bodyPr>
          <a:lstStyle/>
          <a:p>
            <a:pPr algn="ctr"/>
            <a:r>
              <a:rPr lang="ru-RU" sz="1400" b="1" kern="500" dirty="0" smtClean="0">
                <a:latin typeface="Times New Roman" pitchFamily="18" charset="0"/>
                <a:cs typeface="Times New Roman" pitchFamily="18" charset="0"/>
              </a:rPr>
              <a:t>Один из наиболее динамично развивающихся </a:t>
            </a:r>
          </a:p>
          <a:p>
            <a:pPr algn="ctr"/>
            <a:r>
              <a:rPr lang="ru-RU" sz="1400" b="1" kern="500" dirty="0" smtClean="0">
                <a:latin typeface="Times New Roman" pitchFamily="18" charset="0"/>
                <a:cs typeface="Times New Roman" pitchFamily="18" charset="0"/>
              </a:rPr>
              <a:t>муниципальных образований с развитым </a:t>
            </a:r>
          </a:p>
          <a:p>
            <a:pPr algn="ctr"/>
            <a:r>
              <a:rPr lang="ru-RU" sz="1400" b="1" kern="500" dirty="0" smtClean="0">
                <a:latin typeface="Times New Roman" pitchFamily="18" charset="0"/>
                <a:cs typeface="Times New Roman" pitchFamily="18" charset="0"/>
              </a:rPr>
              <a:t>агропромышленным комплексом </a:t>
            </a:r>
          </a:p>
          <a:p>
            <a:pPr algn="ctr"/>
            <a:r>
              <a:rPr lang="ru-RU" sz="1400" b="1" kern="500" dirty="0" smtClean="0">
                <a:latin typeface="Times New Roman" pitchFamily="18" charset="0"/>
                <a:cs typeface="Times New Roman" pitchFamily="18" charset="0"/>
              </a:rPr>
              <a:t>(растениеводство, молочное животноводство, </a:t>
            </a:r>
          </a:p>
          <a:p>
            <a:pPr algn="ctr"/>
            <a:r>
              <a:rPr lang="ru-RU" sz="1400" b="1" kern="500" dirty="0" smtClean="0">
                <a:latin typeface="Times New Roman" pitchFamily="18" charset="0"/>
                <a:cs typeface="Times New Roman" pitchFamily="18" charset="0"/>
              </a:rPr>
              <a:t>пищевая промышленность)</a:t>
            </a:r>
            <a:endParaRPr lang="ru" sz="1400" b="1" kern="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857844" y="2713341"/>
            <a:ext cx="4554963" cy="357190"/>
          </a:xfrm>
          <a:prstGeom prst="rect">
            <a:avLst/>
          </a:prstGeom>
          <a:solidFill>
            <a:srgbClr val="EAEAEA"/>
          </a:solidFill>
          <a:ln w="15875">
            <a:solidFill>
              <a:srgbClr val="C00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6350"/>
          </a:sp3d>
        </p:spPr>
        <p:txBody>
          <a:bodyPr wrap="none" lIns="0" tIns="0" rIns="0" bIns="0">
            <a:noAutofit/>
          </a:bodyPr>
          <a:lstStyle/>
          <a:p>
            <a:pPr algn="ctr"/>
            <a:r>
              <a:rPr lang="ru-RU" sz="1400" b="1" kern="500" dirty="0" smtClean="0">
                <a:latin typeface="Times New Roman" pitchFamily="18" charset="0"/>
                <a:cs typeface="Times New Roman" pitchFamily="18" charset="0"/>
              </a:rPr>
              <a:t>Район с развитым фармацевтическим производством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5880439" y="3217536"/>
            <a:ext cx="4554963" cy="571504"/>
          </a:xfrm>
          <a:prstGeom prst="rect">
            <a:avLst/>
          </a:prstGeom>
          <a:solidFill>
            <a:srgbClr val="EAEAEA"/>
          </a:solidFill>
          <a:ln w="15875">
            <a:solidFill>
              <a:srgbClr val="C00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6350"/>
          </a:sp3d>
        </p:spPr>
        <p:txBody>
          <a:bodyPr wrap="none" lIns="0" tIns="0" rIns="0" bIns="0">
            <a:noAutofit/>
          </a:bodyPr>
          <a:lstStyle/>
          <a:p>
            <a:pPr algn="ctr"/>
            <a:r>
              <a:rPr lang="ru-RU" sz="1400" b="1" kern="500" dirty="0" smtClean="0">
                <a:latin typeface="Times New Roman" pitchFamily="18" charset="0"/>
                <a:cs typeface="Times New Roman" pitchFamily="18" charset="0"/>
              </a:rPr>
              <a:t>Район, продвигающий туристический бренд </a:t>
            </a:r>
          </a:p>
          <a:p>
            <a:pPr algn="ctr"/>
            <a:r>
              <a:rPr lang="ru-RU" sz="1400" b="1" kern="500" dirty="0" smtClean="0">
                <a:latin typeface="Times New Roman" pitchFamily="18" charset="0"/>
                <a:cs typeface="Times New Roman" pitchFamily="18" charset="0"/>
              </a:rPr>
              <a:t>«Родина «Князя Серебряного»</a:t>
            </a:r>
            <a:endParaRPr lang="ru" sz="1400" b="1" kern="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ИССИЯ ПОЧЕПСКОГО РАЙОНА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086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44880" y="697992"/>
            <a:ext cx="4331208" cy="73152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6480"/>
              </a:lnSpc>
            </a:pPr>
            <a:r>
              <a:rPr lang="ru" sz="5800">
                <a:latin typeface="Arial"/>
              </a:rPr>
              <a:t>Содержание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83771517"/>
              </p:ext>
            </p:extLst>
          </p:nvPr>
        </p:nvGraphicFramePr>
        <p:xfrm>
          <a:off x="393192" y="1694688"/>
          <a:ext cx="9231200" cy="3390496"/>
        </p:xfrm>
        <a:graphic>
          <a:graphicData uri="http://schemas.openxmlformats.org/drawingml/2006/table">
            <a:tbl>
              <a:tblPr/>
              <a:tblGrid>
                <a:gridCol w="3365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8946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57096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4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b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400">
                          <a:latin typeface="Times New Roman" pitchFamily="18" charset="0"/>
                          <a:cs typeface="Times New Roman" pitchFamily="18" charset="0"/>
                        </a:rPr>
                        <a:t>Введение</a:t>
                      </a: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8160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4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b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Текущий уровень социально-экономического развития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 (анализ и диагностика ситуации)</a:t>
                      </a:r>
                      <a:endParaRPr lang="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8160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4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400" dirty="0">
                          <a:latin typeface="Times New Roman" pitchFamily="18" charset="0"/>
                          <a:cs typeface="Times New Roman" pitchFamily="18" charset="0"/>
                        </a:rPr>
                        <a:t>Потенциал, ограничения и возможности социально-экономического развития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endParaRPr lang="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5912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4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400" dirty="0">
                          <a:latin typeface="Times New Roman" pitchFamily="18" charset="0"/>
                          <a:cs typeface="Times New Roman" pitchFamily="18" charset="0"/>
                        </a:rPr>
                        <a:t>Миссия и </a:t>
                      </a:r>
                      <a:r>
                        <a:rPr lang="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стратегические </a:t>
                      </a:r>
                      <a:r>
                        <a:rPr lang="ru" sz="1400" dirty="0">
                          <a:latin typeface="Times New Roman" pitchFamily="18" charset="0"/>
                          <a:cs typeface="Times New Roman" pitchFamily="18" charset="0"/>
                        </a:rPr>
                        <a:t>направления развития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endParaRPr lang="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7096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4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solidFill>
                      <a:srgbClr val="900000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indent="0" algn="just" defTabSz="914400" eaLnBrk="1" fontAlgn="auto" latinLnBrk="0" hangingPunct="1">
                        <a:lnSpc>
                          <a:spcPts val="13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14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Приоритетные направления развития 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400" b="1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endParaRPr lang="ru" sz="1400" b="1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9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1474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4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0" marR="0" marT="0" marB="0" anchor="b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400" dirty="0">
                          <a:latin typeface="Times New Roman" pitchFamily="18" charset="0"/>
                          <a:cs typeface="Times New Roman" pitchFamily="18" charset="0"/>
                        </a:rPr>
                        <a:t>Экономическое районирование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endParaRPr lang="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92598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4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400" dirty="0">
                          <a:latin typeface="Times New Roman" pitchFamily="18" charset="0"/>
                          <a:cs typeface="Times New Roman" pitchFamily="18" charset="0"/>
                        </a:rPr>
                        <a:t>Сценарии и этапы реализации стратегии</a:t>
                      </a: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11453527" y="6381328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26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870704"/>
            <a:ext cx="3023616" cy="177088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334256" y="981456"/>
            <a:ext cx="4075176" cy="4023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3350"/>
              </a:lnSpc>
            </a:pPr>
            <a:r>
              <a:rPr lang="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Стратегическая</a:t>
            </a:r>
            <a:r>
              <a:rPr lang="ru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цель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368040" y="1554480"/>
            <a:ext cx="8128560" cy="98145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24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условий для всестороннего развития и самореализации человека, обеспечение потребностей в области образования, здравоохранения, культуры, спорта и социальной поддержки</a:t>
            </a:r>
            <a:endParaRPr lang="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334256" y="3236976"/>
            <a:ext cx="4888992" cy="4023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3350"/>
              </a:lnSpc>
            </a:pPr>
            <a:r>
              <a:rPr lang="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направления: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261361" y="4043093"/>
            <a:ext cx="8235240" cy="2591520"/>
          </a:xfrm>
          <a:prstGeom prst="rect">
            <a:avLst/>
          </a:prstGeom>
          <a:solidFill>
            <a:srgbClr val="DDDDDD"/>
          </a:solidFill>
        </p:spPr>
        <p:txBody>
          <a:bodyPr lIns="0" tIns="0" rIns="0" bIns="0">
            <a:noAutofit/>
          </a:bodyPr>
          <a:lstStyle/>
          <a:p>
            <a:pPr marL="971550" lvl="1" indent="-51435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 образования.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 здравоохранения.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Демографическая и социальная политика	.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Физкультура и спорт, молодежная политика.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Культура, историко-культурное наследие.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757" y="3003712"/>
            <a:ext cx="990965" cy="850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252" y="757335"/>
            <a:ext cx="990965" cy="850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17" name="Скругленный прямоугольник 16"/>
          <p:cNvSpPr/>
          <p:nvPr/>
        </p:nvSpPr>
        <p:spPr>
          <a:xfrm>
            <a:off x="11568607" y="6381328"/>
            <a:ext cx="532991" cy="260264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27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en-US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ru-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РИОРИТЕТНОЕ НАПРАВЛЕНИЕ «ЧЕЛОВЕЧЕСКИЙ КАПИТАЛ И СОЦИАЛЬНАЯ СФЕРА»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041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28888" y="3269933"/>
            <a:ext cx="1005368" cy="84248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334256" y="999744"/>
            <a:ext cx="4218432" cy="4023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3350"/>
              </a:lnSpc>
            </a:pPr>
            <a:r>
              <a:rPr lang="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Стратегическая цель: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340608" y="1426464"/>
            <a:ext cx="8144256" cy="171678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just">
              <a:lnSpc>
                <a:spcPts val="2376"/>
              </a:lnSpc>
              <a:spcAft>
                <a:spcPts val="392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создание условий для развития современного промышленного производства; для прогрессивного развития АПК, основанного на развитии и применении инновационных технологий, производстве продукции с высокой добавленной стоимостью; для развития малого и среднего предпринимательства; для привлечения инвестиций.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361625" y="3593592"/>
            <a:ext cx="4888992" cy="4023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3350"/>
              </a:lnSpc>
              <a:spcBef>
                <a:spcPts val="3920"/>
              </a:spcBef>
            </a:pPr>
            <a:r>
              <a:rPr lang="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направления: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248591" y="4221088"/>
            <a:ext cx="8236273" cy="1569660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971550" lvl="1" indent="-51435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 фармацевтического производства.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 агропромышленного комплекса.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 промышленности.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 массового предпринимательства.	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8777" y="633984"/>
            <a:ext cx="945693" cy="79248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19" name="Скругленный прямоугольник 18"/>
          <p:cNvSpPr/>
          <p:nvPr/>
        </p:nvSpPr>
        <p:spPr>
          <a:xfrm>
            <a:off x="11453527" y="6381328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28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6646" y="3895978"/>
            <a:ext cx="2643206" cy="2819170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en-US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ru-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РИОРИТЕТНОЕ НАПРАВЛЕНИЕ «ЭКОНОМИЧЕСКОЕ РАЗВИТИЕ»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159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0" y="0"/>
            <a:ext cx="3095604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58312" y="3112008"/>
            <a:ext cx="1094232" cy="92659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334256" y="999744"/>
            <a:ext cx="4075176" cy="4023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3350"/>
              </a:lnSpc>
            </a:pPr>
            <a:r>
              <a:rPr lang="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Стратегическая цель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249168" y="1487424"/>
            <a:ext cx="8580120" cy="150952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2136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науки и научно-инновационной инфраструктуры, создание современных высокотехнологичных производств, развитие цифровой экономики</a:t>
            </a:r>
            <a:endParaRPr lang="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23816" y="3389376"/>
            <a:ext cx="4861560" cy="414528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3350"/>
              </a:lnSpc>
            </a:pPr>
            <a:r>
              <a:rPr lang="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направления: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240024" y="4218432"/>
            <a:ext cx="8321040" cy="461665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360000" lvl="1" indent="-457200" algn="just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Цифровой (умный) район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40024" y="448084"/>
            <a:ext cx="1094232" cy="92659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11453527" y="6525344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29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143380"/>
            <a:ext cx="3014472" cy="2212848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238084" y="1435608"/>
            <a:ext cx="2857520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en-US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ru-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РИОРИТЕТНОЕ НАПРАВЛЕНИЕ «РАЗВИТИЕ НАУЧНО-ИННОВАЦИОННОЙ СФЕРЫ»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974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44880" y="697992"/>
            <a:ext cx="4331208" cy="73152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6480"/>
              </a:lnSpc>
            </a:pPr>
            <a:r>
              <a:rPr lang="ru" sz="5800">
                <a:latin typeface="Times New Roman" pitchFamily="18" charset="0"/>
                <a:cs typeface="Times New Roman" pitchFamily="18" charset="0"/>
              </a:rPr>
              <a:t>Содержание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14571929"/>
              </p:ext>
            </p:extLst>
          </p:nvPr>
        </p:nvGraphicFramePr>
        <p:xfrm>
          <a:off x="545592" y="1847088"/>
          <a:ext cx="8934784" cy="3094082"/>
        </p:xfrm>
        <a:graphic>
          <a:graphicData uri="http://schemas.openxmlformats.org/drawingml/2006/table">
            <a:tbl>
              <a:tblPr/>
              <a:tblGrid>
                <a:gridCol w="3224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61231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17134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4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400" dirty="0">
                          <a:latin typeface="Times New Roman" pitchFamily="18" charset="0"/>
                          <a:cs typeface="Times New Roman" pitchFamily="18" charset="0"/>
                        </a:rPr>
                        <a:t>Введение</a:t>
                      </a:r>
                    </a:p>
                  </a:txBody>
                  <a:tcPr marL="0" marR="0" marT="0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5483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4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b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400" dirty="0">
                          <a:latin typeface="Times New Roman" pitchFamily="18" charset="0"/>
                          <a:cs typeface="Times New Roman" pitchFamily="18" charset="0"/>
                        </a:rPr>
                        <a:t>Текущий уровень социально-экономического развития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 (анализ </a:t>
                      </a:r>
                      <a:r>
                        <a:rPr lang="ru" sz="1400" dirty="0">
                          <a:latin typeface="Times New Roman" pitchFamily="18" charset="0"/>
                          <a:cs typeface="Times New Roman" pitchFamily="18" charset="0"/>
                        </a:rPr>
                        <a:t>и диагностика ситуации)</a:t>
                      </a: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5483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4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400" dirty="0">
                          <a:latin typeface="Times New Roman" pitchFamily="18" charset="0"/>
                          <a:cs typeface="Times New Roman" pitchFamily="18" charset="0"/>
                        </a:rPr>
                        <a:t>Потенциал, ограничения и возможности социально-экономического развития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endParaRPr lang="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9533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4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400" dirty="0">
                          <a:latin typeface="Times New Roman" pitchFamily="18" charset="0"/>
                          <a:cs typeface="Times New Roman" pitchFamily="18" charset="0"/>
                        </a:rPr>
                        <a:t>Миссия и </a:t>
                      </a:r>
                      <a:r>
                        <a:rPr lang="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стратегические </a:t>
                      </a:r>
                      <a:r>
                        <a:rPr lang="ru" sz="1400" dirty="0">
                          <a:latin typeface="Times New Roman" pitchFamily="18" charset="0"/>
                          <a:cs typeface="Times New Roman" pitchFamily="18" charset="0"/>
                        </a:rPr>
                        <a:t>направления развития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endParaRPr lang="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1433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4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400" dirty="0">
                          <a:latin typeface="Times New Roman" pitchFamily="18" charset="0"/>
                          <a:cs typeface="Times New Roman" pitchFamily="18" charset="0"/>
                        </a:rPr>
                        <a:t>Приоритетные направления развития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endParaRPr lang="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5483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4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0" marR="0" marT="0" marB="0" anchor="b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400" dirty="0">
                          <a:latin typeface="Times New Roman" pitchFamily="18" charset="0"/>
                          <a:cs typeface="Times New Roman" pitchFamily="18" charset="0"/>
                        </a:rPr>
                        <a:t>Экономическое районирование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endParaRPr lang="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49533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4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400" dirty="0">
                          <a:latin typeface="Times New Roman" pitchFamily="18" charset="0"/>
                          <a:cs typeface="Times New Roman" pitchFamily="18" charset="0"/>
                        </a:rPr>
                        <a:t>Сценарии и этапы реализации стратегии</a:t>
                      </a: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11394948" y="6329936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рямоугольник 29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758184"/>
            <a:ext cx="3014472" cy="30536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85744" y="2420888"/>
            <a:ext cx="1091184" cy="9144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334256" y="999744"/>
            <a:ext cx="4075176" cy="4023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3350"/>
              </a:lnSpc>
            </a:pPr>
            <a:r>
              <a:rPr lang="ru" sz="2800" b="1" dirty="0">
                <a:solidFill>
                  <a:srgbClr val="008A3E"/>
                </a:solidFill>
                <a:latin typeface="Times New Roman" pitchFamily="18" charset="0"/>
                <a:cs typeface="Times New Roman" pitchFamily="18" charset="0"/>
              </a:rPr>
              <a:t>Стратегическая цель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264408" y="1402080"/>
            <a:ext cx="8122920" cy="9601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2400"/>
              </a:lnSpc>
              <a:spcBef>
                <a:spcPts val="28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внедрение модели устойчивого развития Почепского муниципального района, основанного на принципах зеленой экономики, направленной на сохранение и преумножение природного капитала для будущих поколений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334256" y="2780928"/>
            <a:ext cx="4888992" cy="4023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3350"/>
              </a:lnSpc>
            </a:pPr>
            <a:r>
              <a:rPr lang="ru" sz="2800" b="1" dirty="0">
                <a:solidFill>
                  <a:srgbClr val="008A3E"/>
                </a:solidFill>
                <a:latin typeface="Times New Roman" pitchFamily="18" charset="0"/>
                <a:cs typeface="Times New Roman" pitchFamily="18" charset="0"/>
              </a:rPr>
              <a:t>Основные направления: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3264408" y="3529459"/>
            <a:ext cx="8376208" cy="1631216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971550" lvl="1" indent="-51435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Природные экосистемы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Чистая вода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Управление отходами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Зеленые технологии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ЖКХ</a:t>
            </a: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3054" y="530808"/>
            <a:ext cx="1091184" cy="914400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11640616" y="6381328"/>
            <a:ext cx="504056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30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IV.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РИОРИТЕТНОЕ НАПРАВЛЕНИЕ «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РАЦИОНАЛЬНОЕ ПРИРОДОПОЛЬЗОВАНИЕ И ОБЕСПЕЧЕНИЕ ЭКОЛОГИЧЕСКОЙ БЕЗОПАСНОСТИ</a:t>
            </a:r>
            <a:r>
              <a:rPr lang="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668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" y="0"/>
            <a:ext cx="673608" cy="2743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806952"/>
            <a:ext cx="3172968" cy="284378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334256" y="642918"/>
            <a:ext cx="4075176" cy="4023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3350"/>
              </a:lnSpc>
            </a:pPr>
            <a:r>
              <a:rPr lang="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Стратегическая цель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238480" y="1214422"/>
            <a:ext cx="8321040" cy="171451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2400"/>
              </a:lnSpc>
              <a:spcAft>
                <a:spcPts val="350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сбалансированное пространственное развитие Почепского района Брянской области, возрождение малых населенных пунктов района, создание развитой системы общественного транспорта, реализация концепций умного, открытого, бережливого и цифрового района, внедрение проектного управления и др.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334256" y="3236976"/>
            <a:ext cx="4888992" cy="4023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3350"/>
              </a:lnSpc>
              <a:spcBef>
                <a:spcPts val="3500"/>
              </a:spcBef>
              <a:spcAft>
                <a:spcPts val="1400"/>
              </a:spcAft>
            </a:pPr>
            <a:r>
              <a:rPr lang="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направления: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249168" y="3825988"/>
            <a:ext cx="8321040" cy="1200329"/>
          </a:xfrm>
          <a:prstGeom prst="rect">
            <a:avLst/>
          </a:prstGeom>
          <a:solidFill>
            <a:srgbClr val="DDDDDD"/>
          </a:solidFill>
        </p:spPr>
        <p:txBody>
          <a:bodyPr wrap="square">
            <a:spAutoFit/>
          </a:bodyPr>
          <a:lstStyle/>
          <a:p>
            <a:pPr marL="971550" lvl="1" indent="-51435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Сельские территории и малые города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Комфортная городская среда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Современное управление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743" y="2927511"/>
            <a:ext cx="1040513" cy="850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168" y="357166"/>
            <a:ext cx="1040513" cy="850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11453527" y="6381328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31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V.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РИОРИТЕТНОЕ НАПРАВЛЕНИЕ «ПРОСТРАНСТВЕННОЕ РАЗВИТИЕ»</a:t>
            </a:r>
            <a:endParaRPr lang="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122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44880" y="697992"/>
            <a:ext cx="4331208" cy="73152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6480"/>
              </a:lnSpc>
            </a:pPr>
            <a:r>
              <a:rPr lang="ru" sz="5800">
                <a:latin typeface="Times New Roman" pitchFamily="18" charset="0"/>
                <a:cs typeface="Times New Roman" pitchFamily="18" charset="0"/>
              </a:rPr>
              <a:t>Содержание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7130998"/>
              </p:ext>
            </p:extLst>
          </p:nvPr>
        </p:nvGraphicFramePr>
        <p:xfrm>
          <a:off x="393192" y="1694688"/>
          <a:ext cx="9447224" cy="3606519"/>
        </p:xfrm>
        <a:graphic>
          <a:graphicData uri="http://schemas.openxmlformats.org/drawingml/2006/table">
            <a:tbl>
              <a:tblPr/>
              <a:tblGrid>
                <a:gridCol w="3444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1028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86219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6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b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600">
                          <a:latin typeface="Times New Roman" pitchFamily="18" charset="0"/>
                          <a:cs typeface="Times New Roman" pitchFamily="18" charset="0"/>
                        </a:rPr>
                        <a:t>Введение</a:t>
                      </a: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9263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6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b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Текущий уровень социально-экономического развития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 (анализ </a:t>
                      </a: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и диагностика ситуации)</a:t>
                      </a: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9263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6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Потенциал, ограничения и возможности социально-экономического развития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endParaRPr lang="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3984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6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Миссия и </a:t>
                      </a:r>
                      <a:r>
                        <a:rPr lang="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стратегические </a:t>
                      </a: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направления развития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endParaRPr lang="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3425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6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Приоритетные направления развития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endParaRPr lang="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6219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6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0" marR="0" marT="0" marB="0" anchor="b">
                    <a:solidFill>
                      <a:srgbClr val="900000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indent="0" algn="just" defTabSz="914400" eaLnBrk="1" fontAlgn="auto" latinLnBrk="0" hangingPunct="1">
                        <a:lnSpc>
                          <a:spcPts val="13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16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Экономическое районирование </a:t>
                      </a:r>
                      <a:r>
                        <a:rPr lang="ru-RU" sz="1600" b="1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600" b="1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endParaRPr lang="ru" sz="1600" b="1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9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38146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6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Сценарии и этапы реализации стратегии</a:t>
                      </a: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11453527" y="6381328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32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032760" cy="274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80232" y="502920"/>
            <a:ext cx="6940296" cy="76809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3360"/>
              </a:lnSpc>
            </a:pPr>
            <a:endParaRPr lang="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94012" y="284748"/>
            <a:ext cx="72944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Динамика численности населения муниципальных районов Брянской области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1453527" y="6381328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33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Диаграмма 14"/>
          <p:cNvGraphicFramePr/>
          <p:nvPr/>
        </p:nvGraphicFramePr>
        <p:xfrm>
          <a:off x="2991464" y="1357297"/>
          <a:ext cx="8962452" cy="50006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КОНОМИЧЕСКОЕ РАЙОНИРОВАНИЕ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783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32760" cy="274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09928" y="327724"/>
            <a:ext cx="6940296" cy="76809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3360"/>
              </a:lnSpc>
            </a:pPr>
            <a:endParaRPr lang="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1453527" y="6381328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34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94012" y="284748"/>
            <a:ext cx="86884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Общая площадь жилых помещений, приходящихся на одного жителя м2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Диаграмма 14"/>
          <p:cNvGraphicFramePr/>
          <p:nvPr/>
        </p:nvGraphicFramePr>
        <p:xfrm>
          <a:off x="3150870" y="1285860"/>
          <a:ext cx="8731608" cy="5072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КОНОМИЧЕСКОЕ РАЙОНИРОВАНИЕ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690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163370" y="131442"/>
            <a:ext cx="8790545" cy="72579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Отгружено товаров собственного производства, выполнено работ и услуг собственными силами (без субъектов малого предпринимательства) в муниципальных районах Брянской области в 2017 году, тыс. руб.</a:t>
            </a:r>
            <a:endParaRPr lang="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11453527" y="6498554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35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Диаграмма 11"/>
          <p:cNvGraphicFramePr/>
          <p:nvPr/>
        </p:nvGraphicFramePr>
        <p:xfrm>
          <a:off x="3238480" y="1142984"/>
          <a:ext cx="8715436" cy="53225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КОНОМИЧЕСКОЕ РАЙОНИРОВАНИЕ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089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рямоугольник 29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85744" y="307848"/>
            <a:ext cx="7058728" cy="75285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3384"/>
              </a:lnSpc>
            </a:pPr>
            <a:r>
              <a:rPr lang="ru" sz="2800" b="1" dirty="0">
                <a:latin typeface="Times New Roman" pitchFamily="18" charset="0"/>
                <a:cs typeface="Times New Roman" pitchFamily="18" charset="0"/>
              </a:rPr>
              <a:t>Пространственная структура </a:t>
            </a:r>
            <a:r>
              <a:rPr lang="ru" sz="2800" b="1" dirty="0" smtClean="0">
                <a:latin typeface="Times New Roman" pitchFamily="18" charset="0"/>
                <a:cs typeface="Times New Roman" pitchFamily="18" charset="0"/>
              </a:rPr>
              <a:t>социально-экономического развития</a:t>
            </a:r>
            <a:endParaRPr lang="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058" y="1124744"/>
            <a:ext cx="8872598" cy="552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8739206" y="3429000"/>
            <a:ext cx="1143008" cy="135732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1453527" y="6381328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36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КОНОМИЧЕСКОЕ РАЙОНИРОВАНИЕ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7898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44880" y="697992"/>
            <a:ext cx="4331208" cy="73152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6480"/>
              </a:lnSpc>
            </a:pPr>
            <a:r>
              <a:rPr lang="ru" sz="5800">
                <a:latin typeface="Times New Roman" pitchFamily="18" charset="0"/>
                <a:cs typeface="Times New Roman" pitchFamily="18" charset="0"/>
              </a:rPr>
              <a:t>Содержание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52333303"/>
              </p:ext>
            </p:extLst>
          </p:nvPr>
        </p:nvGraphicFramePr>
        <p:xfrm>
          <a:off x="393192" y="1694688"/>
          <a:ext cx="9375216" cy="3462504"/>
        </p:xfrm>
        <a:graphic>
          <a:graphicData uri="http://schemas.openxmlformats.org/drawingml/2006/table">
            <a:tbl>
              <a:tblPr/>
              <a:tblGrid>
                <a:gridCol w="3417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0334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69260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6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b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Введение</a:t>
                      </a: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1152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6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b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Текущий уровень социально-экономического развития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 (анализ </a:t>
                      </a: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и диагностика ситуации)</a:t>
                      </a: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1152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6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Потенциал, ограничения и возможности социально-экономического развития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endParaRPr lang="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5708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6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Миссия и </a:t>
                      </a:r>
                      <a:r>
                        <a:rPr lang="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стратегические </a:t>
                      </a: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направления развития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endParaRPr lang="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96596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6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Приоритетные направления развития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endParaRPr lang="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19376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6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0" marR="0" marT="0" marB="0" anchor="b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Экономическое районирование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endParaRPr lang="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69260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6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solidFill>
                      <a:srgbClr val="90000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340"/>
                        </a:lnSpc>
                      </a:pPr>
                      <a:r>
                        <a:rPr lang="ru" sz="16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Сценарии и этапы реализации стратегии</a:t>
                      </a:r>
                    </a:p>
                  </a:txBody>
                  <a:tcPr marL="0" marR="0" marT="0" marB="0" anchor="ctr">
                    <a:solidFill>
                      <a:srgbClr val="9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11453527" y="6381328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37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8641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325368" y="630936"/>
            <a:ext cx="6931152" cy="758952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 algn="ctr">
              <a:lnSpc>
                <a:spcPts val="2460"/>
              </a:lnSpc>
            </a:pPr>
            <a:endParaRPr lang="ru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051780" y="1476756"/>
            <a:ext cx="4884444" cy="7985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tIns="0" rIns="0" bIns="0">
            <a:noAutofit/>
          </a:bodyPr>
          <a:lstStyle/>
          <a:p>
            <a:pPr marL="72000">
              <a:lnSpc>
                <a:spcPts val="1368"/>
              </a:lnSpc>
            </a:pPr>
            <a:r>
              <a:rPr lang="ru" sz="9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инерционное развитие экономики района в условиях сохранения инфраструктурных ограничений с сохранением специализации в сфере сельского хозяйства и отдельных отраслях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промышленности</a:t>
            </a:r>
            <a:endParaRPr lang="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162865" y="4509120"/>
            <a:ext cx="2504507" cy="93610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lIns="0" tIns="0" rIns="0" bIns="0">
            <a:noAutofit/>
          </a:bodyPr>
          <a:lstStyle/>
          <a:p>
            <a:pPr indent="0" algn="ctr">
              <a:lnSpc>
                <a:spcPts val="2350"/>
              </a:lnSpc>
            </a:pPr>
            <a:endParaRPr lang="ru" sz="2100" dirty="0" smtClean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ctr">
              <a:lnSpc>
                <a:spcPts val="2350"/>
              </a:lnSpc>
            </a:pPr>
            <a:r>
              <a:rPr lang="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Целевой</a:t>
            </a:r>
            <a:endParaRPr lang="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951984" y="2887976"/>
            <a:ext cx="4882896" cy="829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tIns="0" rIns="0" bIns="0">
            <a:noAutofit/>
          </a:bodyPr>
          <a:lstStyle/>
          <a:p>
            <a:pPr marL="72000" indent="0">
              <a:lnSpc>
                <a:spcPts val="1320"/>
              </a:lnSpc>
            </a:pPr>
            <a:r>
              <a:rPr lang="ru" sz="1200" dirty="0" smtClean="0">
                <a:latin typeface="Times New Roman" pitchFamily="18" charset="0"/>
                <a:cs typeface="Times New Roman" pitchFamily="18" charset="0"/>
              </a:rPr>
              <a:t>- устойчивое </a:t>
            </a:r>
            <a:r>
              <a:rPr lang="ru" sz="1200" dirty="0">
                <a:latin typeface="Times New Roman" pitchFamily="18" charset="0"/>
                <a:cs typeface="Times New Roman" pitchFamily="18" charset="0"/>
              </a:rPr>
              <a:t>развитие, умеренный рост экономики, прежде всего, в традиционных </a:t>
            </a:r>
            <a:r>
              <a:rPr lang="ru" sz="1200" dirty="0" smtClean="0">
                <a:latin typeface="Times New Roman" pitchFamily="18" charset="0"/>
                <a:cs typeface="Times New Roman" pitchFamily="18" charset="0"/>
              </a:rPr>
              <a:t>отраслях;</a:t>
            </a:r>
            <a:endParaRPr lang="ru" sz="1200" dirty="0">
              <a:latin typeface="Times New Roman" pitchFamily="18" charset="0"/>
              <a:cs typeface="Times New Roman" pitchFamily="18" charset="0"/>
            </a:endParaRPr>
          </a:p>
          <a:p>
            <a:pPr marL="72000" indent="0">
              <a:lnSpc>
                <a:spcPts val="1320"/>
              </a:lnSpc>
            </a:pPr>
            <a:r>
              <a:rPr lang="ru" sz="1200" smtClean="0">
                <a:latin typeface="Times New Roman" pitchFamily="18" charset="0"/>
                <a:cs typeface="Times New Roman" pitchFamily="18" charset="0"/>
              </a:rPr>
              <a:t>- рост </a:t>
            </a:r>
            <a:r>
              <a:rPr lang="ru" sz="1200" dirty="0">
                <a:latin typeface="Times New Roman" pitchFamily="18" charset="0"/>
                <a:cs typeface="Times New Roman" pitchFamily="18" charset="0"/>
              </a:rPr>
              <a:t>числа МСП, создание благоприятных условий для </a:t>
            </a:r>
            <a:r>
              <a:rPr lang="ru" sz="1200" dirty="0" smtClean="0">
                <a:latin typeface="Times New Roman" pitchFamily="18" charset="0"/>
                <a:cs typeface="Times New Roman" pitchFamily="18" charset="0"/>
              </a:rPr>
              <a:t>бизнеса </a:t>
            </a:r>
            <a:r>
              <a:rPr lang="ru" sz="1200" dirty="0">
                <a:latin typeface="Times New Roman" pitchFamily="18" charset="0"/>
                <a:cs typeface="Times New Roman" pitchFamily="18" charset="0"/>
              </a:rPr>
              <a:t>и поддержки со стороны региональных </a:t>
            </a:r>
            <a:r>
              <a:rPr lang="ru" sz="1200" dirty="0" smtClean="0">
                <a:latin typeface="Times New Roman" pitchFamily="18" charset="0"/>
                <a:cs typeface="Times New Roman" pitchFamily="18" charset="0"/>
              </a:rPr>
              <a:t>властей</a:t>
            </a:r>
            <a:endParaRPr lang="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083808" y="4102608"/>
            <a:ext cx="4657344" cy="181051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71450" indent="-171450" algn="just">
              <a:lnSpc>
                <a:spcPts val="1584"/>
              </a:lnSpc>
              <a:buFontTx/>
              <a:buChar char="-"/>
            </a:pPr>
            <a:r>
              <a:rPr lang="ru" sz="1200" dirty="0" smtClean="0">
                <a:latin typeface="Times New Roman" pitchFamily="18" charset="0"/>
                <a:cs typeface="Times New Roman" pitchFamily="18" charset="0"/>
              </a:rPr>
              <a:t>повышение </a:t>
            </a:r>
            <a:r>
              <a:rPr lang="ru" sz="1200" dirty="0">
                <a:latin typeface="Times New Roman" pitchFamily="18" charset="0"/>
                <a:cs typeface="Times New Roman" pitchFamily="18" charset="0"/>
              </a:rPr>
              <a:t>конкурентоспособности производства за счет диверсификации, программ и проектов по инновационному развитию отраслей и росту производительности </a:t>
            </a:r>
            <a:r>
              <a:rPr lang="ru" sz="1200" dirty="0" smtClean="0">
                <a:latin typeface="Times New Roman" pitchFamily="18" charset="0"/>
                <a:cs typeface="Times New Roman" pitchFamily="18" charset="0"/>
              </a:rPr>
              <a:t>труда;</a:t>
            </a:r>
            <a:endParaRPr lang="ru" sz="12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algn="just">
              <a:lnSpc>
                <a:spcPts val="1584"/>
              </a:lnSpc>
              <a:buFontTx/>
              <a:buChar char="-"/>
            </a:pPr>
            <a:r>
              <a:rPr lang="ru" sz="1200" dirty="0" smtClean="0">
                <a:latin typeface="Times New Roman" pitchFamily="18" charset="0"/>
                <a:cs typeface="Times New Roman" pitchFamily="18" charset="0"/>
              </a:rPr>
              <a:t>комфортные </a:t>
            </a:r>
            <a:r>
              <a:rPr lang="ru" sz="1200" dirty="0">
                <a:latin typeface="Times New Roman" pitchFamily="18" charset="0"/>
                <a:cs typeface="Times New Roman" pitchFamily="18" charset="0"/>
              </a:rPr>
              <a:t>условия для жизни населения за счет применения «зеленых» технологий в промышленности, сельском хозяйстве и </a:t>
            </a:r>
            <a:r>
              <a:rPr lang="ru" sz="1200" dirty="0" smtClean="0">
                <a:latin typeface="Times New Roman" pitchFamily="18" charset="0"/>
                <a:cs typeface="Times New Roman" pitchFamily="18" charset="0"/>
              </a:rPr>
              <a:t>инфраструктуре;</a:t>
            </a:r>
          </a:p>
          <a:p>
            <a:pPr marL="171450" indent="-171450" algn="just">
              <a:lnSpc>
                <a:spcPts val="1584"/>
              </a:lnSpc>
              <a:buFontTx/>
              <a:buChar char="-"/>
            </a:pPr>
            <a:r>
              <a:rPr lang="ru" sz="1200" dirty="0" smtClean="0">
                <a:latin typeface="Times New Roman" pitchFamily="18" charset="0"/>
                <a:cs typeface="Times New Roman" pitchFamily="18" charset="0"/>
              </a:rPr>
              <a:t>формирования </a:t>
            </a:r>
            <a:r>
              <a:rPr lang="ru" sz="1200" dirty="0">
                <a:latin typeface="Times New Roman" pitchFamily="18" charset="0"/>
                <a:cs typeface="Times New Roman" pitchFamily="18" charset="0"/>
              </a:rPr>
              <a:t>новой городской среды акцент на человеческий капитал с преобладающей ролью системы образования всех </a:t>
            </a:r>
            <a:r>
              <a:rPr lang="ru" sz="1200" dirty="0" smtClean="0">
                <a:latin typeface="Times New Roman" pitchFamily="18" charset="0"/>
                <a:cs typeface="Times New Roman" pitchFamily="18" charset="0"/>
              </a:rPr>
              <a:t>уровней.</a:t>
            </a:r>
            <a:endParaRPr lang="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5953124" y="3560064"/>
            <a:ext cx="6094096" cy="3002280"/>
          </a:xfrm>
          <a:prstGeom prst="rightArrow">
            <a:avLst>
              <a:gd name="adj1" fmla="val 75381"/>
              <a:gd name="adj2" fmla="val 26044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iclincloud.com/wp-content/uploads/2014/03/collect-data-iclincloud-software-applications-for-healthcar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316" r="10926"/>
          <a:stretch/>
        </p:blipFill>
        <p:spPr bwMode="auto">
          <a:xfrm>
            <a:off x="47328" y="3837761"/>
            <a:ext cx="2694284" cy="2471559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8480" y="214290"/>
            <a:ext cx="7904936" cy="7375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just">
              <a:lnSpc>
                <a:spcPts val="2460"/>
              </a:lnSpc>
            </a:pPr>
            <a:r>
              <a:rPr lang="ru" sz="2800" b="1" dirty="0">
                <a:latin typeface="Times New Roman" pitchFamily="18" charset="0"/>
                <a:cs typeface="Times New Roman" pitchFamily="18" charset="0"/>
              </a:rPr>
              <a:t>Разработано три сценария развития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Почепского муниципального</a:t>
            </a:r>
            <a:r>
              <a:rPr lang="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" sz="2800" b="1" dirty="0">
                <a:latin typeface="Times New Roman" pitchFamily="18" charset="0"/>
                <a:cs typeface="Times New Roman" pitchFamily="18" charset="0"/>
              </a:rPr>
              <a:t>района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3164" y="2924944"/>
            <a:ext cx="2648522" cy="91281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Базовый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233164" y="1456058"/>
            <a:ext cx="2648522" cy="91281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Консервативный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1453527" y="6381328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38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ЦЕНАРИИ И ЭТАПЫ РЕАЛИЗАЦИИ СТРАТЕГИИ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8640" y="4520184"/>
            <a:ext cx="1959864" cy="1749552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11453527" y="6381328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39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04015" y="-24"/>
            <a:ext cx="64638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Целевые индикаторы реализации Стратегии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3167038" y="500042"/>
          <a:ext cx="8858315" cy="5885352"/>
        </p:xfrm>
        <a:graphic>
          <a:graphicData uri="http://schemas.openxmlformats.org/drawingml/2006/table">
            <a:tbl>
              <a:tblPr/>
              <a:tblGrid>
                <a:gridCol w="906667"/>
                <a:gridCol w="91881"/>
                <a:gridCol w="970877"/>
                <a:gridCol w="906667"/>
                <a:gridCol w="460171"/>
                <a:gridCol w="460171"/>
                <a:gridCol w="460171"/>
                <a:gridCol w="460171"/>
                <a:gridCol w="460171"/>
                <a:gridCol w="460171"/>
                <a:gridCol w="460171"/>
                <a:gridCol w="460171"/>
                <a:gridCol w="460171"/>
                <a:gridCol w="460171"/>
                <a:gridCol w="460171"/>
                <a:gridCol w="460171"/>
                <a:gridCol w="460171"/>
              </a:tblGrid>
              <a:tr h="153076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800" b="1" dirty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800" b="1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  <a:cs typeface="Times New Roman"/>
                        </a:rPr>
                        <a:t>Название показателя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  <a:cs typeface="Times New Roman"/>
                        </a:rPr>
                        <a:t>Сценарии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-100">
                          <a:latin typeface="Times New Roman"/>
                          <a:ea typeface="Times New Roman"/>
                          <a:cs typeface="Times New Roman"/>
                        </a:rPr>
                        <a:t>2018 г.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-100">
                          <a:latin typeface="Times New Roman"/>
                          <a:ea typeface="Times New Roman"/>
                          <a:cs typeface="Times New Roman"/>
                        </a:rPr>
                        <a:t>Этап </a:t>
                      </a:r>
                      <a:r>
                        <a:rPr lang="en-US" sz="800" b="1" spc="-100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-100">
                          <a:latin typeface="Times New Roman"/>
                          <a:ea typeface="Times New Roman"/>
                          <a:cs typeface="Times New Roman"/>
                        </a:rPr>
                        <a:t>Этап </a:t>
                      </a:r>
                      <a:r>
                        <a:rPr lang="en-US" sz="800" b="1" spc="-10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-100">
                          <a:latin typeface="Times New Roman"/>
                          <a:ea typeface="Times New Roman"/>
                          <a:cs typeface="Times New Roman"/>
                        </a:rPr>
                        <a:t>Этап </a:t>
                      </a:r>
                      <a:r>
                        <a:rPr lang="en-US" sz="800" b="1" spc="-100">
                          <a:latin typeface="Times New Roman"/>
                          <a:ea typeface="Times New Roman"/>
                          <a:cs typeface="Times New Roman"/>
                        </a:rPr>
                        <a:t>III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30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-100">
                          <a:latin typeface="Times New Roman"/>
                          <a:ea typeface="Times New Roman"/>
                          <a:cs typeface="Times New Roman"/>
                        </a:rPr>
                        <a:t>2019 г.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-100">
                          <a:latin typeface="Times New Roman"/>
                          <a:ea typeface="Times New Roman"/>
                          <a:cs typeface="Times New Roman"/>
                        </a:rPr>
                        <a:t>2020 г.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-100">
                          <a:latin typeface="Times New Roman"/>
                          <a:ea typeface="Times New Roman"/>
                          <a:cs typeface="Times New Roman"/>
                        </a:rPr>
                        <a:t>2021 г.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-100">
                          <a:latin typeface="Times New Roman"/>
                          <a:ea typeface="Times New Roman"/>
                          <a:cs typeface="Times New Roman"/>
                        </a:rPr>
                        <a:t>2022 г.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-100">
                          <a:latin typeface="Times New Roman"/>
                          <a:ea typeface="Times New Roman"/>
                          <a:cs typeface="Times New Roman"/>
                        </a:rPr>
                        <a:t>2023 г.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-100">
                          <a:latin typeface="Times New Roman"/>
                          <a:ea typeface="Times New Roman"/>
                          <a:cs typeface="Times New Roman"/>
                        </a:rPr>
                        <a:t>2024 г.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-100">
                          <a:latin typeface="Times New Roman"/>
                          <a:ea typeface="Times New Roman"/>
                          <a:cs typeface="Times New Roman"/>
                        </a:rPr>
                        <a:t>2025 г.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-100">
                          <a:latin typeface="Times New Roman"/>
                          <a:ea typeface="Times New Roman"/>
                          <a:cs typeface="Times New Roman"/>
                        </a:rPr>
                        <a:t>2026 г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-100">
                          <a:latin typeface="Times New Roman"/>
                          <a:ea typeface="Times New Roman"/>
                          <a:cs typeface="Times New Roman"/>
                        </a:rPr>
                        <a:t>2027 г.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-100">
                          <a:latin typeface="Times New Roman"/>
                          <a:ea typeface="Times New Roman"/>
                          <a:cs typeface="Times New Roman"/>
                        </a:rPr>
                        <a:t>2028 г.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-100">
                          <a:latin typeface="Times New Roman"/>
                          <a:ea typeface="Times New Roman"/>
                          <a:cs typeface="Times New Roman"/>
                        </a:rPr>
                        <a:t>2029 г.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spc="-100">
                          <a:latin typeface="Times New Roman"/>
                          <a:ea typeface="Times New Roman"/>
                          <a:cs typeface="Times New Roman"/>
                        </a:rPr>
                        <a:t>2030 г.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76">
                <a:tc gridSpan="1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  <a:cs typeface="Times New Roman"/>
                        </a:rPr>
                        <a:t>Приоритетное направление «Человеческий капитал и социальная сфера»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3076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latin typeface="Times New Roman"/>
                          <a:ea typeface="Times New Roman"/>
                          <a:cs typeface="Times New Roman"/>
                        </a:rPr>
                        <a:t>Численность населения (в среднегодовом исчислении), тыс. чел.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Консервативный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38,1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Базовый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0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Целевой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38,5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38,5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38,6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38,6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76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Ожидаемая продолжительность жизни при рождении, лет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Консервативный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72,5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73,0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73,5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74,0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73,9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74,2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74,5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74,8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75,1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75,4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75,7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76,0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76,5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Базовый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72,5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73,0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73,5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74,0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74,2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74,7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75,1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75,5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76,0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76,4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76,8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77,2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77,7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1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Целевой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72,5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73,0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73,5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74,0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74,5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75,2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75,8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76,6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77,2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77,8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78,5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79,2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80,0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76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Естественный прирост, чел. на 1000 населения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Консервативный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-9,3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-9,1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-8,8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-8,3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-7,6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-6,7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-6,0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-5,1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-4,3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-3,4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-3,0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-2,0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-1,0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Базовый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-9,3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-9,1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-8,8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-8,3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-7,2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-6,0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-5,0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-4,2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-3,1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-2,0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-1,0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-1,5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-4,0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Целевой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-9,3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-9,1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-8,8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-8,3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-3,6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-3,2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-2,9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-2,6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-4,1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-5,4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-6,6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-7,8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-9,1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76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Обеспеченность населения врачами, на 10 тыс. чел.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Консервативный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20,6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20,7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20,7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20,6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20,6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20,6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20,6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20,6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20,6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20,7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20,6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Базовый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20,7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20,7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20,7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20,7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20,7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20,7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20,7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20,7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20,7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21,0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Целевой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20,9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21,1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76">
                <a:tc gridSpan="1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  <a:cs typeface="Times New Roman"/>
                        </a:rPr>
                        <a:t>Приоритетное направление «Экономическое развитие»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3076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Индекс промышленного производства, накопленным итогом в процентах к 2017 году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Консервативный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104,5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105,9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106,0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106,0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106,0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106,0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105,9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106,0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106,0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106,0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106,0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105,9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106,0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Базовый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104,7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107,2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107,2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107,1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107,1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107,2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107,1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107,2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107,1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107,2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107,1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107,1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107,2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3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Целевой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105,0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108,3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108,4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108,3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108,3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108,3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108,3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108,3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108,4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108,3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108,3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108,4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108,3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76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Индекс физического объема инвестиций в основной  капитал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Консервативный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35,3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95,0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100,0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102,0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108,0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111,4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114,9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118,5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122,3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126,1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130,0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134,1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138,3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Базовый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35,3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95,2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101,6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102,5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110,7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115,4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120,1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125,1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130,3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135,7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141,3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147,1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153,2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0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Целевой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35,3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97,0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102,0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103,0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122,1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128,7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135,7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143,1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150,9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159,1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167,8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176,9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186,6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345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Оборот малых и средних  предприятий, включая микропредприятия, тыс. рублей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Консервативный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1745000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1797000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1860000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1934000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2029066,95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2079647,60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2081854,58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2067511,80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2054846,92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2046894,18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2038270,61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2038622,50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1977872,82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3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Базовый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1745000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1806000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1878000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1963000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2104716,86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2111180,17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2113261,43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2103915,04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2106542,81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2109168,48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2108781,62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2108780,63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2027724,59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7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Целевой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1745000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1815000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1897000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1992000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2135786,79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2142096,32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2144050,08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2135495,30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2127515,86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2134452,52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2150371,99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2125585,14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2067050,82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76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Индекс производства продукции растениеводства, %.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Консервативный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79,40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100,30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100,20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100,20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100,30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100,50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100,30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100,69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100,30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100,40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100,30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100,39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100,49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Базовый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79,40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100,70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100,50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100,60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100,90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100,89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100,89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101,28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100,79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100,89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100,79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100,99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100,98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0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Целевой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79,40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101,00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100,80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101,00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101,39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101,39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101,58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101,77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101,38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101,38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101,38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101,47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101,47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942" marR="589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ЦЕНАРИИ И ЭТАПЫ РЕАЛИЗАЦИИ СТРАТЕГИИ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3928" y="1295400"/>
            <a:ext cx="1097262" cy="49419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46120" y="527304"/>
            <a:ext cx="4114800" cy="344424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2460"/>
              </a:lnSpc>
            </a:pPr>
            <a:r>
              <a:rPr lang="ru" sz="2200" dirty="0">
                <a:latin typeface="Times New Roman" pitchFamily="18" charset="0"/>
                <a:cs typeface="Times New Roman" pitchFamily="18" charset="0"/>
              </a:rPr>
              <a:t>Цель разработки Стратегии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00880" y="1261350"/>
            <a:ext cx="6967728" cy="130355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04800" indent="-304800" algn="just">
              <a:lnSpc>
                <a:spcPts val="2160"/>
              </a:lnSpc>
              <a:spcAft>
                <a:spcPts val="910"/>
              </a:spcAft>
            </a:pPr>
            <a:r>
              <a:rPr lang="ru" sz="160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■ </a:t>
            </a: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Стратегия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социально-экономического развития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Почепского </a:t>
            </a: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муниципального района до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2030 года (далее - Стратегия) определяет приоритетные направления, стратегические цели, основные задачи и ключевые мероприятия долгосрочного развития </a:t>
            </a: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района</a:t>
            </a:r>
            <a:endParaRPr lang="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17" name="Скругленный прямоугольник 16"/>
          <p:cNvSpPr/>
          <p:nvPr/>
        </p:nvSpPr>
        <p:spPr>
          <a:xfrm>
            <a:off x="11394948" y="6329936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44896" y="5301208"/>
            <a:ext cx="6967728" cy="85647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04800" indent="-304800" algn="just">
              <a:lnSpc>
                <a:spcPts val="2136"/>
              </a:lnSpc>
              <a:spcAft>
                <a:spcPts val="910"/>
              </a:spcAft>
            </a:pP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■ </a:t>
            </a:r>
            <a:r>
              <a:rPr lang="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Стратегия учитывает положения Указа Президента Российской Федерации «О национальных целях и стратегических задачах развития Российской Федерации до 2024 года» от 07 мая 2018 г. № 204</a:t>
            </a:r>
            <a:endParaRPr lang="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672888" y="2629379"/>
            <a:ext cx="6967728" cy="56099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04800" indent="-304800" algn="just">
              <a:lnSpc>
                <a:spcPts val="2136"/>
              </a:lnSpc>
              <a:spcAft>
                <a:spcPts val="910"/>
              </a:spcAft>
            </a:pP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■ Реализация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Стратегии осуществляется путем разработки Плана мероприятий, а положения Стратегии детализируются в </a:t>
            </a: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муниципальных программах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583832" y="3466579"/>
            <a:ext cx="6967728" cy="1762621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04800" indent="-304800" algn="just">
              <a:lnSpc>
                <a:spcPts val="2136"/>
              </a:lnSpc>
              <a:spcAft>
                <a:spcPts val="910"/>
              </a:spcAft>
            </a:pP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■ Стратегия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разработана на основе требований ФЗ №172-ФЗ «О стратегическом планировании в Российской Федерации», Закона Брянской области от 9 ноября 2015 года № 111-З «О стратегическом планировании в Брянской области</a:t>
            </a: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Методических рекомендаций» Минэкономразвития от 23 марта 2017 №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132, «Методических рекомендаций» Департамента экономического развития Брянской области от 11.10.2017 г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№ 277-к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ВЕДЕНИЕ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8640" y="4520184"/>
            <a:ext cx="1959864" cy="1749552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11453527" y="6381328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40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3238483" y="206582"/>
          <a:ext cx="8715433" cy="6079928"/>
        </p:xfrm>
        <a:graphic>
          <a:graphicData uri="http://schemas.openxmlformats.org/drawingml/2006/table">
            <a:tbl>
              <a:tblPr/>
              <a:tblGrid>
                <a:gridCol w="892675"/>
                <a:gridCol w="1040186"/>
                <a:gridCol w="892675"/>
                <a:gridCol w="453069"/>
                <a:gridCol w="453069"/>
                <a:gridCol w="453069"/>
                <a:gridCol w="453069"/>
                <a:gridCol w="453069"/>
                <a:gridCol w="453069"/>
                <a:gridCol w="453069"/>
                <a:gridCol w="453069"/>
                <a:gridCol w="453069"/>
                <a:gridCol w="453069"/>
                <a:gridCol w="453069"/>
                <a:gridCol w="453069"/>
                <a:gridCol w="453069"/>
              </a:tblGrid>
              <a:tr h="152773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Индекс производства продукции животноводства, накопленным итогом в процентах к 2017 году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Консервативный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100,00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100,30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100,97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100,87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101,06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101,05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100,57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100,94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100,75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100,84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101,02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Базовый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100,00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100,70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100,50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100,60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101,75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101,74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101,91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101,80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101,33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101,69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101,41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101,49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101,83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38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Целевой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100,00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101,00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100,80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101,00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102,41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102,58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103,65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103,41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102,39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102,12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102,10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102,01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103,41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773">
                <a:tc gridSpan="1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Произведено сельскохозяйственной продукции в хозяйствах всех категорий, тыс. тонн: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2773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зерно (в весе после доработки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Консервативный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81,1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81,3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81,5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81,7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82,8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84,9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87,1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89,3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91,6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93,9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96,3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98,7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101,2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Базовый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81,1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81,7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82,1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82,6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85,8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88,8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91,8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95,0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98,3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101,7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105,2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108,8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112,6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Целевой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81,1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81,9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82,6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83,4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88,4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92,2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96,2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100,3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104,6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109,1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113,8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118,7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123,8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773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картофель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Консервативный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35,9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36,0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36,1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36,2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54,2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54,8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55,4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56,0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56,6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57,2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57,8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58,5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59,2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Базовый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35,9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36,2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36,3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36,6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56,0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57,0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58,2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59,4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60,6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61,8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63,1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64,4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65,7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Целевой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35,9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36,3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36,5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36,9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57,0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58,6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60,3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62,0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63,4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65,2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67,1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69,0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70,9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773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овощи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Консервативный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3,5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3,5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3,5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3,5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6,1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6,3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6,4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6,6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6,7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6,9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7,0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7,2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7,3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Базовый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3,5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3,5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3,5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3,6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6,3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6,5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6,7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6,9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7,2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7,4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7,7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7,9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8,2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Целевой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3,5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3,5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3,5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3,6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6,4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6,7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7,0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7,2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7,5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7,8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8,0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8,3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8,5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773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скот и птица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Консервативный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97,3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101,1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105,1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109,2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113,5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118,0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122,7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127,5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132,5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137,7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143,1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148,7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154,6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Базовый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97,3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102,5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108,1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113,9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120,1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126,6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133,4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140,6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148,2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156,2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164,6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173,5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182,9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Целевой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97,3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103,8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110,7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118,1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125,9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134,3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143,2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152,8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162,9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173,8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185,4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197,7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210,9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773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молоко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Консервативный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18,3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18,7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19,2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19,7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21,1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21,6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22,2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22,7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23,2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23,8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24,4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Базовый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18,3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19,1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19,9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21,6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22,5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23,4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24,4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25,4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26,5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27,6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28,7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Целевой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18,3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19,3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20,4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21,6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22,8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24,1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25,5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26,9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28,4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31,7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33,5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35,4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773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яйца, млн. шт.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Консервативный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8,4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8,6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9,0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9,1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9,2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9,4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Базовый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8,4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8,6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9,1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9,4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9,6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9,9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11,1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Целевой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7,9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8,6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8,9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9,3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9,6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11,3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11,8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12,3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12,8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773">
                <a:tc gridSpan="1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/>
                          <a:ea typeface="Times New Roman"/>
                          <a:cs typeface="Times New Roman"/>
                        </a:rPr>
                        <a:t>Приоритетное направление «Рациональное природопользование и обеспечение экологической безопасности»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2773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Выброшено в атмосферу загрязняющих веществ, отходящих от стационарных источников, тыс. тонн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Консервативный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2,0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1,8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1,6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1,4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1,3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1,2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1,1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1,0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1,0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0,9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0,9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0,8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0,7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Базовый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2,0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1,9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1,8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1,7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1,6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1,5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1,4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1,3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1,2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1,1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1,1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1,0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0,9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56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Целевой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2,1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2,0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1,9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1,8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1,7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1,6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1,6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1,5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1,4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1,4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1,4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1,4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1,3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773">
                <a:tc gridSpan="1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  <a:cs typeface="Times New Roman"/>
                        </a:rPr>
                        <a:t>Приоритетное направление «Пространственное развитие»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2773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Ввод в действие жилых домов, тыс. кв. м в общей площади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Консервативный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Базовый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5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Целевой</a:t>
                      </a:r>
                    </a:p>
                  </a:txBody>
                  <a:tcPr marL="58899" marR="588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  <a:endParaRPr lang="ru-RU" sz="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899" marR="5889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ЦЕНАРИИ И ЭТАПЫ РЕАЛИЗАЦИИ СТРАТЕГИИ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614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РИОРИТЕТНЫЕ ОТРАСЛЕВЫЕ НАПРАВЛЕНИЯ РАЗВИТИЯ ПОЧЕПСКОГО МУНИЦИПАЛЬНОГО РАЙОНА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429760" y="116632"/>
            <a:ext cx="8166966" cy="5837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>
              <a:lnSpc>
                <a:spcPts val="3384"/>
              </a:lnSpc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Приоритетный проект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«Сельское хозяйство»</a:t>
            </a:r>
            <a:endParaRPr lang="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37606" y="548680"/>
            <a:ext cx="8826046" cy="42862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Задача –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содействие развитию сельского хозяйства.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170881" y="2564904"/>
            <a:ext cx="8792772" cy="388843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Основные мероприятия: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Формирование и функционирование при администрации района структурного подразделения по развитию сельского хозяйства на территории муниципального образования «Почепский район».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 Организация сезонных сельскохозяйственных выставочно-ярмарочных мероприятий и участие в аналогичных мероприятиях различного уровня.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3. Информационное обеспечение сельскохозяйственных товаропроизводителей, оказание им консультационной помощи.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4. Информирование сельскохозяйственных товаропроизводителей района о возможной государственной поддержке из бюджетов всех уровней.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5. Содействие в получении местными сельхозпроизводителями государственной поддержки за счет средств областного бюджета Брянской области.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6. Оказание содействия главам КФХ при строительстве животноводческих комплексов и выбору новейших технологических процессов при производстве молока, по сбыту производимой продукции и др.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67042" y="1052736"/>
            <a:ext cx="8715436" cy="1424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just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Приоритетным направлением производства сельскохозяйственной продукции является:</a:t>
            </a:r>
            <a:endParaRPr lang="ru-RU" sz="1400" dirty="0" smtClean="0"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− в подотрасли животноводство: выращивание крупного рогатого скота, свиней, развитие бройлерного птицеводства;</a:t>
            </a:r>
            <a:endParaRPr lang="ru-RU" sz="1400" dirty="0" smtClean="0"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</a:rPr>
              <a:t>− в </a:t>
            </a:r>
            <a:r>
              <a:rPr lang="ru-RU" sz="1600" dirty="0" smtClean="0">
                <a:latin typeface="Times New Roman"/>
                <a:ea typeface="Times New Roman"/>
              </a:rPr>
              <a:t>подотрасли растениеводство: развитие плодово-ягодного садоводства; выращивание технических культур (рапса), картофеля, овощей, зерна.</a:t>
            </a:r>
            <a:endParaRPr lang="ru-RU" sz="16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453527" y="6525344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41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009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РИОРИТЕТНЫЕ ОТРАСЛЕВЫЕ НАПРАВЛЕНИЯ РАЗВИТИЯ ПОЧЕПСКОГО МУНИЦИПАЛЬНОГО РАЙОНА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429760" y="59182"/>
            <a:ext cx="8166966" cy="86948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Приоритетный проект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«Развитие переработки сельскохозяйственной продукции»</a:t>
            </a:r>
            <a:endParaRPr lang="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37606" y="916700"/>
            <a:ext cx="8826046" cy="100013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Задача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содействие развитию переработки сельскохозяйственной продукции, увеличение её доли  на территории Почепского муниципального района для обеспечения гарантированного и устойчивого снабжения населения безопасным и качественным продовольствием.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170881" y="2780928"/>
            <a:ext cx="8792772" cy="367126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Основные мероприятия: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участие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государственных закупках в интересах переработки продуктов сельского хозяйства;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разработка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реализация организационных механизмов взаимодействия между производителями и потребителями сельскохозяйственной продукции;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обеспечение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взаимодействия компаний с муниципальными органами власти по приобретению и использованию продукции;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обеспечение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взаимодействия предприятий переработки продуктов сельского хозяйства с малыми 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микропредприятиями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поддерживаемых в рамках работы организаций инновационной инфраструктуры;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оказание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содействия в развитии объектов инфраструктуры, необходимых для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сельскохозяйственной переработки 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территории Почепского района;</a:t>
            </a: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содействие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включению проектов развития сельскохозяйственной переработки в программы государственной поддержки и субсидирования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i="1" u="sng" dirty="0" smtClean="0">
                <a:latin typeface="Times New Roman" pitchFamily="18" charset="0"/>
                <a:cs typeface="Times New Roman" pitchFamily="18" charset="0"/>
              </a:rPr>
              <a:t>Реализация приоритетного проекта в свою очередь будет способствовать обеспечению фармацевтического производства на территории Почепского района необходимым сырьем, в частности отходами от мясоперерабатывающей промышленности.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67042" y="1988840"/>
            <a:ext cx="8715436" cy="78581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just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Сфера переработки сельскохозяйственной продукции: производство крахмала и </a:t>
            </a:r>
            <a:r>
              <a:rPr lang="ru-RU" sz="1600" dirty="0" err="1" smtClean="0">
                <a:latin typeface="Times New Roman"/>
                <a:ea typeface="Times New Roman"/>
              </a:rPr>
              <a:t>крахмалопродуктов</a:t>
            </a:r>
            <a:r>
              <a:rPr lang="ru-RU" sz="1600" dirty="0" smtClean="0">
                <a:latin typeface="Times New Roman"/>
                <a:ea typeface="Times New Roman"/>
              </a:rPr>
              <a:t>, производство сахаров и сахарных сиропов, переработка плодоовощной продукции.</a:t>
            </a:r>
            <a:endParaRPr lang="ru-RU" sz="16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453527" y="6525344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42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297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РИОРИТЕТНЫЕ ОТРАСЛЕВЫЕ НАПРАВЛЕНИЯ РАЗВИТИЯ ПОЧЕПСКОГО МУНИЦИПАЛЬНОГО РАЙОНА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429760" y="142852"/>
            <a:ext cx="8166966" cy="72663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Приоритетный проект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 производству строительных материалов - минеральной ваты М-200</a:t>
            </a:r>
            <a:endParaRPr lang="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37606" y="785794"/>
            <a:ext cx="8826046" cy="105903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Задача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содействие развитию промышленного комплекса строительных материалов путём развития производств глубокой переработки в Почепском муниципальном районе.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140760" y="2060848"/>
            <a:ext cx="8826046" cy="417646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ctr">
              <a:spcAft>
                <a:spcPts val="0"/>
              </a:spcAft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/>
                <a:ea typeface="Times New Roman"/>
              </a:rPr>
              <a:t>Отдельные мероприятия:</a:t>
            </a:r>
            <a:endParaRPr lang="ru-RU" sz="1400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1. Содействие участию промышленного сектора в региональных и федеральных программах.</a:t>
            </a:r>
            <a:endParaRPr lang="ru-RU" sz="1400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2. Взаимодействие с органами государственной власти Брянской области по оказанию господдержки.</a:t>
            </a:r>
            <a:endParaRPr lang="ru-RU" sz="1400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3. Участие в инвестиционных форумах, выставках и ярмарках.</a:t>
            </a:r>
            <a:endParaRPr lang="ru-RU" sz="1400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4. Содействие развитию выставочной деятельности предприятий, рекламных кампаний в целях ознакомления потенциальных инвесторов с деятельностью предприятий района.</a:t>
            </a:r>
            <a:endParaRPr lang="ru-RU" sz="1400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5. Формирование инвестиционных площадок, мероприятия по инженерной и инфраструктурной подготовке.</a:t>
            </a:r>
            <a:endParaRPr lang="ru-RU" sz="1400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6. Разработка и размещение на сайте администрации района информации о местах размещения новых производств, наличии свободных земельных участков, помещений под офисы и т.д.</a:t>
            </a:r>
            <a:endParaRPr lang="ru-RU" sz="1400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7. Оказание содействия в развитии объектов инфраструктуры, необходимых для производства строительных материалов на территории Почепского района.</a:t>
            </a:r>
            <a:endParaRPr lang="ru-RU" sz="1400" dirty="0">
              <a:latin typeface="Times New Roman"/>
              <a:ea typeface="Times New Roman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453527" y="6381328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43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8160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РИОРИТЕТНЫЕ ОТРАСЛЕВЫЕ НАПРАВЛЕНИЯ РАЗВИТИЯ ПОЧЕПСКОГО МУНИЦИПАЛЬНОГО РАЙОНА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359696" y="264068"/>
            <a:ext cx="8166966" cy="42862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Приоритетный проект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 развитию туризма</a:t>
            </a:r>
            <a:endParaRPr lang="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31704" y="857802"/>
            <a:ext cx="8208912" cy="91501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Задача –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содействие развитию туристического потенциала Почепского муниципального района, повышение разнообразия видов туризма.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170881" y="2132855"/>
            <a:ext cx="8792771" cy="388843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450215" algn="ctr">
              <a:spcAft>
                <a:spcPts val="0"/>
              </a:spcAft>
              <a:tabLst>
                <a:tab pos="90170" algn="l"/>
              </a:tabLst>
            </a:pPr>
            <a:r>
              <a:rPr lang="ru-RU" sz="1600" b="1" dirty="0" smtClean="0">
                <a:latin typeface="Times New Roman"/>
                <a:ea typeface="Times New Roman"/>
              </a:rPr>
              <a:t>Отдельные мероприятия:</a:t>
            </a:r>
            <a:endParaRPr lang="ru-RU" sz="1400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1. Стимулирование развития предпринимательства в сфере туризма, поддержка малого предпринимательства в данной сфере.</a:t>
            </a:r>
            <a:endParaRPr lang="ru-RU" sz="1400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2. Развитие обратной связи с местными жителями, выяснение их отношения к туристской деятельности в районе.</a:t>
            </a:r>
            <a:endParaRPr lang="ru-RU" sz="1400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3. Содействие проведению информационно-рекламной кампании, направленной на укрепление туристического имиджа Почепского района.</a:t>
            </a:r>
            <a:endParaRPr lang="ru-RU" sz="1400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  <a:tabLst>
                <a:tab pos="90170" algn="l"/>
              </a:tabLst>
            </a:pPr>
            <a:r>
              <a:rPr lang="ru-RU" sz="1600" dirty="0" smtClean="0">
                <a:latin typeface="Times New Roman"/>
                <a:ea typeface="Times New Roman"/>
              </a:rPr>
              <a:t>4. Участие в обновлении культурно-познавательных туристских программ, традиционных туристских маршрутов для стимулирования повторных визитов.</a:t>
            </a:r>
            <a:endParaRPr lang="ru-RU" sz="1400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  <a:tabLst>
                <a:tab pos="90170" algn="l"/>
              </a:tabLst>
            </a:pPr>
            <a:r>
              <a:rPr lang="ru-RU" sz="1600" dirty="0" smtClean="0">
                <a:latin typeface="Times New Roman"/>
                <a:ea typeface="Times New Roman"/>
              </a:rPr>
              <a:t>5. Проведение конкурсов в сфере качества и профессионального ведения туристского бизнеса на территории района.</a:t>
            </a:r>
            <a:endParaRPr lang="ru-RU" sz="1400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  <a:tabLst>
                <a:tab pos="90170" algn="l"/>
              </a:tabLst>
            </a:pPr>
            <a:r>
              <a:rPr lang="ru-RU" sz="1600" dirty="0" smtClean="0">
                <a:latin typeface="Times New Roman"/>
                <a:ea typeface="Times New Roman"/>
              </a:rPr>
              <a:t>6. Проведение ежегодного мониторинга в сфере туризма (определение качественных и количественных показателей развития отрасли, исследование влияния туризма на экономику района, анализ перспектив развития туристской индустрии и т.п.).</a:t>
            </a:r>
            <a:endParaRPr lang="ru-RU" sz="1400" dirty="0">
              <a:latin typeface="Times New Roman"/>
              <a:ea typeface="Times New Roman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453527" y="6381328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44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365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РИОРИТЕТНЫЕ ОТРАСЛЕВЫЕ НАПРАВЛЕНИЯ РАЗВИТИЯ ПОЧЕПСКОГО МУНИЦИПАЛЬНОГО РАЙОНА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429760" y="182084"/>
            <a:ext cx="8166966" cy="72663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Приоритетный проект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 развитию фармацевтического производства </a:t>
            </a:r>
          </a:p>
          <a:p>
            <a:pPr algn="ctr"/>
            <a:endParaRPr lang="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37606" y="701246"/>
            <a:ext cx="8826046" cy="107157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Задача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содействие развитию фармацевтического производства, увеличение доли выпуска современных лекарственных препаратов отечественного производства на территории Почепского муниципального района.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170881" y="3429000"/>
            <a:ext cx="8792772" cy="295688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ctr">
              <a:spcAft>
                <a:spcPts val="0"/>
              </a:spcAft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Отдельные мероприятия:</a:t>
            </a:r>
            <a:endParaRPr lang="ru-RU" sz="14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Содействие реализации инвестиционного проекта по созданию в Почепском районе комплекса по производству активных фармацевтических субстанций, в том числе в области развития инженерной и транспортной инфраструктуры.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 Обеспечение поддержки малого и среднего предпринимательства в области фармацевтической промышленности, в том числе консультационной, финансовой, имущественной.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3. Содействие в разработке программ подготовки кадров для фармацевтической промышленности региона в вузах 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ссузах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Брянской области.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4. Содействие в привлечении высококвалифицированных кадров из других регионов Российской Федерации на территорию Почепского района.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67042" y="1916832"/>
            <a:ext cx="8715436" cy="13982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just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Ключевая продукция для производства фармацевтических субстанций – растительное и животное сырье (отходы от мясоперерабатывающей промышленности). Одним из способов и направлений деятельности органов государственной власти Брянской области по развитию фармацевтического производства на территории Почепского района является содействие строительству эндокринного завода в Почепском районе.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453527" y="6453336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45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015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РИОРИТЕТНЫЕ ОТРАСЛЕВЫЕ НАПРАВЛЕНИЯ РАЗВИТИЯ ПОЧЕПСКОГО МУНИЦИПАЛЬНОГО РАЙОНА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429760" y="142852"/>
            <a:ext cx="8166966" cy="72663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Приоритетный проект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«Развитие малого и среднего предпринимательства»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70881" y="2143116"/>
            <a:ext cx="8792772" cy="431420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ctr">
              <a:spcAft>
                <a:spcPts val="0"/>
              </a:spcAft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Отдельные мероприятия:</a:t>
            </a:r>
            <a:endParaRPr lang="ru-RU" sz="14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Разработка нормативных правовых актов, направленных на поддержку субъектов малого предпринимательства.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 Снижение административных барьеров.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3. Оказание консультационных услуг субъектам предпринимательства.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4. Информирование предпринимателей о мерах государственной поддержки субъектов малого и среднего предпринимательства в Брянской области.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5. Создание условий для привлечения представителей малого предпринимательства в подготовке и рассмотрении проектов правовых актов органов местного самоуправления, регулирующих развитие малого и среднего предпринимательства.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6. Размещение муниципальных закупок для субъектов малого предпринимательства.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7. Предоставление субъектам малого и среднего предпринимательства в аренду или в собственность имущества и земельных ресурсов, находящихся в собственности муниципального образования «Почепский район».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8. Стимулирование развития предпринимательской, инновационной, научной и инжиниринговой деятельности посредством оказания организационной, методической и консультационной поддержки.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137606" y="785794"/>
            <a:ext cx="8826046" cy="107157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Задача –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стимулирование предпринимательской инициативы, разработка и внедрение современных мер поддержки малого и среднего предпринимательства на территории Почепского муниципального района.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453527" y="6453336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46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38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рямоугольник 29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11453527" y="6381328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47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ЛАН МЕРОПРИЯТИЙ ПО РЕАЛИЗАЦИИ СТРАТЕГИИ 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404" t="29960" r="9481" b="8829"/>
          <a:stretch/>
        </p:blipFill>
        <p:spPr bwMode="auto">
          <a:xfrm>
            <a:off x="3215681" y="152309"/>
            <a:ext cx="8885918" cy="391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072" t="26537" r="8824" b="9641"/>
          <a:stretch/>
        </p:blipFill>
        <p:spPr bwMode="auto">
          <a:xfrm>
            <a:off x="3575721" y="2564903"/>
            <a:ext cx="8525878" cy="381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56748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ЕЛЕВЫЕ ИНДИКАТОРЫ РЕАЛИЗАЦИИ СТРАТЕГИИ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6" name="Rectangle 32"/>
          <p:cNvSpPr>
            <a:spLocks noChangeArrowheads="1"/>
          </p:cNvSpPr>
          <p:nvPr/>
        </p:nvSpPr>
        <p:spPr bwMode="gray">
          <a:xfrm>
            <a:off x="2991612" y="2017714"/>
            <a:ext cx="9155430" cy="484028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190500" indent="-1905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endParaRPr lang="de-DE" noProof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057599" y="134144"/>
            <a:ext cx="7646913" cy="990600"/>
          </a:xfrm>
          <a:prstGeom prst="rect">
            <a:avLst/>
          </a:prstGeom>
          <a:noFill/>
          <a:ln/>
        </p:spPr>
        <p:txBody>
          <a:bodyPr/>
          <a:lstStyle/>
          <a:p>
            <a:r>
              <a:rPr lang="ru-RU" sz="24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Прогноз </a:t>
            </a:r>
            <a:r>
              <a:rPr lang="ru-RU" sz="2400" b="1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доходов </a:t>
            </a:r>
            <a:r>
              <a:rPr lang="ru-RU" sz="24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консолидированного бюджета Почепского муниципального района</a:t>
            </a:r>
            <a:endParaRPr lang="en-US" sz="2400" b="1" kern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738546" y="1928802"/>
          <a:ext cx="7929618" cy="3364992"/>
        </p:xfrm>
        <a:graphic>
          <a:graphicData uri="http://schemas.openxmlformats.org/drawingml/2006/table">
            <a:tbl>
              <a:tblPr/>
              <a:tblGrid>
                <a:gridCol w="2472796"/>
                <a:gridCol w="2804543"/>
                <a:gridCol w="2652279"/>
              </a:tblGrid>
              <a:tr h="5505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Период реализации Стратегии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Прогнозный рост доходов в % по отношению к базовому периоду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Консолидированный бюджет доходов (в млн. рублей)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2017 г. (базовый)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623,0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105,3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656,019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2025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110,9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690,907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2030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116,8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727,664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11453527" y="6381328"/>
            <a:ext cx="648072" cy="2880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48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рямоугольник 29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11519017" y="6381328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49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15679" y="213740"/>
            <a:ext cx="7272809" cy="184710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Для реализации программных мероприятий Стратегии необходимо предусмотреть выделение необходимых ресурсов и формирование временного коллектива работников, которые на период действия программы находятся в двойном подчинении: своему непосредственному руководителю и ответственному исполнителю программы.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295748" y="2132856"/>
            <a:ext cx="7407280" cy="85674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Для обновления структуры аппарата управления администрации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Почепского района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необходимо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799855" y="3140968"/>
            <a:ext cx="7208115" cy="64150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1.	Пересмотреть существующие положения о структурных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подразделениях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799854" y="4013448"/>
            <a:ext cx="7197073" cy="64150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2.	Описать и утвердить в регламенте администрации систему взаимодействия между структурными подразделениями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799854" y="4797152"/>
            <a:ext cx="7197073" cy="143358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3.	Описать и утвердить порядок прохождения управленческих решений и основные административные процессы (функции, осуществляемые различными структурными подразделениями во взаимодействии, приводящие к решению поставленных задач)</a:t>
            </a:r>
          </a:p>
        </p:txBody>
      </p:sp>
      <p:sp>
        <p:nvSpPr>
          <p:cNvPr id="3" name="Стрелка вниз 2"/>
          <p:cNvSpPr/>
          <p:nvPr/>
        </p:nvSpPr>
        <p:spPr>
          <a:xfrm>
            <a:off x="3529577" y="2989602"/>
            <a:ext cx="1152128" cy="3031685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ЕАЛИЗАЦИЯ ПРОГРАММНЫХ МЕРОПРИЯТИЙ  СТРАТЕГИИ 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378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331464" y="3977640"/>
            <a:ext cx="3788664" cy="249631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77800" indent="-177800">
              <a:lnSpc>
                <a:spcPts val="2040"/>
              </a:lnSpc>
            </a:pPr>
            <a:r>
              <a:rPr lang="ru" sz="1600" dirty="0">
                <a:latin typeface="Times New Roman" pitchFamily="18" charset="0"/>
                <a:cs typeface="Times New Roman" pitchFamily="18" charset="0"/>
              </a:rPr>
              <a:t>•    Миссия</a:t>
            </a:r>
          </a:p>
          <a:p>
            <a:pPr marL="177800" indent="-177800">
              <a:lnSpc>
                <a:spcPts val="2040"/>
              </a:lnSpc>
            </a:pPr>
            <a:r>
              <a:rPr lang="ru" sz="1600" dirty="0">
                <a:latin typeface="Times New Roman" pitchFamily="18" charset="0"/>
                <a:cs typeface="Times New Roman" pitchFamily="18" charset="0"/>
              </a:rPr>
              <a:t>•    Стратегические приоритеты</a:t>
            </a:r>
          </a:p>
          <a:p>
            <a:pPr marL="177800" indent="-177800">
              <a:lnSpc>
                <a:spcPts val="2040"/>
              </a:lnSpc>
            </a:pPr>
            <a:r>
              <a:rPr lang="ru" sz="1600" dirty="0">
                <a:latin typeface="Times New Roman" pitchFamily="18" charset="0"/>
                <a:cs typeface="Times New Roman" pitchFamily="18" charset="0"/>
              </a:rPr>
              <a:t>•    </a:t>
            </a: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Набор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шагов (задач)</a:t>
            </a:r>
          </a:p>
          <a:p>
            <a:pPr marL="177800" indent="-177800">
              <a:lnSpc>
                <a:spcPts val="2040"/>
              </a:lnSpc>
            </a:pPr>
            <a:r>
              <a:rPr lang="ru" sz="1600" dirty="0">
                <a:latin typeface="Times New Roman" pitchFamily="18" charset="0"/>
                <a:cs typeface="Times New Roman" pitchFamily="18" charset="0"/>
              </a:rPr>
              <a:t>•   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SWOT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- анализ</a:t>
            </a:r>
          </a:p>
          <a:p>
            <a:pPr marL="177800" indent="-177800">
              <a:lnSpc>
                <a:spcPts val="2040"/>
              </a:lnSpc>
            </a:pPr>
            <a:r>
              <a:rPr lang="ru" sz="1600" dirty="0">
                <a:latin typeface="Times New Roman" pitchFamily="18" charset="0"/>
                <a:cs typeface="Times New Roman" pitchFamily="18" charset="0"/>
              </a:rPr>
              <a:t>•    Экономическое районирование</a:t>
            </a:r>
          </a:p>
          <a:p>
            <a:pPr marL="177800" indent="-177800">
              <a:lnSpc>
                <a:spcPts val="1800"/>
              </a:lnSpc>
            </a:pPr>
            <a:r>
              <a:rPr lang="ru" sz="1600" dirty="0">
                <a:latin typeface="Times New Roman" pitchFamily="18" charset="0"/>
                <a:cs typeface="Times New Roman" pitchFamily="18" charset="0"/>
              </a:rPr>
              <a:t>•    </a:t>
            </a: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Диагностика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развития</a:t>
            </a:r>
          </a:p>
          <a:p>
            <a:pPr marL="177800" indent="-177800">
              <a:lnSpc>
                <a:spcPts val="2040"/>
              </a:lnSpc>
            </a:pPr>
            <a:r>
              <a:rPr lang="ru" sz="1600" dirty="0">
                <a:latin typeface="Times New Roman" pitchFamily="18" charset="0"/>
                <a:cs typeface="Times New Roman" pitchFamily="18" charset="0"/>
              </a:rPr>
              <a:t>•    Сценарии развития</a:t>
            </a:r>
          </a:p>
          <a:p>
            <a:pPr marL="177800" indent="-177800">
              <a:lnSpc>
                <a:spcPts val="2040"/>
              </a:lnSpc>
            </a:pPr>
            <a:r>
              <a:rPr lang="ru" sz="1600" dirty="0">
                <a:latin typeface="Times New Roman" pitchFamily="18" charset="0"/>
                <a:cs typeface="Times New Roman" pitchFamily="18" charset="0"/>
              </a:rPr>
              <a:t>•    Индикаторы</a:t>
            </a: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="" xmlns:p14="http://schemas.microsoft.com/office/powerpoint/2010/main" val="2167628644"/>
              </p:ext>
            </p:extLst>
          </p:nvPr>
        </p:nvGraphicFramePr>
        <p:xfrm>
          <a:off x="3304136" y="571480"/>
          <a:ext cx="8078276" cy="3169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11348856" y="6329936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АЗРАБОТКА СТРАТЕГИИ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рямоугольник 29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11453527" y="6381328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50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215680" y="764704"/>
            <a:ext cx="7407280" cy="44922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indent="0">
              <a:lnSpc>
                <a:spcPts val="3024"/>
              </a:lnSpc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Правовое регулирование реализации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Стратегии </a:t>
            </a:r>
            <a:endParaRPr lang="ru" sz="2000" cap="smal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503712" y="1268760"/>
            <a:ext cx="8493216" cy="8640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основывается на Конституции Российской Федерации и осуществляется в соответствии с федеральными конституционными законами, Федеральным законом от 28.06.2014 № 172-ФЗ «О стратегическом планировании в Российской Федерации», другими федеральными законами, а также принятыми в соответствии с ними нормативными правовыми актами Президента Российской Федерации, Правительства Российской Федерации, федеральных органов исполнительной власти, законами и другими нормативными правовыми актами Брянской области, муниципальными нормативными правовыми актами.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499373" y="2852936"/>
            <a:ext cx="8493216" cy="143358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Публикация на официальном сайте администрации муниципального образования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«Почепский район»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ежегодных отчетов о реализации Стратегии в формате открытых данных.</a:t>
            </a:r>
          </a:p>
          <a:p>
            <a:pPr algn="just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2. Внедрение цифровых технологий в межведомственное взаимодействие всех участников стратегического процесса.</a:t>
            </a:r>
          </a:p>
          <a:p>
            <a:pPr algn="just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3. Разработка регламента, устанавливающего процедуры пополнения баз данных и обеспечения доступа к ним ответственных исполнителей и контрольных органов.</a:t>
            </a:r>
          </a:p>
          <a:p>
            <a:pPr algn="just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4. Проведение социологических опросов, посвященных выявлению удовлетворенности населения ходом реализации стратегических программ и проектов в онлайн-режиме.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215680" y="2276872"/>
            <a:ext cx="8640960" cy="50405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just">
              <a:lnSpc>
                <a:spcPts val="3024"/>
              </a:lnSpc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Информационно-технологический механизм реализации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Стратегии</a:t>
            </a:r>
            <a:endParaRPr lang="ru" sz="2000" cap="smal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285744" y="307848"/>
            <a:ext cx="7058728" cy="58369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3384"/>
              </a:lnSpc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Механизмы реализации Стратегии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285743" y="4437112"/>
            <a:ext cx="8570897" cy="44458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indent="0">
              <a:lnSpc>
                <a:spcPts val="3024"/>
              </a:lnSpc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Финансово-экономический механизм реализации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Стратегии </a:t>
            </a:r>
            <a:endParaRPr lang="ru" sz="2000" cap="smal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507440" y="4977172"/>
            <a:ext cx="8493216" cy="118813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включает в себя использование схем многоканального финансирования, то есть привлечение различных источников финансовых ресурсов:</a:t>
            </a:r>
          </a:p>
          <a:p>
            <a:pPr algn="just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− внутренних – средства  бюджета района, бюджетов поселений, субъектов управления и хозяйствования, внебюджетных фондов и других институционных инвесторов, расположенных на территории района;</a:t>
            </a:r>
          </a:p>
          <a:p>
            <a:pPr algn="just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− внешних – финансовые ресурсы за пределами территории района, имеющиеся в распоряжении отечественных и иностранных инвесторов, субъектов Российской Федерации, средства областного и федерального бюджетов.</a:t>
            </a:r>
          </a:p>
          <a:p>
            <a:pPr algn="just"/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ЕХАНИЗМЫ РЕАЛИЗАЦИИ СТРАТЕГИИ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7708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44880" y="697992"/>
            <a:ext cx="4331208" cy="73152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6480"/>
              </a:lnSpc>
            </a:pPr>
            <a:r>
              <a:rPr lang="ru" sz="5800">
                <a:latin typeface="Times New Roman" pitchFamily="18" charset="0"/>
                <a:cs typeface="Times New Roman" pitchFamily="18" charset="0"/>
              </a:rPr>
              <a:t>Содержание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77675720"/>
              </p:ext>
            </p:extLst>
          </p:nvPr>
        </p:nvGraphicFramePr>
        <p:xfrm>
          <a:off x="393192" y="1694688"/>
          <a:ext cx="9015176" cy="3462506"/>
        </p:xfrm>
        <a:graphic>
          <a:graphicData uri="http://schemas.openxmlformats.org/drawingml/2006/table">
            <a:tbl>
              <a:tblPr/>
              <a:tblGrid>
                <a:gridCol w="3286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68651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80270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6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600">
                          <a:latin typeface="Times New Roman" pitchFamily="18" charset="0"/>
                          <a:cs typeface="Times New Roman" pitchFamily="18" charset="0"/>
                        </a:rPr>
                        <a:t>Введение</a:t>
                      </a: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5605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6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b">
                    <a:solidFill>
                      <a:srgbClr val="900000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indent="0" algn="just" defTabSz="914400" eaLnBrk="1" fontAlgn="auto" latinLnBrk="0" hangingPunct="1">
                        <a:lnSpc>
                          <a:spcPts val="13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16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Текущий уровень социально-экономического развития </a:t>
                      </a:r>
                      <a:r>
                        <a:rPr lang="ru-RU" sz="1600" b="1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600" b="1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района(анализ </a:t>
                      </a:r>
                      <a:r>
                        <a:rPr lang="ru" sz="16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диагностика ситуации)</a:t>
                      </a:r>
                    </a:p>
                  </a:txBody>
                  <a:tcPr marL="0" marR="0" marT="0" marB="0" anchor="ctr">
                    <a:solidFill>
                      <a:srgbClr val="9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7201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6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Потенциал, ограничения и возможности социально-экономического развития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endParaRPr lang="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98224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6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Миссия и </a:t>
                      </a:r>
                      <a:r>
                        <a:rPr lang="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стратегические </a:t>
                      </a: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направления развития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endParaRPr lang="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9247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6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Приоритетные направления развития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endParaRPr lang="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93735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6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0" marR="0" marT="0" marB="0" anchor="b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Экономическое районирование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Почепского </a:t>
                      </a:r>
                      <a:r>
                        <a:rPr lang="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endParaRPr lang="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98224">
                <a:tc>
                  <a:txBody>
                    <a:bodyPr/>
                    <a:lstStyle/>
                    <a:p>
                      <a:pPr marL="114300" indent="0" algn="just">
                        <a:lnSpc>
                          <a:spcPts val="1340"/>
                        </a:lnSpc>
                      </a:pPr>
                      <a:r>
                        <a:rPr lang="ru" sz="1600" b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 algn="just">
                        <a:lnSpc>
                          <a:spcPts val="1230"/>
                        </a:lnSpc>
                      </a:pPr>
                      <a:r>
                        <a:rPr lang="ru" sz="1600" dirty="0">
                          <a:latin typeface="Times New Roman" pitchFamily="18" charset="0"/>
                          <a:cs typeface="Times New Roman" pitchFamily="18" charset="0"/>
                        </a:rPr>
                        <a:t>Сценарии и этапы реализации стратегии</a:t>
                      </a:r>
                    </a:p>
                  </a:txBody>
                  <a:tcPr marL="0" marR="0" marT="0" marB="0" anchor="ctr">
                    <a:solidFill>
                      <a:srgbClr val="DB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11348856" y="6329936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graphicFrame>
        <p:nvGraphicFramePr>
          <p:cNvPr id="21" name="Схема 20"/>
          <p:cNvGraphicFramePr/>
          <p:nvPr>
            <p:extLst>
              <p:ext uri="{D42A27DB-BD31-4B8C-83A1-F6EECF244321}">
                <p14:modId xmlns="" xmlns:p14="http://schemas.microsoft.com/office/powerpoint/2010/main" val="2649448266"/>
              </p:ext>
            </p:extLst>
          </p:nvPr>
        </p:nvGraphicFramePr>
        <p:xfrm>
          <a:off x="3014472" y="692696"/>
          <a:ext cx="8700096" cy="5130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Скругленный прямоугольник 11"/>
          <p:cNvSpPr/>
          <p:nvPr/>
        </p:nvSpPr>
        <p:spPr>
          <a:xfrm>
            <a:off x="11348856" y="6329936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ЕКУЩИЙ УРОВЕНЬ СОЦИАЛЬНО-ЭКОНОМИЧЕСКОГО РАЗВИТИЯ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44640" y="1344168"/>
            <a:ext cx="5547360" cy="523646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106628" y="784946"/>
            <a:ext cx="3538012" cy="566839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2160"/>
              </a:lnSpc>
            </a:pPr>
            <a:r>
              <a:rPr lang="ru" sz="1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Средний потенциал</a:t>
            </a:r>
          </a:p>
          <a:p>
            <a:pPr indent="0" algn="just">
              <a:lnSpc>
                <a:spcPts val="2160"/>
              </a:lnSpc>
            </a:pPr>
            <a:r>
              <a:rPr lang="ru" sz="1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экономико-географического</a:t>
            </a:r>
          </a:p>
          <a:p>
            <a:pPr indent="0" algn="just">
              <a:lnSpc>
                <a:spcPts val="2160"/>
              </a:lnSpc>
            </a:pPr>
            <a:r>
              <a:rPr lang="ru" sz="1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положения</a:t>
            </a:r>
            <a:r>
              <a:rPr lang="ru" sz="1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0" algn="just">
              <a:lnSpc>
                <a:spcPts val="2160"/>
              </a:lnSpc>
            </a:pPr>
            <a:endParaRPr lang="ru" sz="17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Почепский район расположен в центральной части Брянской области в 75 км к юго-западу от города Брянска. Район располагается в пределах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Полесской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низменности, которая представляет собой слабо всхолмленную равнину, расчлененную речной и овражно-балочной сетью;</a:t>
            </a:r>
          </a:p>
          <a:p>
            <a:pPr algn="just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 севере Почепский район граничит с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Жирятинским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районом, на северо-востоке – с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Мглинским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районом, на западе – с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Унечским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районом; на юго-западе – с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Трубчевским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районом; на юго-востоке – с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Выгоничским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районом. Протяженность территории района с востока на запад – 45 км, с севера на юг - 50 км. Площадь Почепского района составляет 1887 кв. км (около 5,5% площади Брянской области).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1680"/>
              </a:lnSpc>
            </a:pPr>
            <a:endParaRPr lang="ru" sz="1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610088" y="1728216"/>
            <a:ext cx="829056" cy="31699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230"/>
              </a:lnSpc>
            </a:pPr>
            <a:r>
              <a:rPr lang="ru" sz="110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Калужская</a:t>
            </a:r>
          </a:p>
          <a:p>
            <a:pPr marL="127000" indent="0">
              <a:lnSpc>
                <a:spcPts val="1230"/>
              </a:lnSpc>
            </a:pPr>
            <a:r>
              <a:rPr lang="ru" sz="110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область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9363456" y="1770888"/>
            <a:ext cx="588264" cy="131064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840"/>
              </a:lnSpc>
            </a:pPr>
            <a:r>
              <a:rPr lang="ru" sz="750" b="1" dirty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Рогнедино</a:t>
            </a:r>
            <a:r>
              <a:rPr lang="ru" sz="750" b="1" baseline="30000" dirty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196072" y="1783080"/>
            <a:ext cx="926592" cy="320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r">
              <a:lnSpc>
                <a:spcPts val="1368"/>
              </a:lnSpc>
            </a:pPr>
            <a:r>
              <a:rPr lang="ru" sz="110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Смоленская область </a:t>
            </a:r>
            <a:r>
              <a:rPr lang="ru" sz="1100">
                <a:latin typeface="Times New Roman" pitchFamily="18" charset="0"/>
                <a:cs typeface="Times New Roman" pitchFamily="18" charset="0"/>
              </a:rPr>
              <a:t>■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0213848" y="2286000"/>
            <a:ext cx="545592" cy="12801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840"/>
              </a:lnSpc>
            </a:pPr>
            <a:r>
              <a:rPr lang="ru" sz="750" b="1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Дятьково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989064" y="2490216"/>
            <a:ext cx="1011936" cy="195072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1630"/>
              </a:lnSpc>
            </a:pPr>
            <a:r>
              <a:rPr lang="ru" sz="1400">
                <a:latin typeface="Times New Roman" pitchFamily="18" charset="0"/>
                <a:cs typeface="Times New Roman" pitchFamily="18" charset="0"/>
              </a:rPr>
              <a:t>Белоруссия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8884920" y="2852928"/>
            <a:ext cx="399288" cy="11277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840"/>
              </a:lnSpc>
            </a:pPr>
            <a:r>
              <a:rPr lang="ru" sz="750" b="1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Клетня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9454896" y="3005328"/>
            <a:ext cx="1597152" cy="222504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1000"/>
              </a:lnSpc>
            </a:pPr>
            <a:r>
              <a:rPr lang="ru" sz="90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Жирятино^У-^Б'р Я Н </a:t>
            </a:r>
            <a:r>
              <a:rPr lang="en-US" sz="90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G&amp;A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952488" y="3169920"/>
            <a:ext cx="466344" cy="25603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1008"/>
              </a:lnSpc>
            </a:pPr>
            <a:r>
              <a:rPr lang="ru" sz="750" b="1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Красная </a:t>
            </a:r>
            <a:r>
              <a:rPr lang="ru" sz="750" b="1" baseline="30000">
                <a:solidFill>
                  <a:srgbClr val="5A595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" sz="750" b="1">
                <a:solidFill>
                  <a:srgbClr val="5A595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" sz="750" b="1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гора </a:t>
            </a:r>
            <a:r>
              <a:rPr lang="ru" sz="750" b="1">
                <a:solidFill>
                  <a:srgbClr val="5A5959"/>
                </a:solidFill>
                <a:latin typeface="Times New Roman" pitchFamily="18" charset="0"/>
                <a:cs typeface="Times New Roman" pitchFamily="18" charset="0"/>
              </a:rPr>
              <a:t>(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8622792" y="3270504"/>
            <a:ext cx="359664" cy="115824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840"/>
              </a:lnSpc>
            </a:pPr>
            <a:r>
              <a:rPr lang="ru" sz="750" b="1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Мглин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0899648" y="3300984"/>
            <a:ext cx="673608" cy="164592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840"/>
              </a:lnSpc>
            </a:pPr>
            <a:r>
              <a:rPr lang="ru" sz="750" b="1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/ Карачев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8071104" y="3310128"/>
            <a:ext cx="371856" cy="13716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840"/>
              </a:lnSpc>
            </a:pPr>
            <a:r>
              <a:rPr lang="ru" sz="750" b="1" dirty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Сураж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7351776" y="3581400"/>
            <a:ext cx="521208" cy="118872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840"/>
              </a:lnSpc>
            </a:pPr>
            <a:r>
              <a:rPr lang="ru" sz="750" b="1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ордеевка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8363712" y="3700272"/>
            <a:ext cx="341376" cy="11277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840"/>
              </a:lnSpc>
            </a:pPr>
            <a:r>
              <a:rPr lang="ru" sz="750" b="1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Унеча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0582656" y="3785616"/>
            <a:ext cx="356616" cy="11277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1040"/>
              </a:lnSpc>
            </a:pPr>
            <a:r>
              <a:rPr lang="ru" sz="750" b="1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Навя </a:t>
            </a:r>
            <a:r>
              <a:rPr lang="ru" sz="85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699248" y="3831336"/>
            <a:ext cx="441960" cy="12801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840"/>
              </a:lnSpc>
            </a:pPr>
            <a:r>
              <a:rPr lang="ru" sz="750" b="1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Клинцы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9393936" y="3840480"/>
            <a:ext cx="350520" cy="115824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840"/>
              </a:lnSpc>
            </a:pPr>
            <a:r>
              <a:rPr lang="ru" sz="750" b="1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Почеп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9613392" y="4294632"/>
            <a:ext cx="576072" cy="140208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840"/>
              </a:lnSpc>
            </a:pPr>
            <a:r>
              <a:rPr lang="ru" sz="750" b="1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Трубчевск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9043416" y="4352544"/>
            <a:ext cx="344424" cy="13716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840"/>
              </a:lnSpc>
            </a:pPr>
            <a:r>
              <a:rPr lang="ru" sz="750" b="1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Погар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8372856" y="4465320"/>
            <a:ext cx="527304" cy="140208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840"/>
              </a:lnSpc>
            </a:pPr>
            <a:r>
              <a:rPr lang="ru" sz="750" b="1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Стародуб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10887456" y="4614672"/>
            <a:ext cx="338328" cy="118872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840"/>
              </a:lnSpc>
            </a:pPr>
            <a:r>
              <a:rPr lang="ru" sz="750" b="1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аричи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7805928" y="4645152"/>
            <a:ext cx="505968" cy="115824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840"/>
              </a:lnSpc>
            </a:pPr>
            <a:r>
              <a:rPr lang="ru" sz="750" b="1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Климово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10116312" y="4730496"/>
            <a:ext cx="478536" cy="131064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840"/>
              </a:lnSpc>
            </a:pPr>
            <a:r>
              <a:rPr lang="ru" sz="750" b="1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Суземка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7214616" y="4821936"/>
            <a:ext cx="432816" cy="115824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840"/>
              </a:lnSpc>
            </a:pPr>
            <a:r>
              <a:rPr lang="ru" sz="750" b="1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Злынка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8650224" y="5608320"/>
            <a:ext cx="725424" cy="195072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1630"/>
              </a:lnSpc>
            </a:pPr>
            <a:r>
              <a:rPr lang="ru" sz="1400">
                <a:latin typeface="Times New Roman" pitchFamily="18" charset="0"/>
                <a:cs typeface="Times New Roman" pitchFamily="18" charset="0"/>
              </a:rPr>
              <a:t>Украина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10872216" y="5693664"/>
            <a:ext cx="624840" cy="32308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230"/>
              </a:lnSpc>
            </a:pPr>
            <a:r>
              <a:rPr lang="ru" sz="110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Курская</a:t>
            </a:r>
          </a:p>
          <a:p>
            <a:pPr indent="0">
              <a:lnSpc>
                <a:spcPts val="1230"/>
              </a:lnSpc>
            </a:pPr>
            <a:r>
              <a:rPr lang="ru" sz="110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область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11424592" y="6453336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8953520" y="3143248"/>
            <a:ext cx="1143008" cy="1143008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noFill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КОНОМИКО-ГЕОГРАФИЧЕСКОЕ ПОЛОЖЕНИЕ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316704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266633" y="148492"/>
            <a:ext cx="7005831" cy="743047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Динамика показателей демографического положения </a:t>
            </a:r>
          </a:p>
          <a:p>
            <a:pPr indent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муниципального образования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424592" y="6453336"/>
            <a:ext cx="648072" cy="28803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3238479" y="857229"/>
          <a:ext cx="8715437" cy="5429290"/>
        </p:xfrm>
        <a:graphic>
          <a:graphicData uri="http://schemas.openxmlformats.org/drawingml/2006/table">
            <a:tbl>
              <a:tblPr/>
              <a:tblGrid>
                <a:gridCol w="2014969"/>
                <a:gridCol w="634094"/>
                <a:gridCol w="633200"/>
                <a:gridCol w="760197"/>
                <a:gridCol w="634094"/>
                <a:gridCol w="697593"/>
                <a:gridCol w="634094"/>
                <a:gridCol w="760197"/>
                <a:gridCol w="666290"/>
                <a:gridCol w="633200"/>
                <a:gridCol w="647509"/>
              </a:tblGrid>
              <a:tr h="3878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Показатели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50">
                          <a:latin typeface="Times New Roman"/>
                          <a:ea typeface="Times New Roman"/>
                          <a:cs typeface="Times New Roman"/>
                        </a:rPr>
                        <a:t>2008 г.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50">
                          <a:latin typeface="Times New Roman"/>
                          <a:ea typeface="Times New Roman"/>
                          <a:cs typeface="Times New Roman"/>
                        </a:rPr>
                        <a:t>2009 г.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50">
                          <a:latin typeface="Times New Roman"/>
                          <a:ea typeface="Times New Roman"/>
                          <a:cs typeface="Times New Roman"/>
                        </a:rPr>
                        <a:t>2010 г.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50">
                          <a:latin typeface="Times New Roman"/>
                          <a:ea typeface="Times New Roman"/>
                          <a:cs typeface="Times New Roman"/>
                        </a:rPr>
                        <a:t>2011 г.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50">
                          <a:latin typeface="Times New Roman"/>
                          <a:ea typeface="Times New Roman"/>
                          <a:cs typeface="Times New Roman"/>
                        </a:rPr>
                        <a:t>2012 г.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50">
                          <a:latin typeface="Times New Roman"/>
                          <a:ea typeface="Times New Roman"/>
                          <a:cs typeface="Times New Roman"/>
                        </a:rPr>
                        <a:t>2013 г.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50">
                          <a:latin typeface="Times New Roman"/>
                          <a:ea typeface="Times New Roman"/>
                          <a:cs typeface="Times New Roman"/>
                        </a:rPr>
                        <a:t>2014 г.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50">
                          <a:latin typeface="Times New Roman"/>
                          <a:ea typeface="Times New Roman"/>
                          <a:cs typeface="Times New Roman"/>
                        </a:rPr>
                        <a:t>2015 г.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50">
                          <a:latin typeface="Times New Roman"/>
                          <a:ea typeface="Times New Roman"/>
                          <a:cs typeface="Times New Roman"/>
                        </a:rPr>
                        <a:t>2016 г.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50">
                          <a:latin typeface="Times New Roman"/>
                          <a:ea typeface="Times New Roman"/>
                          <a:cs typeface="Times New Roman"/>
                        </a:rPr>
                        <a:t>2017 г.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34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00">
                          <a:latin typeface="Times New Roman"/>
                          <a:ea typeface="Times New Roman"/>
                          <a:cs typeface="Times New Roman"/>
                        </a:rPr>
                        <a:t>Среднегодовая </a:t>
                      </a: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численность населения, тыс. чел.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44,2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42,9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42,3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42,0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41,4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41,1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40,0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39,5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39,3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38,9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12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Общий к</a:t>
                      </a:r>
                      <a:r>
                        <a:rPr lang="ru-RU" sz="1600" spc="-100">
                          <a:latin typeface="Times New Roman"/>
                          <a:ea typeface="Times New Roman"/>
                          <a:cs typeface="Times New Roman"/>
                        </a:rPr>
                        <a:t>оэффициент </a:t>
                      </a: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рождаемости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(человек на 1000 населения), %</a:t>
                      </a:r>
                      <a:r>
                        <a:rPr lang="ru-RU" sz="1600" baseline="-25000"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9,9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9,7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9,5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9,7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10,1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10,2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9,9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10,7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9,7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8,00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34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Общий к</a:t>
                      </a:r>
                      <a:r>
                        <a:rPr lang="ru-RU" sz="1600" spc="-100">
                          <a:latin typeface="Times New Roman"/>
                          <a:ea typeface="Times New Roman"/>
                          <a:cs typeface="Times New Roman"/>
                        </a:rPr>
                        <a:t>оэффициент</a:t>
                      </a: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 смертности (человек на 1000 населения), %</a:t>
                      </a:r>
                      <a:r>
                        <a:rPr lang="ru-RU" sz="1600" baseline="-25000"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20,6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19,4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20,0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18,0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18,5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18,3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18,1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17,2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18,8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17,5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34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00">
                          <a:latin typeface="Times New Roman"/>
                          <a:ea typeface="Times New Roman"/>
                          <a:cs typeface="Times New Roman"/>
                        </a:rPr>
                        <a:t>Коэффициент</a:t>
                      </a: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 е</a:t>
                      </a:r>
                      <a:r>
                        <a:rPr lang="ru-RU" sz="1600" spc="-100">
                          <a:latin typeface="Times New Roman"/>
                          <a:ea typeface="Times New Roman"/>
                          <a:cs typeface="Times New Roman"/>
                        </a:rPr>
                        <a:t>стественного</a:t>
                      </a: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 прироста (+), убыли (-) населения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spc="-100">
                          <a:latin typeface="Times New Roman"/>
                          <a:ea typeface="Times New Roman"/>
                          <a:cs typeface="Times New Roman"/>
                        </a:rPr>
                        <a:t>-10,7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-9,5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-10,5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-8,3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-8,0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-8,1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-8,2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-6,5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-9,1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Times New Roman"/>
                          <a:cs typeface="Times New Roman"/>
                        </a:rPr>
                        <a:t>-9,5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213360" y="1435608"/>
            <a:ext cx="295368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ЕМОГРАФИЧЕСКИЕ ТРЕНДЫ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1457</TotalTime>
  <Words>4271</Words>
  <Application>Microsoft Office PowerPoint</Application>
  <PresentationFormat>Произвольный</PresentationFormat>
  <Paragraphs>1587</Paragraphs>
  <Slides>50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1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Опыт разработки стратегий социально-экономического развития территорий</dc:title>
  <dc:creator>Анна Волошинская</dc:creator>
  <cp:lastModifiedBy>User</cp:lastModifiedBy>
  <cp:revision>279</cp:revision>
  <dcterms:modified xsi:type="dcterms:W3CDTF">2019-03-23T02:44:51Z</dcterms:modified>
</cp:coreProperties>
</file>