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82" r:id="rId2"/>
    <p:sldId id="383" r:id="rId3"/>
    <p:sldId id="262" r:id="rId4"/>
    <p:sldId id="384" r:id="rId5"/>
    <p:sldId id="385" r:id="rId6"/>
    <p:sldId id="386" r:id="rId7"/>
    <p:sldId id="387" r:id="rId8"/>
    <p:sldId id="388" r:id="rId9"/>
    <p:sldId id="389" r:id="rId10"/>
    <p:sldId id="404" r:id="rId11"/>
    <p:sldId id="405" r:id="rId12"/>
    <p:sldId id="406" r:id="rId13"/>
    <p:sldId id="393" r:id="rId14"/>
    <p:sldId id="407" r:id="rId15"/>
    <p:sldId id="396" r:id="rId16"/>
    <p:sldId id="415" r:id="rId17"/>
    <p:sldId id="414" r:id="rId18"/>
    <p:sldId id="412" r:id="rId19"/>
    <p:sldId id="411" r:id="rId20"/>
    <p:sldId id="410" r:id="rId21"/>
    <p:sldId id="40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B200"/>
    <a:srgbClr val="800000"/>
    <a:srgbClr val="FF5050"/>
    <a:srgbClr val="EAEAEA"/>
    <a:srgbClr val="E6E6E6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68" autoAdjust="0"/>
    <p:restoredTop sz="94660"/>
  </p:normalViewPr>
  <p:slideViewPr>
    <p:cSldViewPr>
      <p:cViewPr varScale="1">
        <p:scale>
          <a:sx n="69" d="100"/>
          <a:sy n="69" d="100"/>
        </p:scale>
        <p:origin x="-10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F318F-13ED-43CF-A483-AA2914075FB6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7FD68-B5DA-4AD0-B714-F6F603959C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633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ВЕДЕНИЕ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928" y="1295400"/>
            <a:ext cx="1097262" cy="494191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233928" y="527304"/>
            <a:ext cx="4126992" cy="34442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2460"/>
              </a:lnSpc>
            </a:pPr>
            <a:r>
              <a:rPr lang="ru" sz="2200" b="1">
                <a:latin typeface="Times New Roman" pitchFamily="18" charset="0"/>
                <a:cs typeface="Times New Roman" pitchFamily="18" charset="0"/>
              </a:rPr>
              <a:t>Цель разработки Стратегии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26864" y="1196752"/>
            <a:ext cx="6967728" cy="53655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04800" indent="-304800" algn="just">
              <a:lnSpc>
                <a:spcPts val="2160"/>
              </a:lnSpc>
              <a:spcAft>
                <a:spcPts val="910"/>
              </a:spcAft>
            </a:pPr>
            <a:r>
              <a:rPr lang="ru" sz="1600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Стратегия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социально-экономического развития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Почепского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муниципального района до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2030 года (далее - Стратегия) определяет приоритетные направления, стратегические цели, основные задачи и ключевые мероприятия долгосрочного развития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endParaRPr lang="ru" sz="1600" dirty="0">
              <a:latin typeface="Times New Roman" pitchFamily="18" charset="0"/>
              <a:cs typeface="Times New Roman" pitchFamily="18" charset="0"/>
            </a:endParaRPr>
          </a:p>
          <a:p>
            <a:pPr marL="304800" indent="-304800" algn="just">
              <a:lnSpc>
                <a:spcPts val="2136"/>
              </a:lnSpc>
              <a:spcAft>
                <a:spcPts val="910"/>
              </a:spcAft>
            </a:pPr>
            <a:r>
              <a:rPr lang="ru" sz="1600" dirty="0">
                <a:latin typeface="Times New Roman" pitchFamily="18" charset="0"/>
                <a:cs typeface="Times New Roman" pitchFamily="18" charset="0"/>
              </a:rPr>
              <a:t>■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Стратегии осуществляется путем разработки Плана мероприятий, а положения Стратегии детализируются в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региональных и муниципальных программах</a:t>
            </a:r>
          </a:p>
          <a:p>
            <a:pPr marL="304800" indent="-304800" algn="just">
              <a:lnSpc>
                <a:spcPts val="2136"/>
              </a:lnSpc>
              <a:spcAft>
                <a:spcPts val="910"/>
              </a:spcAft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■ Стратегия 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разработана на основе требований ФЗ №172-ФЗ «О стратегическом планировании в Российской Федерации», Закона Брянской области от 9 ноября 2015 года № 111-З «О стратегическом планировании в Брянской области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Методических рекомендаций» Минэкономразвития от 23 марта 2017 №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132, «Методических рекомендаций» Департамента экономического развития Брянской области от 11.10.2017 г</a:t>
            </a:r>
            <a:r>
              <a:rPr lang="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№ 277-к</a:t>
            </a:r>
          </a:p>
          <a:p>
            <a:pPr marL="304800" indent="-304800" algn="just">
              <a:lnSpc>
                <a:spcPts val="2136"/>
              </a:lnSpc>
              <a:spcAft>
                <a:spcPts val="910"/>
              </a:spcAft>
            </a:pPr>
            <a:r>
              <a:rPr lang="ru" sz="1600" dirty="0" smtClean="0">
                <a:latin typeface="Times New Roman" pitchFamily="18" charset="0"/>
                <a:cs typeface="Times New Roman" pitchFamily="18" charset="0"/>
              </a:rPr>
              <a:t>■ Стратегия учитывает положения Указа Президента Российской Федерации «О национальных целях и стратегических задачах развития Российской Федерации до 2024 года» от 07 мая 2018 г. № 204</a:t>
            </a:r>
            <a:endParaRPr lang="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ЕЛЕВЫЕ ИНДИКАТОРЫ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072898" y="509574"/>
            <a:ext cx="8881018" cy="99060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Обеспеченность населения врачами, на 10 тыс. чел.</a:t>
            </a:r>
            <a:endParaRPr lang="en-US" sz="2800" b="1" kern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gray">
          <a:xfrm>
            <a:off x="4104763" y="4236169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3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92D36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92D36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en-US" sz="2400" b="1" dirty="0">
              <a:solidFill>
                <a:srgbClr val="92D36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4520431" y="5136282"/>
            <a:ext cx="228600" cy="228600"/>
            <a:chOff x="2016" y="1920"/>
            <a:chExt cx="1680" cy="1680"/>
          </a:xfrm>
        </p:grpSpPr>
        <p:sp>
          <p:nvSpPr>
            <p:cNvPr id="9" name="Oval 12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92D365"/>
                </a:gs>
                <a:gs pos="100000">
                  <a:srgbClr val="92D365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92D365">
                    <a:gamma/>
                    <a:tint val="0"/>
                    <a:invGamma/>
                  </a:srgbClr>
                </a:gs>
                <a:gs pos="100000">
                  <a:srgbClr val="92D3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" name="AutoShape 14"/>
          <p:cNvCxnSpPr>
            <a:cxnSpLocks noChangeShapeType="1"/>
            <a:stCxn id="7" idx="2"/>
            <a:endCxn id="9" idx="0"/>
          </p:cNvCxnSpPr>
          <p:nvPr/>
        </p:nvCxnSpPr>
        <p:spPr bwMode="gray">
          <a:xfrm>
            <a:off x="4504873" y="4697834"/>
            <a:ext cx="129858" cy="438448"/>
          </a:xfrm>
          <a:prstGeom prst="straightConnector1">
            <a:avLst/>
          </a:prstGeom>
          <a:noFill/>
          <a:ln w="38100" cap="rnd">
            <a:solidFill>
              <a:srgbClr val="92D365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AutoShape 15"/>
          <p:cNvSpPr>
            <a:spLocks noChangeArrowheads="1"/>
          </p:cNvSpPr>
          <p:nvPr/>
        </p:nvSpPr>
        <p:spPr bwMode="gray">
          <a:xfrm flipH="1">
            <a:off x="4766493" y="4717182"/>
            <a:ext cx="6434138" cy="1066800"/>
          </a:xfrm>
          <a:prstGeom prst="homePlate">
            <a:avLst>
              <a:gd name="adj" fmla="val 44955"/>
            </a:avLst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2D365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gray">
          <a:xfrm>
            <a:off x="5680893" y="4820369"/>
            <a:ext cx="308161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20,7    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20,7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20,8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gray">
          <a:xfrm>
            <a:off x="4942963" y="3093169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6CEF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25</a:t>
            </a:r>
            <a:endParaRPr lang="en-US" sz="2400" b="1" dirty="0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18"/>
          <p:cNvGrpSpPr>
            <a:grpSpLocks/>
          </p:cNvGrpSpPr>
          <p:nvPr/>
        </p:nvGrpSpPr>
        <p:grpSpPr bwMode="auto">
          <a:xfrm>
            <a:off x="5358631" y="3988519"/>
            <a:ext cx="228600" cy="228600"/>
            <a:chOff x="2016" y="1920"/>
            <a:chExt cx="1680" cy="1680"/>
          </a:xfrm>
        </p:grpSpPr>
        <p:sp>
          <p:nvSpPr>
            <p:cNvPr id="17" name="Oval 19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3399FF"/>
                </a:gs>
                <a:gs pos="100000">
                  <a:srgbClr val="33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3399FF">
                    <a:gamma/>
                    <a:tint val="3137"/>
                    <a:invGamma/>
                  </a:srgbClr>
                </a:gs>
                <a:gs pos="100000">
                  <a:srgbClr val="3399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9" name="AutoShape 21"/>
          <p:cNvCxnSpPr>
            <a:cxnSpLocks noChangeShapeType="1"/>
            <a:stCxn id="15" idx="2"/>
          </p:cNvCxnSpPr>
          <p:nvPr/>
        </p:nvCxnSpPr>
        <p:spPr bwMode="gray">
          <a:xfrm>
            <a:off x="5343073" y="3554834"/>
            <a:ext cx="129860" cy="430510"/>
          </a:xfrm>
          <a:prstGeom prst="straightConnector1">
            <a:avLst/>
          </a:prstGeom>
          <a:noFill/>
          <a:ln w="38100" cap="rnd">
            <a:solidFill>
              <a:srgbClr val="86CEF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AutoShape 22"/>
          <p:cNvSpPr>
            <a:spLocks noChangeArrowheads="1"/>
          </p:cNvSpPr>
          <p:nvPr/>
        </p:nvSpPr>
        <p:spPr bwMode="gray">
          <a:xfrm flipH="1">
            <a:off x="5604693" y="3550369"/>
            <a:ext cx="5600700" cy="1066800"/>
          </a:xfrm>
          <a:prstGeom prst="homePlate">
            <a:avLst>
              <a:gd name="adj" fmla="val 39083"/>
            </a:avLst>
          </a:prstGeom>
          <a:gradFill rotWithShape="1">
            <a:gsLst>
              <a:gs pos="0">
                <a:srgbClr val="5491D4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91D4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gray">
          <a:xfrm>
            <a:off x="6519093" y="3653557"/>
            <a:ext cx="30303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20,6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20,7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20,9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gray">
          <a:xfrm>
            <a:off x="5819263" y="1916832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en-US" sz="2400" b="1" dirty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5"/>
          <p:cNvGrpSpPr>
            <a:grpSpLocks/>
          </p:cNvGrpSpPr>
          <p:nvPr/>
        </p:nvGrpSpPr>
        <p:grpSpPr bwMode="auto">
          <a:xfrm>
            <a:off x="6234931" y="2809007"/>
            <a:ext cx="228600" cy="228600"/>
            <a:chOff x="2016" y="1920"/>
            <a:chExt cx="1680" cy="1680"/>
          </a:xfrm>
        </p:grpSpPr>
        <p:sp>
          <p:nvSpPr>
            <p:cNvPr id="25" name="Oval 26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6600">
                    <a:gamma/>
                    <a:tint val="0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AutoShape 28"/>
          <p:cNvCxnSpPr>
            <a:cxnSpLocks noChangeShapeType="1"/>
            <a:stCxn id="23" idx="2"/>
            <a:endCxn id="25" idx="0"/>
          </p:cNvCxnSpPr>
          <p:nvPr/>
        </p:nvCxnSpPr>
        <p:spPr bwMode="gray">
          <a:xfrm>
            <a:off x="6219373" y="2378497"/>
            <a:ext cx="129858" cy="430510"/>
          </a:xfrm>
          <a:prstGeom prst="straightConnector1">
            <a:avLst/>
          </a:prstGeom>
          <a:noFill/>
          <a:ln w="38100" cap="rnd">
            <a:solidFill>
              <a:srgbClr val="B67FF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AutoShape 29"/>
          <p:cNvSpPr>
            <a:spLocks noChangeArrowheads="1"/>
          </p:cNvSpPr>
          <p:nvPr/>
        </p:nvSpPr>
        <p:spPr bwMode="gray">
          <a:xfrm flipH="1">
            <a:off x="6480993" y="2370857"/>
            <a:ext cx="4727575" cy="1066800"/>
          </a:xfrm>
          <a:prstGeom prst="homePlate">
            <a:avLst>
              <a:gd name="adj" fmla="val 37730"/>
            </a:avLst>
          </a:prstGeom>
          <a:gradFill rotWithShape="1">
            <a:gsLst>
              <a:gs pos="0">
                <a:srgbClr val="FF9933"/>
              </a:gs>
              <a:gs pos="100000">
                <a:srgbClr val="FFCC66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gray">
          <a:xfrm>
            <a:off x="7395393" y="2474044"/>
            <a:ext cx="30303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20,8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21,0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21,1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32"/>
          <p:cNvSpPr>
            <a:spLocks noChangeArrowheads="1"/>
          </p:cNvSpPr>
          <p:nvPr/>
        </p:nvSpPr>
        <p:spPr bwMode="gray">
          <a:xfrm>
            <a:off x="3036570" y="2040571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ЕЛЕВЫЕ ИНДИКАТОРЫ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001460" y="116632"/>
            <a:ext cx="7601955" cy="99060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32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Индекс промышленного производства, накопленным итогом в процентах к 2017 году</a:t>
            </a:r>
            <a:endParaRPr lang="en-US" sz="3200" b="1" kern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gray">
          <a:xfrm>
            <a:off x="4104763" y="4236169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3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92D36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92D36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en-US" sz="2400" b="1" dirty="0">
              <a:solidFill>
                <a:srgbClr val="92D36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4520431" y="5136282"/>
            <a:ext cx="228600" cy="228600"/>
            <a:chOff x="2016" y="1920"/>
            <a:chExt cx="1680" cy="1680"/>
          </a:xfrm>
        </p:grpSpPr>
        <p:sp>
          <p:nvSpPr>
            <p:cNvPr id="9" name="Oval 12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92D365"/>
                </a:gs>
                <a:gs pos="100000">
                  <a:srgbClr val="92D365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92D365">
                    <a:gamma/>
                    <a:tint val="0"/>
                    <a:invGamma/>
                  </a:srgbClr>
                </a:gs>
                <a:gs pos="100000">
                  <a:srgbClr val="92D3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" name="AutoShape 14"/>
          <p:cNvCxnSpPr>
            <a:cxnSpLocks noChangeShapeType="1"/>
            <a:stCxn id="7" idx="2"/>
            <a:endCxn id="9" idx="0"/>
          </p:cNvCxnSpPr>
          <p:nvPr/>
        </p:nvCxnSpPr>
        <p:spPr bwMode="gray">
          <a:xfrm>
            <a:off x="4504873" y="4697834"/>
            <a:ext cx="129858" cy="438448"/>
          </a:xfrm>
          <a:prstGeom prst="straightConnector1">
            <a:avLst/>
          </a:prstGeom>
          <a:noFill/>
          <a:ln w="38100" cap="rnd">
            <a:solidFill>
              <a:srgbClr val="92D365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AutoShape 15"/>
          <p:cNvSpPr>
            <a:spLocks noChangeArrowheads="1"/>
          </p:cNvSpPr>
          <p:nvPr/>
        </p:nvSpPr>
        <p:spPr bwMode="gray">
          <a:xfrm flipH="1">
            <a:off x="4766493" y="4717182"/>
            <a:ext cx="6434138" cy="1066800"/>
          </a:xfrm>
          <a:prstGeom prst="homePlate">
            <a:avLst>
              <a:gd name="adj" fmla="val 44955"/>
            </a:avLst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2D365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gray">
          <a:xfrm>
            <a:off x="5680893" y="4820369"/>
            <a:ext cx="318420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106,0    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107,2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108,4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gray">
          <a:xfrm>
            <a:off x="4942963" y="3093169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6CEF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25</a:t>
            </a:r>
            <a:endParaRPr lang="en-US" sz="2400" b="1" dirty="0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18"/>
          <p:cNvGrpSpPr>
            <a:grpSpLocks/>
          </p:cNvGrpSpPr>
          <p:nvPr/>
        </p:nvGrpSpPr>
        <p:grpSpPr bwMode="auto">
          <a:xfrm>
            <a:off x="5358631" y="3988519"/>
            <a:ext cx="228600" cy="228600"/>
            <a:chOff x="2016" y="1920"/>
            <a:chExt cx="1680" cy="1680"/>
          </a:xfrm>
        </p:grpSpPr>
        <p:sp>
          <p:nvSpPr>
            <p:cNvPr id="17" name="Oval 19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3399FF"/>
                </a:gs>
                <a:gs pos="100000">
                  <a:srgbClr val="33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3399FF">
                    <a:gamma/>
                    <a:tint val="3137"/>
                    <a:invGamma/>
                  </a:srgbClr>
                </a:gs>
                <a:gs pos="100000">
                  <a:srgbClr val="3399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9" name="AutoShape 21"/>
          <p:cNvCxnSpPr>
            <a:cxnSpLocks noChangeShapeType="1"/>
            <a:stCxn id="15" idx="2"/>
          </p:cNvCxnSpPr>
          <p:nvPr/>
        </p:nvCxnSpPr>
        <p:spPr bwMode="gray">
          <a:xfrm>
            <a:off x="5343073" y="3554834"/>
            <a:ext cx="129860" cy="430510"/>
          </a:xfrm>
          <a:prstGeom prst="straightConnector1">
            <a:avLst/>
          </a:prstGeom>
          <a:noFill/>
          <a:ln w="38100" cap="rnd">
            <a:solidFill>
              <a:srgbClr val="86CEF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AutoShape 22"/>
          <p:cNvSpPr>
            <a:spLocks noChangeArrowheads="1"/>
          </p:cNvSpPr>
          <p:nvPr/>
        </p:nvSpPr>
        <p:spPr bwMode="gray">
          <a:xfrm flipH="1">
            <a:off x="5604693" y="3550369"/>
            <a:ext cx="5600700" cy="1066800"/>
          </a:xfrm>
          <a:prstGeom prst="homePlate">
            <a:avLst>
              <a:gd name="adj" fmla="val 39083"/>
            </a:avLst>
          </a:prstGeom>
          <a:gradFill rotWithShape="1">
            <a:gsLst>
              <a:gs pos="0">
                <a:srgbClr val="5491D4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91D4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gray">
          <a:xfrm>
            <a:off x="6519093" y="3653557"/>
            <a:ext cx="313290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106,0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107,2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108,3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gray">
          <a:xfrm>
            <a:off x="5819263" y="1916832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en-US" sz="2400" b="1" dirty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5"/>
          <p:cNvGrpSpPr>
            <a:grpSpLocks/>
          </p:cNvGrpSpPr>
          <p:nvPr/>
        </p:nvGrpSpPr>
        <p:grpSpPr bwMode="auto">
          <a:xfrm>
            <a:off x="6234931" y="2809007"/>
            <a:ext cx="228600" cy="228600"/>
            <a:chOff x="2016" y="1920"/>
            <a:chExt cx="1680" cy="1680"/>
          </a:xfrm>
        </p:grpSpPr>
        <p:sp>
          <p:nvSpPr>
            <p:cNvPr id="25" name="Oval 26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6600">
                    <a:gamma/>
                    <a:tint val="0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AutoShape 28"/>
          <p:cNvCxnSpPr>
            <a:cxnSpLocks noChangeShapeType="1"/>
            <a:stCxn id="23" idx="2"/>
            <a:endCxn id="25" idx="0"/>
          </p:cNvCxnSpPr>
          <p:nvPr/>
        </p:nvCxnSpPr>
        <p:spPr bwMode="gray">
          <a:xfrm>
            <a:off x="6219373" y="2378497"/>
            <a:ext cx="129858" cy="430510"/>
          </a:xfrm>
          <a:prstGeom prst="straightConnector1">
            <a:avLst/>
          </a:prstGeom>
          <a:noFill/>
          <a:ln w="38100" cap="rnd">
            <a:solidFill>
              <a:srgbClr val="B67FF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AutoShape 29"/>
          <p:cNvSpPr>
            <a:spLocks noChangeArrowheads="1"/>
          </p:cNvSpPr>
          <p:nvPr/>
        </p:nvSpPr>
        <p:spPr bwMode="gray">
          <a:xfrm flipH="1">
            <a:off x="6480993" y="2370857"/>
            <a:ext cx="4727575" cy="1066800"/>
          </a:xfrm>
          <a:prstGeom prst="homePlate">
            <a:avLst>
              <a:gd name="adj" fmla="val 37730"/>
            </a:avLst>
          </a:prstGeom>
          <a:gradFill rotWithShape="1">
            <a:gsLst>
              <a:gs pos="0">
                <a:srgbClr val="FF9933"/>
              </a:gs>
              <a:gs pos="100000">
                <a:srgbClr val="FFCC66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gray">
          <a:xfrm>
            <a:off x="7395393" y="2474044"/>
            <a:ext cx="318420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106,0 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107,2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108,3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32"/>
          <p:cNvSpPr>
            <a:spLocks noChangeArrowheads="1"/>
          </p:cNvSpPr>
          <p:nvPr/>
        </p:nvSpPr>
        <p:spPr bwMode="gray">
          <a:xfrm>
            <a:off x="3036570" y="2040571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ЕЛЕВЫЕ ИНДИКАТОРЫ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Rectangle 32"/>
          <p:cNvSpPr>
            <a:spLocks noChangeArrowheads="1"/>
          </p:cNvSpPr>
          <p:nvPr/>
        </p:nvSpPr>
        <p:spPr bwMode="gray">
          <a:xfrm>
            <a:off x="3036570" y="2040571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215680" y="116632"/>
            <a:ext cx="8712968" cy="990600"/>
          </a:xfrm>
          <a:prstGeom prst="rect">
            <a:avLst/>
          </a:prstGeom>
          <a:noFill/>
          <a:ln/>
        </p:spPr>
        <p:txBody>
          <a:bodyPr/>
          <a:lstStyle/>
          <a:p>
            <a:pPr algn="just"/>
            <a:r>
              <a:rPr lang="ru-RU" sz="32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Индекс физического объема инвестиций в основной  капитал</a:t>
            </a:r>
            <a:endParaRPr lang="en-US" sz="3200" b="1" kern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4520431" y="5136282"/>
            <a:ext cx="228600" cy="228600"/>
            <a:chOff x="2016" y="1920"/>
            <a:chExt cx="1680" cy="1680"/>
          </a:xfrm>
        </p:grpSpPr>
        <p:sp>
          <p:nvSpPr>
            <p:cNvPr id="9" name="Oval 12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92D365"/>
                </a:gs>
                <a:gs pos="100000">
                  <a:srgbClr val="92D365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92D365">
                    <a:gamma/>
                    <a:tint val="0"/>
                    <a:invGamma/>
                  </a:srgbClr>
                </a:gs>
                <a:gs pos="100000">
                  <a:srgbClr val="92D3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" name="AutoShape 14"/>
          <p:cNvCxnSpPr>
            <a:cxnSpLocks noChangeShapeType="1"/>
            <a:endCxn id="9" idx="0"/>
          </p:cNvCxnSpPr>
          <p:nvPr/>
        </p:nvCxnSpPr>
        <p:spPr bwMode="gray">
          <a:xfrm>
            <a:off x="4504873" y="4697834"/>
            <a:ext cx="129858" cy="438448"/>
          </a:xfrm>
          <a:prstGeom prst="straightConnector1">
            <a:avLst/>
          </a:prstGeom>
          <a:noFill/>
          <a:ln w="38100" cap="rnd">
            <a:solidFill>
              <a:srgbClr val="92D365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AutoShape 15"/>
          <p:cNvSpPr>
            <a:spLocks noChangeArrowheads="1"/>
          </p:cNvSpPr>
          <p:nvPr/>
        </p:nvSpPr>
        <p:spPr bwMode="gray">
          <a:xfrm flipH="1">
            <a:off x="4766493" y="4717182"/>
            <a:ext cx="6434138" cy="1066800"/>
          </a:xfrm>
          <a:prstGeom prst="homePlate">
            <a:avLst>
              <a:gd name="adj" fmla="val 44955"/>
            </a:avLst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2D365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gray">
          <a:xfrm>
            <a:off x="5680893" y="4820369"/>
            <a:ext cx="318420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100,0    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101,6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102,0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gray">
          <a:xfrm>
            <a:off x="4942963" y="3093169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6CEF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25</a:t>
            </a:r>
            <a:endParaRPr lang="en-US" sz="2400" b="1" dirty="0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18"/>
          <p:cNvGrpSpPr>
            <a:grpSpLocks/>
          </p:cNvGrpSpPr>
          <p:nvPr/>
        </p:nvGrpSpPr>
        <p:grpSpPr bwMode="auto">
          <a:xfrm>
            <a:off x="5358631" y="3988519"/>
            <a:ext cx="228600" cy="228600"/>
            <a:chOff x="2016" y="1920"/>
            <a:chExt cx="1680" cy="1680"/>
          </a:xfrm>
        </p:grpSpPr>
        <p:sp>
          <p:nvSpPr>
            <p:cNvPr id="17" name="Oval 19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3399FF"/>
                </a:gs>
                <a:gs pos="100000">
                  <a:srgbClr val="33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3399FF">
                    <a:gamma/>
                    <a:tint val="3137"/>
                    <a:invGamma/>
                  </a:srgbClr>
                </a:gs>
                <a:gs pos="100000">
                  <a:srgbClr val="3399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9" name="AutoShape 21"/>
          <p:cNvCxnSpPr>
            <a:cxnSpLocks noChangeShapeType="1"/>
            <a:stCxn id="15" idx="2"/>
          </p:cNvCxnSpPr>
          <p:nvPr/>
        </p:nvCxnSpPr>
        <p:spPr bwMode="gray">
          <a:xfrm>
            <a:off x="5343073" y="3554834"/>
            <a:ext cx="129860" cy="430510"/>
          </a:xfrm>
          <a:prstGeom prst="straightConnector1">
            <a:avLst/>
          </a:prstGeom>
          <a:noFill/>
          <a:ln w="38100" cap="rnd">
            <a:solidFill>
              <a:srgbClr val="86CEF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AutoShape 22"/>
          <p:cNvSpPr>
            <a:spLocks noChangeArrowheads="1"/>
          </p:cNvSpPr>
          <p:nvPr/>
        </p:nvSpPr>
        <p:spPr bwMode="gray">
          <a:xfrm flipH="1">
            <a:off x="5604693" y="3550369"/>
            <a:ext cx="5600700" cy="1066800"/>
          </a:xfrm>
          <a:prstGeom prst="homePlate">
            <a:avLst>
              <a:gd name="adj" fmla="val 39083"/>
            </a:avLst>
          </a:prstGeom>
          <a:gradFill rotWithShape="1">
            <a:gsLst>
              <a:gs pos="0">
                <a:srgbClr val="5491D4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91D4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gray">
          <a:xfrm>
            <a:off x="6519093" y="3653557"/>
            <a:ext cx="312527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118,5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125,1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143,1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gray">
          <a:xfrm>
            <a:off x="5819263" y="1916832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en-US" sz="2400" b="1" dirty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5"/>
          <p:cNvGrpSpPr>
            <a:grpSpLocks/>
          </p:cNvGrpSpPr>
          <p:nvPr/>
        </p:nvGrpSpPr>
        <p:grpSpPr bwMode="auto">
          <a:xfrm>
            <a:off x="6234931" y="2809007"/>
            <a:ext cx="228600" cy="228600"/>
            <a:chOff x="2016" y="1920"/>
            <a:chExt cx="1680" cy="1680"/>
          </a:xfrm>
        </p:grpSpPr>
        <p:sp>
          <p:nvSpPr>
            <p:cNvPr id="25" name="Oval 26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6600">
                    <a:gamma/>
                    <a:tint val="0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AutoShape 28"/>
          <p:cNvCxnSpPr>
            <a:cxnSpLocks noChangeShapeType="1"/>
            <a:stCxn id="23" idx="2"/>
            <a:endCxn id="25" idx="0"/>
          </p:cNvCxnSpPr>
          <p:nvPr/>
        </p:nvCxnSpPr>
        <p:spPr bwMode="gray">
          <a:xfrm>
            <a:off x="6219373" y="2378497"/>
            <a:ext cx="129858" cy="430510"/>
          </a:xfrm>
          <a:prstGeom prst="straightConnector1">
            <a:avLst/>
          </a:prstGeom>
          <a:noFill/>
          <a:ln w="38100" cap="rnd">
            <a:solidFill>
              <a:srgbClr val="B67FF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AutoShape 29"/>
          <p:cNvSpPr>
            <a:spLocks noChangeArrowheads="1"/>
          </p:cNvSpPr>
          <p:nvPr/>
        </p:nvSpPr>
        <p:spPr bwMode="gray">
          <a:xfrm flipH="1">
            <a:off x="6480993" y="2370857"/>
            <a:ext cx="4727575" cy="1066800"/>
          </a:xfrm>
          <a:prstGeom prst="homePlate">
            <a:avLst>
              <a:gd name="adj" fmla="val 37730"/>
            </a:avLst>
          </a:prstGeom>
          <a:gradFill rotWithShape="1">
            <a:gsLst>
              <a:gs pos="0">
                <a:srgbClr val="FF9933"/>
              </a:gs>
              <a:gs pos="100000">
                <a:srgbClr val="FFCC66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gray">
          <a:xfrm>
            <a:off x="7395393" y="2474044"/>
            <a:ext cx="318420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138,3 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153,2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186,6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Rectangle 32"/>
          <p:cNvSpPr>
            <a:spLocks noChangeArrowheads="1"/>
          </p:cNvSpPr>
          <p:nvPr/>
        </p:nvSpPr>
        <p:spPr bwMode="gray">
          <a:xfrm>
            <a:off x="3036570" y="2017714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001460" y="116632"/>
            <a:ext cx="9023894" cy="99060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32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Оборот малых и средних  предприятий, включая </a:t>
            </a:r>
            <a:r>
              <a:rPr lang="ru-RU" sz="3200" b="1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микропредприятия</a:t>
            </a:r>
            <a:r>
              <a:rPr lang="ru-RU" sz="32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тыс. рублей</a:t>
            </a:r>
            <a:endParaRPr lang="en-US" sz="3200" b="1" kern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gray">
          <a:xfrm>
            <a:off x="4104763" y="4236169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3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92D36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92D36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en-US" sz="2400" b="1" dirty="0">
              <a:solidFill>
                <a:srgbClr val="92D36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4520431" y="5136282"/>
            <a:ext cx="228600" cy="228600"/>
            <a:chOff x="2016" y="1920"/>
            <a:chExt cx="1680" cy="1680"/>
          </a:xfrm>
        </p:grpSpPr>
        <p:sp>
          <p:nvSpPr>
            <p:cNvPr id="10" name="Oval 12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92D365"/>
                </a:gs>
                <a:gs pos="100000">
                  <a:srgbClr val="92D365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92D365">
                    <a:gamma/>
                    <a:tint val="0"/>
                    <a:invGamma/>
                  </a:srgbClr>
                </a:gs>
                <a:gs pos="100000">
                  <a:srgbClr val="92D3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AutoShape 14"/>
          <p:cNvCxnSpPr>
            <a:cxnSpLocks noChangeShapeType="1"/>
            <a:stCxn id="8" idx="2"/>
            <a:endCxn id="10" idx="0"/>
          </p:cNvCxnSpPr>
          <p:nvPr/>
        </p:nvCxnSpPr>
        <p:spPr bwMode="gray">
          <a:xfrm>
            <a:off x="4504873" y="4697834"/>
            <a:ext cx="129858" cy="438448"/>
          </a:xfrm>
          <a:prstGeom prst="straightConnector1">
            <a:avLst/>
          </a:prstGeom>
          <a:noFill/>
          <a:ln w="38100" cap="rnd">
            <a:solidFill>
              <a:srgbClr val="92D365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AutoShape 15"/>
          <p:cNvSpPr>
            <a:spLocks noChangeArrowheads="1"/>
          </p:cNvSpPr>
          <p:nvPr/>
        </p:nvSpPr>
        <p:spPr bwMode="gray">
          <a:xfrm flipH="1">
            <a:off x="4766493" y="4717182"/>
            <a:ext cx="6434138" cy="1066800"/>
          </a:xfrm>
          <a:prstGeom prst="homePlate">
            <a:avLst>
              <a:gd name="adj" fmla="val 44955"/>
            </a:avLst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2D365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gray">
          <a:xfrm>
            <a:off x="5680893" y="4820369"/>
            <a:ext cx="3440685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1860000   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1878000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1897000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gray">
          <a:xfrm>
            <a:off x="4942963" y="3093169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6CEF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25</a:t>
            </a:r>
            <a:endParaRPr lang="en-US" sz="2400" b="1" dirty="0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5358631" y="3988519"/>
            <a:ext cx="228600" cy="228600"/>
            <a:chOff x="2016" y="1920"/>
            <a:chExt cx="1680" cy="1680"/>
          </a:xfrm>
        </p:grpSpPr>
        <p:sp>
          <p:nvSpPr>
            <p:cNvPr id="18" name="Oval 19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3399FF"/>
                </a:gs>
                <a:gs pos="100000">
                  <a:srgbClr val="33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3399FF">
                    <a:gamma/>
                    <a:tint val="3137"/>
                    <a:invGamma/>
                  </a:srgbClr>
                </a:gs>
                <a:gs pos="100000">
                  <a:srgbClr val="3399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0" name="AutoShape 21"/>
          <p:cNvCxnSpPr>
            <a:cxnSpLocks noChangeShapeType="1"/>
            <a:stCxn id="16" idx="2"/>
          </p:cNvCxnSpPr>
          <p:nvPr/>
        </p:nvCxnSpPr>
        <p:spPr bwMode="gray">
          <a:xfrm>
            <a:off x="5343073" y="3554834"/>
            <a:ext cx="129860" cy="430510"/>
          </a:xfrm>
          <a:prstGeom prst="straightConnector1">
            <a:avLst/>
          </a:prstGeom>
          <a:noFill/>
          <a:ln w="38100" cap="rnd">
            <a:solidFill>
              <a:srgbClr val="86CEF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AutoShape 22"/>
          <p:cNvSpPr>
            <a:spLocks noChangeArrowheads="1"/>
          </p:cNvSpPr>
          <p:nvPr/>
        </p:nvSpPr>
        <p:spPr bwMode="gray">
          <a:xfrm flipH="1">
            <a:off x="5595934" y="3500438"/>
            <a:ext cx="5600700" cy="1066800"/>
          </a:xfrm>
          <a:prstGeom prst="homePlate">
            <a:avLst>
              <a:gd name="adj" fmla="val 39083"/>
            </a:avLst>
          </a:prstGeom>
          <a:gradFill rotWithShape="1">
            <a:gsLst>
              <a:gs pos="0">
                <a:srgbClr val="5491D4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91D4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gray">
          <a:xfrm>
            <a:off x="6519093" y="3653557"/>
            <a:ext cx="368953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2067511,80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2103915,04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2135495,30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gray">
          <a:xfrm>
            <a:off x="5819263" y="1916832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en-US" sz="2400" b="1" dirty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25"/>
          <p:cNvGrpSpPr>
            <a:grpSpLocks/>
          </p:cNvGrpSpPr>
          <p:nvPr/>
        </p:nvGrpSpPr>
        <p:grpSpPr bwMode="auto">
          <a:xfrm>
            <a:off x="6234931" y="2809007"/>
            <a:ext cx="228600" cy="228600"/>
            <a:chOff x="2016" y="1920"/>
            <a:chExt cx="1680" cy="1680"/>
          </a:xfrm>
        </p:grpSpPr>
        <p:sp>
          <p:nvSpPr>
            <p:cNvPr id="26" name="Oval 26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6600">
                    <a:gamma/>
                    <a:tint val="0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8" name="AutoShape 28"/>
          <p:cNvCxnSpPr>
            <a:cxnSpLocks noChangeShapeType="1"/>
            <a:stCxn id="24" idx="2"/>
            <a:endCxn id="26" idx="0"/>
          </p:cNvCxnSpPr>
          <p:nvPr/>
        </p:nvCxnSpPr>
        <p:spPr bwMode="gray">
          <a:xfrm>
            <a:off x="6219373" y="2378497"/>
            <a:ext cx="129858" cy="430510"/>
          </a:xfrm>
          <a:prstGeom prst="straightConnector1">
            <a:avLst/>
          </a:prstGeom>
          <a:noFill/>
          <a:ln w="38100" cap="rnd">
            <a:solidFill>
              <a:srgbClr val="B67FF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AutoShape 29"/>
          <p:cNvSpPr>
            <a:spLocks noChangeArrowheads="1"/>
          </p:cNvSpPr>
          <p:nvPr/>
        </p:nvSpPr>
        <p:spPr bwMode="gray">
          <a:xfrm flipH="1">
            <a:off x="6480993" y="2370857"/>
            <a:ext cx="4727575" cy="1066800"/>
          </a:xfrm>
          <a:prstGeom prst="homePlate">
            <a:avLst>
              <a:gd name="adj" fmla="val 37730"/>
            </a:avLst>
          </a:prstGeom>
          <a:gradFill rotWithShape="1">
            <a:gsLst>
              <a:gs pos="0">
                <a:srgbClr val="FF9933"/>
              </a:gs>
              <a:gs pos="100000">
                <a:srgbClr val="FFCC66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gray">
          <a:xfrm>
            <a:off x="7395392" y="2474044"/>
            <a:ext cx="370126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1977872,82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2027724,59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2067050,82 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ЕЛЕВЫЕ ИНДИКАТОРЫ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ЕЛЕВЫЕ ИНДИКАТОРЫ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Rectangle 32"/>
          <p:cNvSpPr>
            <a:spLocks noChangeArrowheads="1"/>
          </p:cNvSpPr>
          <p:nvPr/>
        </p:nvSpPr>
        <p:spPr bwMode="gray">
          <a:xfrm>
            <a:off x="2991612" y="2017714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057599" y="134144"/>
            <a:ext cx="7646913" cy="99060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24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Прогноз </a:t>
            </a:r>
            <a:r>
              <a:rPr lang="ru-RU" sz="24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доходов </a:t>
            </a:r>
            <a:r>
              <a:rPr lang="ru-RU" sz="24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консолидированного бюджета Почепского муниципального района</a:t>
            </a:r>
            <a:endParaRPr lang="en-US" sz="2400" b="1" kern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88922"/>
              </p:ext>
            </p:extLst>
          </p:nvPr>
        </p:nvGraphicFramePr>
        <p:xfrm>
          <a:off x="3215680" y="1716024"/>
          <a:ext cx="8568952" cy="3364992"/>
        </p:xfrm>
        <a:graphic>
          <a:graphicData uri="http://schemas.openxmlformats.org/drawingml/2006/table">
            <a:tbl>
              <a:tblPr/>
              <a:tblGrid>
                <a:gridCol w="2672168"/>
                <a:gridCol w="3030662"/>
                <a:gridCol w="2866122"/>
              </a:tblGrid>
              <a:tr h="550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Период реализации Стратегии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Прогнозный рост доходов в % по отношению к базовому периоду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Консолидированный бюджет доходов (в млн. рублей)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2017 г. (базовый)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623,0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105,3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656,019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2025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110,9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690,907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2030 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116,8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727,664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760" y="116632"/>
            <a:ext cx="8166966" cy="583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3384"/>
              </a:lnSpc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«Сельское хозяйство»</a:t>
            </a:r>
            <a:endParaRPr lang="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7606" y="548680"/>
            <a:ext cx="8826046" cy="4286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Задача 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содействие развитию сельского хозяйства.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70881" y="2708920"/>
            <a:ext cx="8792772" cy="388843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Основные мероприятия: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Формирование и функционирование при администрации района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структурного подразделения по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развитию сельского хозяйства на территории муниципального образования «Почепский район».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Организация сезонных сельскохозяйственных выставочно-ярмарочных мероприятий и участие в аналогичных мероприятиях различного уровня.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Информационное обеспечение сельскохозяйственных товаропроизводителей, оказание им консультационной помощи.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Информирование сельскохозяйственных товаропроизводителей района о возможной государственной поддержке из бюджетов всех уровней.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Содействие в получении местными сельхозпроизводителями государственной поддержки за счет средств областного бюджета Брянской области.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Оказание содействия главам КФХ при строительстве животноводческих комплексов и выбору новейших технологических процессов при производстве молока, по сбыту производимой продукции и др.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67042" y="1124744"/>
            <a:ext cx="8715436" cy="1424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Приоритетным направлением производства сельскохозяйственной продукции является: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− в </a:t>
            </a:r>
            <a:r>
              <a:rPr lang="ru-RU" sz="1600" dirty="0" smtClean="0">
                <a:latin typeface="Times New Roman"/>
                <a:ea typeface="Times New Roman"/>
              </a:rPr>
              <a:t>подотрасли животноводство: выращивание крупного рогатого скота, свиней, развитие бройлерного птицеводства;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</a:rPr>
              <a:t>− в </a:t>
            </a:r>
            <a:r>
              <a:rPr lang="ru-RU" sz="1600" dirty="0" smtClean="0">
                <a:latin typeface="Times New Roman"/>
                <a:ea typeface="Times New Roman"/>
              </a:rPr>
              <a:t>подотрасли растениеводство: развитие плодово-ягодного садоводства; выращивание технических культур (рапса), картофеля, овощей, зерна</a:t>
            </a:r>
            <a:r>
              <a:rPr lang="ru-RU" sz="1600" dirty="0" smtClean="0">
                <a:latin typeface="Times New Roman"/>
                <a:ea typeface="Times New Roman"/>
              </a:rPr>
              <a:t>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760" y="59182"/>
            <a:ext cx="8166966" cy="8694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«Развитие переработки сельскохозяйственной продукции»</a:t>
            </a:r>
            <a:endParaRPr lang="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7606" y="1000108"/>
            <a:ext cx="8826046" cy="10001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Задача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содействие развитию переработки сельскохозяйственной продукции, увеличение её доли  на территории Почепского муниципального района для обеспечения гарантированного и устойчивого снабжения населения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безопасным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качественным продовольствием.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70881" y="3000372"/>
            <a:ext cx="8792772" cy="36712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Основные мероприятия: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участие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государственных закупках в интересах переработки продуктов сельского хозяйства;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разработка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реализация организационных механизмов взаимодействия между производителями и потребителями сельскохозяйственной продукции;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взаимодействия компаний с муниципальными органами власти по приобретению и использованию продукции;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обеспечение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взаимодействия предприятий переработки продуктов сельского хозяйства с малыми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микропредприятиями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поддерживаемых в рамках работы организаций инновационной инфраструктуры;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оказание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содействия в развитии объектов инфраструктуры, необходимых для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сельскохозяйственной переработки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территории Почепского района;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содействие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включению проектов развития сельскохозяйственной переработки в программы государственной поддержки и субсидирования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i="1" u="sng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1400" i="1" u="sng" dirty="0" smtClean="0">
                <a:latin typeface="Times New Roman" pitchFamily="18" charset="0"/>
                <a:cs typeface="Times New Roman" pitchFamily="18" charset="0"/>
              </a:rPr>
              <a:t>приоритетного проекта в свою очередь будет способствовать обеспечению фармацевтического производства на территории Почепского района необходимым сырьем, в частности отходами от мясоперерабатывающей промышленности.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67042" y="2071678"/>
            <a:ext cx="8715436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Сфера переработки сельскохозяйственной продукции: производство крахмала и </a:t>
            </a:r>
            <a:r>
              <a:rPr lang="ru-RU" sz="1600" dirty="0" err="1" smtClean="0">
                <a:latin typeface="Times New Roman"/>
                <a:ea typeface="Times New Roman"/>
              </a:rPr>
              <a:t>крахмалопродуктов</a:t>
            </a:r>
            <a:r>
              <a:rPr lang="ru-RU" sz="1600" dirty="0" smtClean="0">
                <a:latin typeface="Times New Roman"/>
                <a:ea typeface="Times New Roman"/>
              </a:rPr>
              <a:t>, производство сахаров и сахарных сиропов, переработка плодоовощной продукции.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760" y="142852"/>
            <a:ext cx="8166966" cy="7266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производству строительных материалов - минеральной ваты М-200</a:t>
            </a:r>
            <a:endParaRPr lang="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7606" y="785794"/>
            <a:ext cx="8826046" cy="10590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Задача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содействие развитию промышленного комплекса строительных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материалов путём развития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производств глубокой переработки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Почепском муниципальном районе.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40760" y="2060848"/>
            <a:ext cx="8826046" cy="41764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/>
                <a:ea typeface="Times New Roman"/>
              </a:rPr>
              <a:t>Отдельные мероприятия: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1. Содействие участию промышленного сектора в региональных и федеральных программах.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2. Взаимодействие с органами государственной власти Брянской области по оказанию господдержки.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3. Участие в инвестиционных форумах, выставках и ярмарках.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4. Содействие развитию выставочной деятельности предприятий, рекламных кампаний в целях ознакомления потенциальных инвесторов с деятельностью предприятий района.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5. Формирование инвестиционных площадок, мероприятия по инженерной и инфраструктурной подготовке.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6. Разработка и размещение на сайте администрации района информации о местах размещения новых производств, наличии свободных земельных участков, помещений под офисы и т.д.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7. Оказание содействия в развитии объектов инфраструктуры, необходимых для производства </a:t>
            </a:r>
            <a:r>
              <a:rPr lang="ru-RU" sz="1600" dirty="0" smtClean="0">
                <a:latin typeface="Times New Roman"/>
                <a:ea typeface="Times New Roman"/>
              </a:rPr>
              <a:t>строительных материалов на </a:t>
            </a:r>
            <a:r>
              <a:rPr lang="ru-RU" sz="1600" dirty="0" smtClean="0">
                <a:latin typeface="Times New Roman"/>
                <a:ea typeface="Times New Roman"/>
              </a:rPr>
              <a:t>территории Почепского района.</a:t>
            </a:r>
            <a:endParaRPr lang="ru-RU" sz="14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59696" y="264068"/>
            <a:ext cx="8166966" cy="4286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развитию туризма</a:t>
            </a:r>
            <a:endParaRPr lang="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31704" y="857802"/>
            <a:ext cx="8208912" cy="91501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Задача 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содействие развитию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туристического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потенциала Почепского муниципального района, повышение разнообразия видов туризма.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70881" y="2132855"/>
            <a:ext cx="8792771" cy="388843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450215" algn="ctr">
              <a:spcAft>
                <a:spcPts val="0"/>
              </a:spcAft>
              <a:tabLst>
                <a:tab pos="90170" algn="l"/>
              </a:tabLst>
            </a:pPr>
            <a:r>
              <a:rPr lang="ru-RU" sz="1600" b="1" dirty="0" smtClean="0">
                <a:latin typeface="Times New Roman"/>
                <a:ea typeface="Times New Roman"/>
              </a:rPr>
              <a:t>Отдельные мероприятия: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1. Стимулирование развития предпринимательства в сфере туризма, поддержка малого предпринимательства в данной сфере.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2. Развитие обратной связи с местными жителями, выяснение их отношения к туристской деятельности в районе.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3. Содействие проведению информационно-рекламной кампании, направленной на укрепление туристического имиджа Почепского района.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4. Участие в обновлении культурно-познавательных туристских программ, традиционных туристских маршрутов для стимулирования повторных визитов.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5. Проведение конкурсов в сфере качества и профессионального ведения туристского бизнеса на территории района.</a:t>
            </a:r>
            <a:endParaRPr lang="ru-RU" sz="14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  <a:tabLst>
                <a:tab pos="9017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>6. Проведение ежегодного мониторинга в сфере туризма (определение качественных и количественных показателей развития отрасли, исследование влияния туризма на экономику района, анализ перспектив развития туристской индустрии и т.п.).</a:t>
            </a:r>
            <a:endParaRPr lang="ru-RU" sz="14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760" y="182084"/>
            <a:ext cx="8166966" cy="7266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развитию фармацевтического производства </a:t>
            </a:r>
          </a:p>
          <a:p>
            <a:pPr algn="ctr"/>
            <a:endParaRPr lang="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7606" y="701246"/>
            <a:ext cx="8826046" cy="10715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Задача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содействие развитию фармацевтического производства, увеличение доли выпуска современных лекарственных препаратов отечественного производства на территории Почепского муниципального района.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70881" y="3429000"/>
            <a:ext cx="8792772" cy="295688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Отдельные мероприятия:</a:t>
            </a:r>
            <a:endParaRPr lang="ru-RU" sz="1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Содействие реализации инвестиционного проекта по созданию в Почепском районе комплекса по производству активных фармацевтических субстанций, в том числе в области развития инженерной и транспортной инфраструктуры.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Обеспечение поддержки малого и среднего предпринимательства в области фармацевтической промышленности, в том числе консультационной, финансовой, имущественной.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Содействие в разработке программ подготовки кадров для фармацевтической промышленности региона в вузах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ссузах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Брянской области.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Содействие в привлечении высококвалифицированных кадров из других регионов Российской Федерации на территорию Почепского района.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67042" y="1916832"/>
            <a:ext cx="8715436" cy="13982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</a:rPr>
              <a:t>Ключевая продукция для производства фармацевтических субстанций – растительное и животное сырье (отходы от мясоперерабатывающей промышленности). Одним из способов и направлений деятельности органов государственной власти Брянской области по развитию фармацевтического производства на территории Почепского района является содействие строительству эндокринного завода в Почепском районе.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2855640" y="1"/>
            <a:ext cx="9336360" cy="685190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12" y="27385"/>
            <a:ext cx="8136904" cy="6641975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6408282" y="892953"/>
            <a:ext cx="1975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Экономические тенденции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2550422">
            <a:off x="8358123" y="1341091"/>
            <a:ext cx="2176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CCFF"/>
                </a:solidFill>
                <a:latin typeface="Times New Roman" pitchFamily="18" charset="0"/>
                <a:cs typeface="Times New Roman" pitchFamily="18" charset="0"/>
              </a:rPr>
              <a:t>Промышленность и сельское  хозяйство</a:t>
            </a:r>
            <a:endParaRPr lang="ru-RU" b="1" dirty="0">
              <a:solidFill>
                <a:srgbClr val="00CC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9264352" y="2852936"/>
            <a:ext cx="18475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Демография, социальное развитие и человеческий капитал</a:t>
            </a:r>
            <a:endParaRPr lang="ru-RU" b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 rot="18950306">
            <a:off x="8350645" y="4850013"/>
            <a:ext cx="1975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Инфраструктура и ЖКХ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408282" y="5084749"/>
            <a:ext cx="19758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Экологический и природно-ресурсный потенциал</a:t>
            </a:r>
            <a:endParaRPr lang="ru-RU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 rot="2541004">
            <a:off x="4348994" y="4605876"/>
            <a:ext cx="19758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Инвестиционная </a:t>
            </a:r>
            <a:r>
              <a:rPr lang="ru-RU" b="1" dirty="0" err="1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привлека-тельность</a:t>
            </a:r>
            <a:endParaRPr lang="ru-RU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719736" y="2969022"/>
            <a:ext cx="20786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Предприни-мательство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 rot="18936498">
            <a:off x="4408786" y="1252052"/>
            <a:ext cx="19758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Бюджетно-налоговая политика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ЕКУЩИЙ </a:t>
            </a:r>
            <a:r>
              <a:rPr lang="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СОЦИАЛЬНО-ЭКОНОМИЧЕСКОГО РАЗВИТИЯ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ОТРАСЛЕВЫЕ НАПРАВЛЕНИЯ РАЗВИТИЯ ПОЧЕПСКОГО МУНИЦИПАЛЬНОГО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760" y="142852"/>
            <a:ext cx="8166966" cy="7266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Приоритетный проект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«Развитие малого и среднего предпринимательства»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70881" y="2143116"/>
            <a:ext cx="8792772" cy="431420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Отдельные мероприятия:</a:t>
            </a:r>
            <a:endParaRPr lang="ru-RU" sz="1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Разработка нормативных правовых актов, направленных на поддержку субъектов малого предпринимательства.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Снижение административных барьеров.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Оказание консультационных услуг субъектам предпринимательства.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Информирование предпринимателей о мерах государственной поддержки субъектов малого и среднего предпринимательства в Брянской области.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Создание условий для привлечения представителей малого предпринимательства в подготовке и рассмотрении проектов правовых актов органов местного самоуправления, регулирующих развитие малого и среднего предпринимательства.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Размещение муниципальных закупок для субъектов малого предпринимательства.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Предоставление субъектам малого и среднего предпринимательства в аренду или в собственность имущества и земельных ресурсов, находящихся в собственности муниципального образования «Почепский район».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 Стимулирование развития предпринимательской, инновационной, научной и инжиниринговой деятельности посредством оказания организационной, методической и консультационной поддержки.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37606" y="785794"/>
            <a:ext cx="8826046" cy="10715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Задача 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стимулирование предпринимательской инициативы, разработка и внедрение современных мер поддержки малого и среднего предпринимательства на территории Почепского муниципального района.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ФЕРА РЕАЛИЗАЦИИ ПРИОРИТЕТНЫХ И ПЕРСПЕКТИВНЫХ КЛЮЧЕВЫХ  ПРОЕКТОВ СТРАТЕГИИ 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33343" y="214290"/>
            <a:ext cx="7516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Сфера реализации приоритетных и перспективных ключевых проектов Стратегии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22"/>
          <p:cNvGrpSpPr/>
          <p:nvPr/>
        </p:nvGrpSpPr>
        <p:grpSpPr>
          <a:xfrm>
            <a:off x="3014472" y="1446873"/>
            <a:ext cx="9177528" cy="5373216"/>
            <a:chOff x="0" y="1004888"/>
            <a:chExt cx="9155430" cy="5853112"/>
          </a:xfrm>
        </p:grpSpPr>
        <p:sp>
          <p:nvSpPr>
            <p:cNvPr id="8" name="Oval 4485"/>
            <p:cNvSpPr>
              <a:spLocks noChangeArrowheads="1"/>
            </p:cNvSpPr>
            <p:nvPr/>
          </p:nvSpPr>
          <p:spPr bwMode="auto">
            <a:xfrm>
              <a:off x="1464942" y="3552665"/>
              <a:ext cx="642938" cy="642938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rgbClr val="00B050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44"/>
            <p:cNvSpPr>
              <a:spLocks noChangeArrowheads="1"/>
            </p:cNvSpPr>
            <p:nvPr/>
          </p:nvSpPr>
          <p:spPr bwMode="gray">
            <a:xfrm>
              <a:off x="0" y="2017714"/>
              <a:ext cx="9155430" cy="4840286"/>
            </a:xfrm>
            <a:prstGeom prst="rect">
              <a:avLst/>
            </a:prstGeom>
            <a:gradFill flip="none" rotWithShape="1">
              <a:gsLst>
                <a:gs pos="0">
                  <a:srgbClr val="000000">
                    <a:alpha val="1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6200000" scaled="1"/>
              <a:tileRect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endParaRPr lang="de-DE" noProof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val 4491"/>
            <p:cNvSpPr>
              <a:spLocks noChangeArrowheads="1"/>
            </p:cNvSpPr>
            <p:nvPr/>
          </p:nvSpPr>
          <p:spPr bwMode="auto">
            <a:xfrm>
              <a:off x="2884488" y="5653088"/>
              <a:ext cx="642937" cy="642937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4492"/>
            <p:cNvSpPr txBox="1">
              <a:spLocks noChangeArrowheads="1"/>
            </p:cNvSpPr>
            <p:nvPr/>
          </p:nvSpPr>
          <p:spPr bwMode="auto">
            <a:xfrm>
              <a:off x="2453164" y="6165394"/>
              <a:ext cx="2180720" cy="3359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altLang="ko-KR" sz="1400" dirty="0" smtClean="0">
                  <a:solidFill>
                    <a:srgbClr val="3366FF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ru-RU" altLang="ko-KR" sz="1400" dirty="0" smtClean="0">
                  <a:solidFill>
                    <a:srgbClr val="3366FF"/>
                  </a:solidFill>
                  <a:latin typeface="Times New Roman" pitchFamily="18" charset="0"/>
                  <a:cs typeface="Times New Roman" pitchFamily="18" charset="0"/>
                </a:rPr>
                <a:t> СОЦИАЛЬНАЯ СФЕРА</a:t>
              </a:r>
              <a:endParaRPr lang="en-US" altLang="ko-KR" sz="1400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val 4488"/>
            <p:cNvSpPr>
              <a:spLocks noChangeArrowheads="1"/>
            </p:cNvSpPr>
            <p:nvPr/>
          </p:nvSpPr>
          <p:spPr bwMode="auto">
            <a:xfrm>
              <a:off x="5476875" y="5653088"/>
              <a:ext cx="642938" cy="642937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4489"/>
            <p:cNvSpPr txBox="1">
              <a:spLocks noChangeArrowheads="1"/>
            </p:cNvSpPr>
            <p:nvPr/>
          </p:nvSpPr>
          <p:spPr bwMode="auto">
            <a:xfrm>
              <a:off x="5678488" y="5942013"/>
              <a:ext cx="2945943" cy="5706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altLang="ko-KR" sz="1400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altLang="ko-KR" sz="1400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 ЖИЛИЩНО-КОММУНАЛЬНОЕ </a:t>
              </a:r>
            </a:p>
            <a:p>
              <a:r>
                <a:rPr lang="ru-RU" altLang="ko-KR" sz="1400" dirty="0" smtClean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ХОЗЯЙСТВО</a:t>
              </a:r>
              <a:endParaRPr lang="en-US" altLang="ko-KR" sz="14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val 4485"/>
            <p:cNvSpPr>
              <a:spLocks noChangeArrowheads="1"/>
            </p:cNvSpPr>
            <p:nvPr/>
          </p:nvSpPr>
          <p:spPr bwMode="auto">
            <a:xfrm>
              <a:off x="6794500" y="3254375"/>
              <a:ext cx="642938" cy="642938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4487"/>
            <p:cNvSpPr txBox="1">
              <a:spLocks noChangeArrowheads="1"/>
            </p:cNvSpPr>
            <p:nvPr/>
          </p:nvSpPr>
          <p:spPr bwMode="auto">
            <a:xfrm>
              <a:off x="6660232" y="3667124"/>
              <a:ext cx="2129612" cy="3359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altLang="ko-KR" sz="1400" dirty="0" smtClean="0">
                  <a:solidFill>
                    <a:srgbClr val="660033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altLang="ko-KR" sz="1400" dirty="0" smtClean="0">
                  <a:solidFill>
                    <a:srgbClr val="660033"/>
                  </a:solidFill>
                  <a:latin typeface="Times New Roman" pitchFamily="18" charset="0"/>
                  <a:cs typeface="Times New Roman" pitchFamily="18" charset="0"/>
                </a:rPr>
                <a:t> ПРОМЫШЛЕННОСТЬ</a:t>
              </a:r>
              <a:endParaRPr lang="en-US" altLang="ko-KR" sz="14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7" name="Group 4483"/>
            <p:cNvGrpSpPr>
              <a:grpSpLocks/>
            </p:cNvGrpSpPr>
            <p:nvPr/>
          </p:nvGrpSpPr>
          <p:grpSpPr bwMode="auto">
            <a:xfrm>
              <a:off x="5414950" y="1004888"/>
              <a:ext cx="2742988" cy="681790"/>
              <a:chOff x="3446" y="464"/>
              <a:chExt cx="1844" cy="458"/>
            </a:xfrm>
          </p:grpSpPr>
          <p:sp>
            <p:nvSpPr>
              <p:cNvPr id="34" name="Oval 4473"/>
              <p:cNvSpPr>
                <a:spLocks noChangeArrowheads="1"/>
              </p:cNvSpPr>
              <p:nvPr/>
            </p:nvSpPr>
            <p:spPr bwMode="auto">
              <a:xfrm>
                <a:off x="3446" y="464"/>
                <a:ext cx="432" cy="432"/>
              </a:xfrm>
              <a:prstGeom prst="ellipse">
                <a:avLst/>
              </a:prstGeom>
              <a:solidFill>
                <a:schemeClr val="bg1"/>
              </a:solidFill>
              <a:ln w="15875" cap="rnd" algn="ctr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4480"/>
              <p:cNvSpPr txBox="1">
                <a:spLocks noChangeArrowheads="1"/>
              </p:cNvSpPr>
              <p:nvPr/>
            </p:nvSpPr>
            <p:spPr bwMode="auto">
              <a:xfrm>
                <a:off x="3605" y="539"/>
                <a:ext cx="1685" cy="3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/>
              <a:p>
                <a:r>
                  <a:rPr lang="en-US" altLang="ko-KR" sz="1400" dirty="0" smtClean="0">
                    <a:solidFill>
                      <a:srgbClr val="D8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altLang="ko-KR" sz="1400" dirty="0" smtClean="0">
                    <a:solidFill>
                      <a:srgbClr val="D80000"/>
                    </a:solidFill>
                    <a:latin typeface="Times New Roman" pitchFamily="18" charset="0"/>
                    <a:cs typeface="Times New Roman" pitchFamily="18" charset="0"/>
                  </a:rPr>
                  <a:t> АГРОПРОМЫШЛЕННЫЙ </a:t>
                </a:r>
              </a:p>
              <a:p>
                <a:r>
                  <a:rPr lang="ru-RU" altLang="ko-KR" sz="1400" dirty="0" smtClean="0">
                    <a:solidFill>
                      <a:srgbClr val="D80000"/>
                    </a:solidFill>
                    <a:latin typeface="Times New Roman" pitchFamily="18" charset="0"/>
                    <a:cs typeface="Times New Roman" pitchFamily="18" charset="0"/>
                  </a:rPr>
                  <a:t>КОМПЛЕКС</a:t>
                </a:r>
                <a:endParaRPr lang="en-US" altLang="ko-KR" sz="1400" dirty="0">
                  <a:solidFill>
                    <a:srgbClr val="D8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" name="AutoShape 4438"/>
            <p:cNvSpPr>
              <a:spLocks noChangeArrowheads="1"/>
            </p:cNvSpPr>
            <p:nvPr/>
          </p:nvSpPr>
          <p:spPr bwMode="auto">
            <a:xfrm>
              <a:off x="3344863" y="2690813"/>
              <a:ext cx="2257425" cy="1952625"/>
            </a:xfrm>
            <a:prstGeom prst="hexagon">
              <a:avLst>
                <a:gd name="adj" fmla="val 28902"/>
                <a:gd name="vf" fmla="val 115470"/>
              </a:avLst>
            </a:prstGeom>
            <a:solidFill>
              <a:srgbClr val="5F5F5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Freeform 4433"/>
            <p:cNvSpPr>
              <a:spLocks/>
            </p:cNvSpPr>
            <p:nvPr/>
          </p:nvSpPr>
          <p:spPr bwMode="auto">
            <a:xfrm>
              <a:off x="5132388" y="3838575"/>
              <a:ext cx="1401762" cy="2149475"/>
            </a:xfrm>
            <a:custGeom>
              <a:avLst/>
              <a:gdLst>
                <a:gd name="T0" fmla="*/ 234 w 760"/>
                <a:gd name="T1" fmla="*/ 2 h 1166"/>
                <a:gd name="T2" fmla="*/ 152 w 760"/>
                <a:gd name="T3" fmla="*/ 662 h 1166"/>
                <a:gd name="T4" fmla="*/ 260 w 760"/>
                <a:gd name="T5" fmla="*/ 476 h 1166"/>
                <a:gd name="T6" fmla="*/ 262 w 760"/>
                <a:gd name="T7" fmla="*/ 474 h 1166"/>
                <a:gd name="T8" fmla="*/ 284 w 760"/>
                <a:gd name="T9" fmla="*/ 472 h 1166"/>
                <a:gd name="T10" fmla="*/ 330 w 760"/>
                <a:gd name="T11" fmla="*/ 482 h 1166"/>
                <a:gd name="T12" fmla="*/ 402 w 760"/>
                <a:gd name="T13" fmla="*/ 506 h 1166"/>
                <a:gd name="T14" fmla="*/ 424 w 760"/>
                <a:gd name="T15" fmla="*/ 516 h 1166"/>
                <a:gd name="T16" fmla="*/ 464 w 760"/>
                <a:gd name="T17" fmla="*/ 542 h 1166"/>
                <a:gd name="T18" fmla="*/ 502 w 760"/>
                <a:gd name="T19" fmla="*/ 574 h 1166"/>
                <a:gd name="T20" fmla="*/ 532 w 760"/>
                <a:gd name="T21" fmla="*/ 610 h 1166"/>
                <a:gd name="T22" fmla="*/ 546 w 760"/>
                <a:gd name="T23" fmla="*/ 630 h 1166"/>
                <a:gd name="T24" fmla="*/ 566 w 760"/>
                <a:gd name="T25" fmla="*/ 676 h 1166"/>
                <a:gd name="T26" fmla="*/ 576 w 760"/>
                <a:gd name="T27" fmla="*/ 726 h 1166"/>
                <a:gd name="T28" fmla="*/ 576 w 760"/>
                <a:gd name="T29" fmla="*/ 776 h 1166"/>
                <a:gd name="T30" fmla="*/ 570 w 760"/>
                <a:gd name="T31" fmla="*/ 830 h 1166"/>
                <a:gd name="T32" fmla="*/ 556 w 760"/>
                <a:gd name="T33" fmla="*/ 880 h 1166"/>
                <a:gd name="T34" fmla="*/ 538 w 760"/>
                <a:gd name="T35" fmla="*/ 930 h 1166"/>
                <a:gd name="T36" fmla="*/ 492 w 760"/>
                <a:gd name="T37" fmla="*/ 1020 h 1166"/>
                <a:gd name="T38" fmla="*/ 476 w 760"/>
                <a:gd name="T39" fmla="*/ 1042 h 1166"/>
                <a:gd name="T40" fmla="*/ 438 w 760"/>
                <a:gd name="T41" fmla="*/ 1084 h 1166"/>
                <a:gd name="T42" fmla="*/ 396 w 760"/>
                <a:gd name="T43" fmla="*/ 1124 h 1166"/>
                <a:gd name="T44" fmla="*/ 350 w 760"/>
                <a:gd name="T45" fmla="*/ 1154 h 1166"/>
                <a:gd name="T46" fmla="*/ 324 w 760"/>
                <a:gd name="T47" fmla="*/ 1166 h 1166"/>
                <a:gd name="T48" fmla="*/ 412 w 760"/>
                <a:gd name="T49" fmla="*/ 1122 h 1166"/>
                <a:gd name="T50" fmla="*/ 468 w 760"/>
                <a:gd name="T51" fmla="*/ 1086 h 1166"/>
                <a:gd name="T52" fmla="*/ 520 w 760"/>
                <a:gd name="T53" fmla="*/ 1048 h 1166"/>
                <a:gd name="T54" fmla="*/ 568 w 760"/>
                <a:gd name="T55" fmla="*/ 1004 h 1166"/>
                <a:gd name="T56" fmla="*/ 614 w 760"/>
                <a:gd name="T57" fmla="*/ 956 h 1166"/>
                <a:gd name="T58" fmla="*/ 652 w 760"/>
                <a:gd name="T59" fmla="*/ 904 h 1166"/>
                <a:gd name="T60" fmla="*/ 688 w 760"/>
                <a:gd name="T61" fmla="*/ 848 h 1166"/>
                <a:gd name="T62" fmla="*/ 702 w 760"/>
                <a:gd name="T63" fmla="*/ 820 h 1166"/>
                <a:gd name="T64" fmla="*/ 734 w 760"/>
                <a:gd name="T65" fmla="*/ 744 h 1166"/>
                <a:gd name="T66" fmla="*/ 752 w 760"/>
                <a:gd name="T67" fmla="*/ 662 h 1166"/>
                <a:gd name="T68" fmla="*/ 760 w 760"/>
                <a:gd name="T69" fmla="*/ 578 h 1166"/>
                <a:gd name="T70" fmla="*/ 750 w 760"/>
                <a:gd name="T71" fmla="*/ 496 h 1166"/>
                <a:gd name="T72" fmla="*/ 742 w 760"/>
                <a:gd name="T73" fmla="*/ 466 h 1166"/>
                <a:gd name="T74" fmla="*/ 714 w 760"/>
                <a:gd name="T75" fmla="*/ 410 h 1166"/>
                <a:gd name="T76" fmla="*/ 676 w 760"/>
                <a:gd name="T77" fmla="*/ 358 h 1166"/>
                <a:gd name="T78" fmla="*/ 632 w 760"/>
                <a:gd name="T79" fmla="*/ 314 h 1166"/>
                <a:gd name="T80" fmla="*/ 608 w 760"/>
                <a:gd name="T81" fmla="*/ 294 h 1166"/>
                <a:gd name="T82" fmla="*/ 518 w 760"/>
                <a:gd name="T83" fmla="*/ 228 h 1166"/>
                <a:gd name="T84" fmla="*/ 460 w 760"/>
                <a:gd name="T85" fmla="*/ 190 h 1166"/>
                <a:gd name="T86" fmla="*/ 434 w 760"/>
                <a:gd name="T87" fmla="*/ 178 h 1166"/>
                <a:gd name="T88" fmla="*/ 534 w 760"/>
                <a:gd name="T89" fmla="*/ 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0" h="1166">
                  <a:moveTo>
                    <a:pt x="534" y="0"/>
                  </a:moveTo>
                  <a:lnTo>
                    <a:pt x="234" y="2"/>
                  </a:lnTo>
                  <a:lnTo>
                    <a:pt x="0" y="407"/>
                  </a:lnTo>
                  <a:lnTo>
                    <a:pt x="152" y="662"/>
                  </a:lnTo>
                  <a:lnTo>
                    <a:pt x="152" y="662"/>
                  </a:lnTo>
                  <a:lnTo>
                    <a:pt x="260" y="476"/>
                  </a:lnTo>
                  <a:lnTo>
                    <a:pt x="260" y="476"/>
                  </a:lnTo>
                  <a:lnTo>
                    <a:pt x="262" y="474"/>
                  </a:lnTo>
                  <a:lnTo>
                    <a:pt x="268" y="472"/>
                  </a:lnTo>
                  <a:lnTo>
                    <a:pt x="284" y="472"/>
                  </a:lnTo>
                  <a:lnTo>
                    <a:pt x="306" y="476"/>
                  </a:lnTo>
                  <a:lnTo>
                    <a:pt x="330" y="482"/>
                  </a:lnTo>
                  <a:lnTo>
                    <a:pt x="376" y="496"/>
                  </a:lnTo>
                  <a:lnTo>
                    <a:pt x="402" y="506"/>
                  </a:lnTo>
                  <a:lnTo>
                    <a:pt x="402" y="506"/>
                  </a:lnTo>
                  <a:lnTo>
                    <a:pt x="424" y="516"/>
                  </a:lnTo>
                  <a:lnTo>
                    <a:pt x="444" y="528"/>
                  </a:lnTo>
                  <a:lnTo>
                    <a:pt x="464" y="542"/>
                  </a:lnTo>
                  <a:lnTo>
                    <a:pt x="484" y="556"/>
                  </a:lnTo>
                  <a:lnTo>
                    <a:pt x="502" y="574"/>
                  </a:lnTo>
                  <a:lnTo>
                    <a:pt x="518" y="590"/>
                  </a:lnTo>
                  <a:lnTo>
                    <a:pt x="532" y="610"/>
                  </a:lnTo>
                  <a:lnTo>
                    <a:pt x="546" y="630"/>
                  </a:lnTo>
                  <a:lnTo>
                    <a:pt x="546" y="630"/>
                  </a:lnTo>
                  <a:lnTo>
                    <a:pt x="556" y="652"/>
                  </a:lnTo>
                  <a:lnTo>
                    <a:pt x="566" y="676"/>
                  </a:lnTo>
                  <a:lnTo>
                    <a:pt x="572" y="700"/>
                  </a:lnTo>
                  <a:lnTo>
                    <a:pt x="576" y="726"/>
                  </a:lnTo>
                  <a:lnTo>
                    <a:pt x="576" y="752"/>
                  </a:lnTo>
                  <a:lnTo>
                    <a:pt x="576" y="776"/>
                  </a:lnTo>
                  <a:lnTo>
                    <a:pt x="574" y="804"/>
                  </a:lnTo>
                  <a:lnTo>
                    <a:pt x="570" y="830"/>
                  </a:lnTo>
                  <a:lnTo>
                    <a:pt x="564" y="856"/>
                  </a:lnTo>
                  <a:lnTo>
                    <a:pt x="556" y="880"/>
                  </a:lnTo>
                  <a:lnTo>
                    <a:pt x="548" y="906"/>
                  </a:lnTo>
                  <a:lnTo>
                    <a:pt x="538" y="930"/>
                  </a:lnTo>
                  <a:lnTo>
                    <a:pt x="516" y="978"/>
                  </a:lnTo>
                  <a:lnTo>
                    <a:pt x="492" y="1020"/>
                  </a:lnTo>
                  <a:lnTo>
                    <a:pt x="492" y="1020"/>
                  </a:lnTo>
                  <a:lnTo>
                    <a:pt x="476" y="1042"/>
                  </a:lnTo>
                  <a:lnTo>
                    <a:pt x="458" y="1064"/>
                  </a:lnTo>
                  <a:lnTo>
                    <a:pt x="438" y="1084"/>
                  </a:lnTo>
                  <a:lnTo>
                    <a:pt x="418" y="1104"/>
                  </a:lnTo>
                  <a:lnTo>
                    <a:pt x="396" y="1124"/>
                  </a:lnTo>
                  <a:lnTo>
                    <a:pt x="374" y="1140"/>
                  </a:lnTo>
                  <a:lnTo>
                    <a:pt x="350" y="1154"/>
                  </a:lnTo>
                  <a:lnTo>
                    <a:pt x="324" y="1166"/>
                  </a:lnTo>
                  <a:lnTo>
                    <a:pt x="324" y="1166"/>
                  </a:lnTo>
                  <a:lnTo>
                    <a:pt x="384" y="1138"/>
                  </a:lnTo>
                  <a:lnTo>
                    <a:pt x="412" y="1122"/>
                  </a:lnTo>
                  <a:lnTo>
                    <a:pt x="440" y="1104"/>
                  </a:lnTo>
                  <a:lnTo>
                    <a:pt x="468" y="1086"/>
                  </a:lnTo>
                  <a:lnTo>
                    <a:pt x="494" y="1068"/>
                  </a:lnTo>
                  <a:lnTo>
                    <a:pt x="520" y="1048"/>
                  </a:lnTo>
                  <a:lnTo>
                    <a:pt x="546" y="1026"/>
                  </a:lnTo>
                  <a:lnTo>
                    <a:pt x="568" y="1004"/>
                  </a:lnTo>
                  <a:lnTo>
                    <a:pt x="592" y="980"/>
                  </a:lnTo>
                  <a:lnTo>
                    <a:pt x="614" y="956"/>
                  </a:lnTo>
                  <a:lnTo>
                    <a:pt x="634" y="932"/>
                  </a:lnTo>
                  <a:lnTo>
                    <a:pt x="652" y="904"/>
                  </a:lnTo>
                  <a:lnTo>
                    <a:pt x="670" y="878"/>
                  </a:lnTo>
                  <a:lnTo>
                    <a:pt x="688" y="848"/>
                  </a:lnTo>
                  <a:lnTo>
                    <a:pt x="702" y="820"/>
                  </a:lnTo>
                  <a:lnTo>
                    <a:pt x="702" y="820"/>
                  </a:lnTo>
                  <a:lnTo>
                    <a:pt x="720" y="782"/>
                  </a:lnTo>
                  <a:lnTo>
                    <a:pt x="734" y="744"/>
                  </a:lnTo>
                  <a:lnTo>
                    <a:pt x="744" y="702"/>
                  </a:lnTo>
                  <a:lnTo>
                    <a:pt x="752" y="662"/>
                  </a:lnTo>
                  <a:lnTo>
                    <a:pt x="758" y="620"/>
                  </a:lnTo>
                  <a:lnTo>
                    <a:pt x="760" y="578"/>
                  </a:lnTo>
                  <a:lnTo>
                    <a:pt x="758" y="538"/>
                  </a:lnTo>
                  <a:lnTo>
                    <a:pt x="750" y="496"/>
                  </a:lnTo>
                  <a:lnTo>
                    <a:pt x="750" y="496"/>
                  </a:lnTo>
                  <a:lnTo>
                    <a:pt x="742" y="466"/>
                  </a:lnTo>
                  <a:lnTo>
                    <a:pt x="730" y="436"/>
                  </a:lnTo>
                  <a:lnTo>
                    <a:pt x="714" y="410"/>
                  </a:lnTo>
                  <a:lnTo>
                    <a:pt x="696" y="384"/>
                  </a:lnTo>
                  <a:lnTo>
                    <a:pt x="676" y="358"/>
                  </a:lnTo>
                  <a:lnTo>
                    <a:pt x="654" y="336"/>
                  </a:lnTo>
                  <a:lnTo>
                    <a:pt x="632" y="314"/>
                  </a:lnTo>
                  <a:lnTo>
                    <a:pt x="608" y="294"/>
                  </a:lnTo>
                  <a:lnTo>
                    <a:pt x="608" y="294"/>
                  </a:lnTo>
                  <a:lnTo>
                    <a:pt x="576" y="270"/>
                  </a:lnTo>
                  <a:lnTo>
                    <a:pt x="518" y="228"/>
                  </a:lnTo>
                  <a:lnTo>
                    <a:pt x="486" y="206"/>
                  </a:lnTo>
                  <a:lnTo>
                    <a:pt x="460" y="190"/>
                  </a:lnTo>
                  <a:lnTo>
                    <a:pt x="440" y="180"/>
                  </a:lnTo>
                  <a:lnTo>
                    <a:pt x="434" y="178"/>
                  </a:lnTo>
                  <a:lnTo>
                    <a:pt x="430" y="180"/>
                  </a:lnTo>
                  <a:lnTo>
                    <a:pt x="534" y="0"/>
                  </a:lnTo>
                  <a:close/>
                </a:path>
              </a:pathLst>
            </a:custGeom>
            <a:gradFill rotWithShape="1">
              <a:gsLst>
                <a:gs pos="0">
                  <a:srgbClr val="3366FF"/>
                </a:gs>
                <a:gs pos="100000">
                  <a:srgbClr val="0033C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Freeform 4439"/>
            <p:cNvSpPr>
              <a:spLocks/>
            </p:cNvSpPr>
            <p:nvPr/>
          </p:nvSpPr>
          <p:spPr bwMode="auto">
            <a:xfrm rot="18012422">
              <a:off x="5503863" y="1993900"/>
              <a:ext cx="1400175" cy="2149475"/>
            </a:xfrm>
            <a:custGeom>
              <a:avLst/>
              <a:gdLst>
                <a:gd name="T0" fmla="*/ 234 w 760"/>
                <a:gd name="T1" fmla="*/ 2 h 1166"/>
                <a:gd name="T2" fmla="*/ 152 w 760"/>
                <a:gd name="T3" fmla="*/ 662 h 1166"/>
                <a:gd name="T4" fmla="*/ 260 w 760"/>
                <a:gd name="T5" fmla="*/ 476 h 1166"/>
                <a:gd name="T6" fmla="*/ 262 w 760"/>
                <a:gd name="T7" fmla="*/ 474 h 1166"/>
                <a:gd name="T8" fmla="*/ 284 w 760"/>
                <a:gd name="T9" fmla="*/ 472 h 1166"/>
                <a:gd name="T10" fmla="*/ 330 w 760"/>
                <a:gd name="T11" fmla="*/ 482 h 1166"/>
                <a:gd name="T12" fmla="*/ 402 w 760"/>
                <a:gd name="T13" fmla="*/ 506 h 1166"/>
                <a:gd name="T14" fmla="*/ 424 w 760"/>
                <a:gd name="T15" fmla="*/ 516 h 1166"/>
                <a:gd name="T16" fmla="*/ 464 w 760"/>
                <a:gd name="T17" fmla="*/ 542 h 1166"/>
                <a:gd name="T18" fmla="*/ 502 w 760"/>
                <a:gd name="T19" fmla="*/ 574 h 1166"/>
                <a:gd name="T20" fmla="*/ 532 w 760"/>
                <a:gd name="T21" fmla="*/ 610 h 1166"/>
                <a:gd name="T22" fmla="*/ 546 w 760"/>
                <a:gd name="T23" fmla="*/ 630 h 1166"/>
                <a:gd name="T24" fmla="*/ 566 w 760"/>
                <a:gd name="T25" fmla="*/ 676 h 1166"/>
                <a:gd name="T26" fmla="*/ 576 w 760"/>
                <a:gd name="T27" fmla="*/ 726 h 1166"/>
                <a:gd name="T28" fmla="*/ 576 w 760"/>
                <a:gd name="T29" fmla="*/ 776 h 1166"/>
                <a:gd name="T30" fmla="*/ 570 w 760"/>
                <a:gd name="T31" fmla="*/ 830 h 1166"/>
                <a:gd name="T32" fmla="*/ 556 w 760"/>
                <a:gd name="T33" fmla="*/ 880 h 1166"/>
                <a:gd name="T34" fmla="*/ 538 w 760"/>
                <a:gd name="T35" fmla="*/ 930 h 1166"/>
                <a:gd name="T36" fmla="*/ 492 w 760"/>
                <a:gd name="T37" fmla="*/ 1020 h 1166"/>
                <a:gd name="T38" fmla="*/ 476 w 760"/>
                <a:gd name="T39" fmla="*/ 1042 h 1166"/>
                <a:gd name="T40" fmla="*/ 438 w 760"/>
                <a:gd name="T41" fmla="*/ 1084 h 1166"/>
                <a:gd name="T42" fmla="*/ 396 w 760"/>
                <a:gd name="T43" fmla="*/ 1124 h 1166"/>
                <a:gd name="T44" fmla="*/ 350 w 760"/>
                <a:gd name="T45" fmla="*/ 1154 h 1166"/>
                <a:gd name="T46" fmla="*/ 324 w 760"/>
                <a:gd name="T47" fmla="*/ 1166 h 1166"/>
                <a:gd name="T48" fmla="*/ 412 w 760"/>
                <a:gd name="T49" fmla="*/ 1122 h 1166"/>
                <a:gd name="T50" fmla="*/ 468 w 760"/>
                <a:gd name="T51" fmla="*/ 1086 h 1166"/>
                <a:gd name="T52" fmla="*/ 520 w 760"/>
                <a:gd name="T53" fmla="*/ 1048 h 1166"/>
                <a:gd name="T54" fmla="*/ 568 w 760"/>
                <a:gd name="T55" fmla="*/ 1004 h 1166"/>
                <a:gd name="T56" fmla="*/ 614 w 760"/>
                <a:gd name="T57" fmla="*/ 956 h 1166"/>
                <a:gd name="T58" fmla="*/ 652 w 760"/>
                <a:gd name="T59" fmla="*/ 904 h 1166"/>
                <a:gd name="T60" fmla="*/ 688 w 760"/>
                <a:gd name="T61" fmla="*/ 848 h 1166"/>
                <a:gd name="T62" fmla="*/ 702 w 760"/>
                <a:gd name="T63" fmla="*/ 820 h 1166"/>
                <a:gd name="T64" fmla="*/ 734 w 760"/>
                <a:gd name="T65" fmla="*/ 744 h 1166"/>
                <a:gd name="T66" fmla="*/ 752 w 760"/>
                <a:gd name="T67" fmla="*/ 662 h 1166"/>
                <a:gd name="T68" fmla="*/ 760 w 760"/>
                <a:gd name="T69" fmla="*/ 578 h 1166"/>
                <a:gd name="T70" fmla="*/ 750 w 760"/>
                <a:gd name="T71" fmla="*/ 496 h 1166"/>
                <a:gd name="T72" fmla="*/ 742 w 760"/>
                <a:gd name="T73" fmla="*/ 466 h 1166"/>
                <a:gd name="T74" fmla="*/ 714 w 760"/>
                <a:gd name="T75" fmla="*/ 410 h 1166"/>
                <a:gd name="T76" fmla="*/ 676 w 760"/>
                <a:gd name="T77" fmla="*/ 358 h 1166"/>
                <a:gd name="T78" fmla="*/ 632 w 760"/>
                <a:gd name="T79" fmla="*/ 314 h 1166"/>
                <a:gd name="T80" fmla="*/ 608 w 760"/>
                <a:gd name="T81" fmla="*/ 294 h 1166"/>
                <a:gd name="T82" fmla="*/ 518 w 760"/>
                <a:gd name="T83" fmla="*/ 228 h 1166"/>
                <a:gd name="T84" fmla="*/ 460 w 760"/>
                <a:gd name="T85" fmla="*/ 190 h 1166"/>
                <a:gd name="T86" fmla="*/ 434 w 760"/>
                <a:gd name="T87" fmla="*/ 178 h 1166"/>
                <a:gd name="T88" fmla="*/ 534 w 760"/>
                <a:gd name="T89" fmla="*/ 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0" h="1166">
                  <a:moveTo>
                    <a:pt x="534" y="0"/>
                  </a:moveTo>
                  <a:lnTo>
                    <a:pt x="234" y="2"/>
                  </a:lnTo>
                  <a:lnTo>
                    <a:pt x="0" y="407"/>
                  </a:lnTo>
                  <a:lnTo>
                    <a:pt x="152" y="662"/>
                  </a:lnTo>
                  <a:lnTo>
                    <a:pt x="152" y="662"/>
                  </a:lnTo>
                  <a:lnTo>
                    <a:pt x="260" y="476"/>
                  </a:lnTo>
                  <a:lnTo>
                    <a:pt x="260" y="476"/>
                  </a:lnTo>
                  <a:lnTo>
                    <a:pt x="262" y="474"/>
                  </a:lnTo>
                  <a:lnTo>
                    <a:pt x="268" y="472"/>
                  </a:lnTo>
                  <a:lnTo>
                    <a:pt x="284" y="472"/>
                  </a:lnTo>
                  <a:lnTo>
                    <a:pt x="306" y="476"/>
                  </a:lnTo>
                  <a:lnTo>
                    <a:pt x="330" y="482"/>
                  </a:lnTo>
                  <a:lnTo>
                    <a:pt x="376" y="496"/>
                  </a:lnTo>
                  <a:lnTo>
                    <a:pt x="402" y="506"/>
                  </a:lnTo>
                  <a:lnTo>
                    <a:pt x="402" y="506"/>
                  </a:lnTo>
                  <a:lnTo>
                    <a:pt x="424" y="516"/>
                  </a:lnTo>
                  <a:lnTo>
                    <a:pt x="444" y="528"/>
                  </a:lnTo>
                  <a:lnTo>
                    <a:pt x="464" y="542"/>
                  </a:lnTo>
                  <a:lnTo>
                    <a:pt x="484" y="556"/>
                  </a:lnTo>
                  <a:lnTo>
                    <a:pt x="502" y="574"/>
                  </a:lnTo>
                  <a:lnTo>
                    <a:pt x="518" y="590"/>
                  </a:lnTo>
                  <a:lnTo>
                    <a:pt x="532" y="610"/>
                  </a:lnTo>
                  <a:lnTo>
                    <a:pt x="546" y="630"/>
                  </a:lnTo>
                  <a:lnTo>
                    <a:pt x="546" y="630"/>
                  </a:lnTo>
                  <a:lnTo>
                    <a:pt x="556" y="652"/>
                  </a:lnTo>
                  <a:lnTo>
                    <a:pt x="566" y="676"/>
                  </a:lnTo>
                  <a:lnTo>
                    <a:pt x="572" y="700"/>
                  </a:lnTo>
                  <a:lnTo>
                    <a:pt x="576" y="726"/>
                  </a:lnTo>
                  <a:lnTo>
                    <a:pt x="576" y="752"/>
                  </a:lnTo>
                  <a:lnTo>
                    <a:pt x="576" y="776"/>
                  </a:lnTo>
                  <a:lnTo>
                    <a:pt x="574" y="804"/>
                  </a:lnTo>
                  <a:lnTo>
                    <a:pt x="570" y="830"/>
                  </a:lnTo>
                  <a:lnTo>
                    <a:pt x="564" y="856"/>
                  </a:lnTo>
                  <a:lnTo>
                    <a:pt x="556" y="880"/>
                  </a:lnTo>
                  <a:lnTo>
                    <a:pt x="548" y="906"/>
                  </a:lnTo>
                  <a:lnTo>
                    <a:pt x="538" y="930"/>
                  </a:lnTo>
                  <a:lnTo>
                    <a:pt x="516" y="978"/>
                  </a:lnTo>
                  <a:lnTo>
                    <a:pt x="492" y="1020"/>
                  </a:lnTo>
                  <a:lnTo>
                    <a:pt x="492" y="1020"/>
                  </a:lnTo>
                  <a:lnTo>
                    <a:pt x="476" y="1042"/>
                  </a:lnTo>
                  <a:lnTo>
                    <a:pt x="458" y="1064"/>
                  </a:lnTo>
                  <a:lnTo>
                    <a:pt x="438" y="1084"/>
                  </a:lnTo>
                  <a:lnTo>
                    <a:pt x="418" y="1104"/>
                  </a:lnTo>
                  <a:lnTo>
                    <a:pt x="396" y="1124"/>
                  </a:lnTo>
                  <a:lnTo>
                    <a:pt x="374" y="1140"/>
                  </a:lnTo>
                  <a:lnTo>
                    <a:pt x="350" y="1154"/>
                  </a:lnTo>
                  <a:lnTo>
                    <a:pt x="324" y="1166"/>
                  </a:lnTo>
                  <a:lnTo>
                    <a:pt x="324" y="1166"/>
                  </a:lnTo>
                  <a:lnTo>
                    <a:pt x="384" y="1138"/>
                  </a:lnTo>
                  <a:lnTo>
                    <a:pt x="412" y="1122"/>
                  </a:lnTo>
                  <a:lnTo>
                    <a:pt x="440" y="1104"/>
                  </a:lnTo>
                  <a:lnTo>
                    <a:pt x="468" y="1086"/>
                  </a:lnTo>
                  <a:lnTo>
                    <a:pt x="494" y="1068"/>
                  </a:lnTo>
                  <a:lnTo>
                    <a:pt x="520" y="1048"/>
                  </a:lnTo>
                  <a:lnTo>
                    <a:pt x="546" y="1026"/>
                  </a:lnTo>
                  <a:lnTo>
                    <a:pt x="568" y="1004"/>
                  </a:lnTo>
                  <a:lnTo>
                    <a:pt x="592" y="980"/>
                  </a:lnTo>
                  <a:lnTo>
                    <a:pt x="614" y="956"/>
                  </a:lnTo>
                  <a:lnTo>
                    <a:pt x="634" y="932"/>
                  </a:lnTo>
                  <a:lnTo>
                    <a:pt x="652" y="904"/>
                  </a:lnTo>
                  <a:lnTo>
                    <a:pt x="670" y="878"/>
                  </a:lnTo>
                  <a:lnTo>
                    <a:pt x="688" y="848"/>
                  </a:lnTo>
                  <a:lnTo>
                    <a:pt x="702" y="820"/>
                  </a:lnTo>
                  <a:lnTo>
                    <a:pt x="702" y="820"/>
                  </a:lnTo>
                  <a:lnTo>
                    <a:pt x="720" y="782"/>
                  </a:lnTo>
                  <a:lnTo>
                    <a:pt x="734" y="744"/>
                  </a:lnTo>
                  <a:lnTo>
                    <a:pt x="744" y="702"/>
                  </a:lnTo>
                  <a:lnTo>
                    <a:pt x="752" y="662"/>
                  </a:lnTo>
                  <a:lnTo>
                    <a:pt x="758" y="620"/>
                  </a:lnTo>
                  <a:lnTo>
                    <a:pt x="760" y="578"/>
                  </a:lnTo>
                  <a:lnTo>
                    <a:pt x="758" y="538"/>
                  </a:lnTo>
                  <a:lnTo>
                    <a:pt x="750" y="496"/>
                  </a:lnTo>
                  <a:lnTo>
                    <a:pt x="750" y="496"/>
                  </a:lnTo>
                  <a:lnTo>
                    <a:pt x="742" y="466"/>
                  </a:lnTo>
                  <a:lnTo>
                    <a:pt x="730" y="436"/>
                  </a:lnTo>
                  <a:lnTo>
                    <a:pt x="714" y="410"/>
                  </a:lnTo>
                  <a:lnTo>
                    <a:pt x="696" y="384"/>
                  </a:lnTo>
                  <a:lnTo>
                    <a:pt x="676" y="358"/>
                  </a:lnTo>
                  <a:lnTo>
                    <a:pt x="654" y="336"/>
                  </a:lnTo>
                  <a:lnTo>
                    <a:pt x="632" y="314"/>
                  </a:lnTo>
                  <a:lnTo>
                    <a:pt x="608" y="294"/>
                  </a:lnTo>
                  <a:lnTo>
                    <a:pt x="608" y="294"/>
                  </a:lnTo>
                  <a:lnTo>
                    <a:pt x="576" y="270"/>
                  </a:lnTo>
                  <a:lnTo>
                    <a:pt x="518" y="228"/>
                  </a:lnTo>
                  <a:lnTo>
                    <a:pt x="486" y="206"/>
                  </a:lnTo>
                  <a:lnTo>
                    <a:pt x="460" y="190"/>
                  </a:lnTo>
                  <a:lnTo>
                    <a:pt x="440" y="180"/>
                  </a:lnTo>
                  <a:lnTo>
                    <a:pt x="434" y="178"/>
                  </a:lnTo>
                  <a:lnTo>
                    <a:pt x="430" y="180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Freeform 4440"/>
            <p:cNvSpPr>
              <a:spLocks/>
            </p:cNvSpPr>
            <p:nvPr/>
          </p:nvSpPr>
          <p:spPr bwMode="auto">
            <a:xfrm rot="14400000">
              <a:off x="4111625" y="790575"/>
              <a:ext cx="1401763" cy="2151063"/>
            </a:xfrm>
            <a:custGeom>
              <a:avLst/>
              <a:gdLst>
                <a:gd name="T0" fmla="*/ 234 w 760"/>
                <a:gd name="T1" fmla="*/ 2 h 1166"/>
                <a:gd name="T2" fmla="*/ 152 w 760"/>
                <a:gd name="T3" fmla="*/ 662 h 1166"/>
                <a:gd name="T4" fmla="*/ 260 w 760"/>
                <a:gd name="T5" fmla="*/ 476 h 1166"/>
                <a:gd name="T6" fmla="*/ 262 w 760"/>
                <a:gd name="T7" fmla="*/ 474 h 1166"/>
                <a:gd name="T8" fmla="*/ 284 w 760"/>
                <a:gd name="T9" fmla="*/ 472 h 1166"/>
                <a:gd name="T10" fmla="*/ 330 w 760"/>
                <a:gd name="T11" fmla="*/ 482 h 1166"/>
                <a:gd name="T12" fmla="*/ 402 w 760"/>
                <a:gd name="T13" fmla="*/ 506 h 1166"/>
                <a:gd name="T14" fmla="*/ 424 w 760"/>
                <a:gd name="T15" fmla="*/ 516 h 1166"/>
                <a:gd name="T16" fmla="*/ 464 w 760"/>
                <a:gd name="T17" fmla="*/ 542 h 1166"/>
                <a:gd name="T18" fmla="*/ 502 w 760"/>
                <a:gd name="T19" fmla="*/ 574 h 1166"/>
                <a:gd name="T20" fmla="*/ 532 w 760"/>
                <a:gd name="T21" fmla="*/ 610 h 1166"/>
                <a:gd name="T22" fmla="*/ 546 w 760"/>
                <a:gd name="T23" fmla="*/ 630 h 1166"/>
                <a:gd name="T24" fmla="*/ 566 w 760"/>
                <a:gd name="T25" fmla="*/ 676 h 1166"/>
                <a:gd name="T26" fmla="*/ 576 w 760"/>
                <a:gd name="T27" fmla="*/ 726 h 1166"/>
                <a:gd name="T28" fmla="*/ 576 w 760"/>
                <a:gd name="T29" fmla="*/ 776 h 1166"/>
                <a:gd name="T30" fmla="*/ 570 w 760"/>
                <a:gd name="T31" fmla="*/ 830 h 1166"/>
                <a:gd name="T32" fmla="*/ 556 w 760"/>
                <a:gd name="T33" fmla="*/ 880 h 1166"/>
                <a:gd name="T34" fmla="*/ 538 w 760"/>
                <a:gd name="T35" fmla="*/ 930 h 1166"/>
                <a:gd name="T36" fmla="*/ 492 w 760"/>
                <a:gd name="T37" fmla="*/ 1020 h 1166"/>
                <a:gd name="T38" fmla="*/ 476 w 760"/>
                <a:gd name="T39" fmla="*/ 1042 h 1166"/>
                <a:gd name="T40" fmla="*/ 438 w 760"/>
                <a:gd name="T41" fmla="*/ 1084 h 1166"/>
                <a:gd name="T42" fmla="*/ 396 w 760"/>
                <a:gd name="T43" fmla="*/ 1124 h 1166"/>
                <a:gd name="T44" fmla="*/ 350 w 760"/>
                <a:gd name="T45" fmla="*/ 1154 h 1166"/>
                <a:gd name="T46" fmla="*/ 324 w 760"/>
                <a:gd name="T47" fmla="*/ 1166 h 1166"/>
                <a:gd name="T48" fmla="*/ 412 w 760"/>
                <a:gd name="T49" fmla="*/ 1122 h 1166"/>
                <a:gd name="T50" fmla="*/ 468 w 760"/>
                <a:gd name="T51" fmla="*/ 1086 h 1166"/>
                <a:gd name="T52" fmla="*/ 520 w 760"/>
                <a:gd name="T53" fmla="*/ 1048 h 1166"/>
                <a:gd name="T54" fmla="*/ 568 w 760"/>
                <a:gd name="T55" fmla="*/ 1004 h 1166"/>
                <a:gd name="T56" fmla="*/ 614 w 760"/>
                <a:gd name="T57" fmla="*/ 956 h 1166"/>
                <a:gd name="T58" fmla="*/ 652 w 760"/>
                <a:gd name="T59" fmla="*/ 904 h 1166"/>
                <a:gd name="T60" fmla="*/ 688 w 760"/>
                <a:gd name="T61" fmla="*/ 848 h 1166"/>
                <a:gd name="T62" fmla="*/ 702 w 760"/>
                <a:gd name="T63" fmla="*/ 820 h 1166"/>
                <a:gd name="T64" fmla="*/ 734 w 760"/>
                <a:gd name="T65" fmla="*/ 744 h 1166"/>
                <a:gd name="T66" fmla="*/ 752 w 760"/>
                <a:gd name="T67" fmla="*/ 662 h 1166"/>
                <a:gd name="T68" fmla="*/ 760 w 760"/>
                <a:gd name="T69" fmla="*/ 578 h 1166"/>
                <a:gd name="T70" fmla="*/ 750 w 760"/>
                <a:gd name="T71" fmla="*/ 496 h 1166"/>
                <a:gd name="T72" fmla="*/ 742 w 760"/>
                <a:gd name="T73" fmla="*/ 466 h 1166"/>
                <a:gd name="T74" fmla="*/ 714 w 760"/>
                <a:gd name="T75" fmla="*/ 410 h 1166"/>
                <a:gd name="T76" fmla="*/ 676 w 760"/>
                <a:gd name="T77" fmla="*/ 358 h 1166"/>
                <a:gd name="T78" fmla="*/ 632 w 760"/>
                <a:gd name="T79" fmla="*/ 314 h 1166"/>
                <a:gd name="T80" fmla="*/ 608 w 760"/>
                <a:gd name="T81" fmla="*/ 294 h 1166"/>
                <a:gd name="T82" fmla="*/ 518 w 760"/>
                <a:gd name="T83" fmla="*/ 228 h 1166"/>
                <a:gd name="T84" fmla="*/ 460 w 760"/>
                <a:gd name="T85" fmla="*/ 190 h 1166"/>
                <a:gd name="T86" fmla="*/ 434 w 760"/>
                <a:gd name="T87" fmla="*/ 178 h 1166"/>
                <a:gd name="T88" fmla="*/ 534 w 760"/>
                <a:gd name="T89" fmla="*/ 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0" h="1166">
                  <a:moveTo>
                    <a:pt x="534" y="0"/>
                  </a:moveTo>
                  <a:lnTo>
                    <a:pt x="234" y="2"/>
                  </a:lnTo>
                  <a:lnTo>
                    <a:pt x="0" y="407"/>
                  </a:lnTo>
                  <a:lnTo>
                    <a:pt x="152" y="662"/>
                  </a:lnTo>
                  <a:lnTo>
                    <a:pt x="152" y="662"/>
                  </a:lnTo>
                  <a:lnTo>
                    <a:pt x="260" y="476"/>
                  </a:lnTo>
                  <a:lnTo>
                    <a:pt x="260" y="476"/>
                  </a:lnTo>
                  <a:lnTo>
                    <a:pt x="262" y="474"/>
                  </a:lnTo>
                  <a:lnTo>
                    <a:pt x="268" y="472"/>
                  </a:lnTo>
                  <a:lnTo>
                    <a:pt x="284" y="472"/>
                  </a:lnTo>
                  <a:lnTo>
                    <a:pt x="306" y="476"/>
                  </a:lnTo>
                  <a:lnTo>
                    <a:pt x="330" y="482"/>
                  </a:lnTo>
                  <a:lnTo>
                    <a:pt x="376" y="496"/>
                  </a:lnTo>
                  <a:lnTo>
                    <a:pt x="402" y="506"/>
                  </a:lnTo>
                  <a:lnTo>
                    <a:pt x="402" y="506"/>
                  </a:lnTo>
                  <a:lnTo>
                    <a:pt x="424" y="516"/>
                  </a:lnTo>
                  <a:lnTo>
                    <a:pt x="444" y="528"/>
                  </a:lnTo>
                  <a:lnTo>
                    <a:pt x="464" y="542"/>
                  </a:lnTo>
                  <a:lnTo>
                    <a:pt x="484" y="556"/>
                  </a:lnTo>
                  <a:lnTo>
                    <a:pt x="502" y="574"/>
                  </a:lnTo>
                  <a:lnTo>
                    <a:pt x="518" y="590"/>
                  </a:lnTo>
                  <a:lnTo>
                    <a:pt x="532" y="610"/>
                  </a:lnTo>
                  <a:lnTo>
                    <a:pt x="546" y="630"/>
                  </a:lnTo>
                  <a:lnTo>
                    <a:pt x="546" y="630"/>
                  </a:lnTo>
                  <a:lnTo>
                    <a:pt x="556" y="652"/>
                  </a:lnTo>
                  <a:lnTo>
                    <a:pt x="566" y="676"/>
                  </a:lnTo>
                  <a:lnTo>
                    <a:pt x="572" y="700"/>
                  </a:lnTo>
                  <a:lnTo>
                    <a:pt x="576" y="726"/>
                  </a:lnTo>
                  <a:lnTo>
                    <a:pt x="576" y="752"/>
                  </a:lnTo>
                  <a:lnTo>
                    <a:pt x="576" y="776"/>
                  </a:lnTo>
                  <a:lnTo>
                    <a:pt x="574" y="804"/>
                  </a:lnTo>
                  <a:lnTo>
                    <a:pt x="570" y="830"/>
                  </a:lnTo>
                  <a:lnTo>
                    <a:pt x="564" y="856"/>
                  </a:lnTo>
                  <a:lnTo>
                    <a:pt x="556" y="880"/>
                  </a:lnTo>
                  <a:lnTo>
                    <a:pt x="548" y="906"/>
                  </a:lnTo>
                  <a:lnTo>
                    <a:pt x="538" y="930"/>
                  </a:lnTo>
                  <a:lnTo>
                    <a:pt x="516" y="978"/>
                  </a:lnTo>
                  <a:lnTo>
                    <a:pt x="492" y="1020"/>
                  </a:lnTo>
                  <a:lnTo>
                    <a:pt x="492" y="1020"/>
                  </a:lnTo>
                  <a:lnTo>
                    <a:pt x="476" y="1042"/>
                  </a:lnTo>
                  <a:lnTo>
                    <a:pt x="458" y="1064"/>
                  </a:lnTo>
                  <a:lnTo>
                    <a:pt x="438" y="1084"/>
                  </a:lnTo>
                  <a:lnTo>
                    <a:pt x="418" y="1104"/>
                  </a:lnTo>
                  <a:lnTo>
                    <a:pt x="396" y="1124"/>
                  </a:lnTo>
                  <a:lnTo>
                    <a:pt x="374" y="1140"/>
                  </a:lnTo>
                  <a:lnTo>
                    <a:pt x="350" y="1154"/>
                  </a:lnTo>
                  <a:lnTo>
                    <a:pt x="324" y="1166"/>
                  </a:lnTo>
                  <a:lnTo>
                    <a:pt x="324" y="1166"/>
                  </a:lnTo>
                  <a:lnTo>
                    <a:pt x="384" y="1138"/>
                  </a:lnTo>
                  <a:lnTo>
                    <a:pt x="412" y="1122"/>
                  </a:lnTo>
                  <a:lnTo>
                    <a:pt x="440" y="1104"/>
                  </a:lnTo>
                  <a:lnTo>
                    <a:pt x="468" y="1086"/>
                  </a:lnTo>
                  <a:lnTo>
                    <a:pt x="494" y="1068"/>
                  </a:lnTo>
                  <a:lnTo>
                    <a:pt x="520" y="1048"/>
                  </a:lnTo>
                  <a:lnTo>
                    <a:pt x="546" y="1026"/>
                  </a:lnTo>
                  <a:lnTo>
                    <a:pt x="568" y="1004"/>
                  </a:lnTo>
                  <a:lnTo>
                    <a:pt x="592" y="980"/>
                  </a:lnTo>
                  <a:lnTo>
                    <a:pt x="614" y="956"/>
                  </a:lnTo>
                  <a:lnTo>
                    <a:pt x="634" y="932"/>
                  </a:lnTo>
                  <a:lnTo>
                    <a:pt x="652" y="904"/>
                  </a:lnTo>
                  <a:lnTo>
                    <a:pt x="670" y="878"/>
                  </a:lnTo>
                  <a:lnTo>
                    <a:pt x="688" y="848"/>
                  </a:lnTo>
                  <a:lnTo>
                    <a:pt x="702" y="820"/>
                  </a:lnTo>
                  <a:lnTo>
                    <a:pt x="702" y="820"/>
                  </a:lnTo>
                  <a:lnTo>
                    <a:pt x="720" y="782"/>
                  </a:lnTo>
                  <a:lnTo>
                    <a:pt x="734" y="744"/>
                  </a:lnTo>
                  <a:lnTo>
                    <a:pt x="744" y="702"/>
                  </a:lnTo>
                  <a:lnTo>
                    <a:pt x="752" y="662"/>
                  </a:lnTo>
                  <a:lnTo>
                    <a:pt x="758" y="620"/>
                  </a:lnTo>
                  <a:lnTo>
                    <a:pt x="760" y="578"/>
                  </a:lnTo>
                  <a:lnTo>
                    <a:pt x="758" y="538"/>
                  </a:lnTo>
                  <a:lnTo>
                    <a:pt x="750" y="496"/>
                  </a:lnTo>
                  <a:lnTo>
                    <a:pt x="750" y="496"/>
                  </a:lnTo>
                  <a:lnTo>
                    <a:pt x="742" y="466"/>
                  </a:lnTo>
                  <a:lnTo>
                    <a:pt x="730" y="436"/>
                  </a:lnTo>
                  <a:lnTo>
                    <a:pt x="714" y="410"/>
                  </a:lnTo>
                  <a:lnTo>
                    <a:pt x="696" y="384"/>
                  </a:lnTo>
                  <a:lnTo>
                    <a:pt x="676" y="358"/>
                  </a:lnTo>
                  <a:lnTo>
                    <a:pt x="654" y="336"/>
                  </a:lnTo>
                  <a:lnTo>
                    <a:pt x="632" y="314"/>
                  </a:lnTo>
                  <a:lnTo>
                    <a:pt x="608" y="294"/>
                  </a:lnTo>
                  <a:lnTo>
                    <a:pt x="608" y="294"/>
                  </a:lnTo>
                  <a:lnTo>
                    <a:pt x="576" y="270"/>
                  </a:lnTo>
                  <a:lnTo>
                    <a:pt x="518" y="228"/>
                  </a:lnTo>
                  <a:lnTo>
                    <a:pt x="486" y="206"/>
                  </a:lnTo>
                  <a:lnTo>
                    <a:pt x="460" y="190"/>
                  </a:lnTo>
                  <a:lnTo>
                    <a:pt x="440" y="180"/>
                  </a:lnTo>
                  <a:lnTo>
                    <a:pt x="434" y="178"/>
                  </a:lnTo>
                  <a:lnTo>
                    <a:pt x="430" y="180"/>
                  </a:lnTo>
                  <a:lnTo>
                    <a:pt x="534" y="0"/>
                  </a:lnTo>
                  <a:close/>
                </a:path>
              </a:pathLst>
            </a:custGeom>
            <a:gradFill rotWithShape="1">
              <a:gsLst>
                <a:gs pos="0">
                  <a:srgbClr val="A20000"/>
                </a:gs>
                <a:gs pos="100000">
                  <a:srgbClr val="CC00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Freeform 4444"/>
            <p:cNvSpPr>
              <a:spLocks/>
            </p:cNvSpPr>
            <p:nvPr/>
          </p:nvSpPr>
          <p:spPr bwMode="auto">
            <a:xfrm rot="10800000">
              <a:off x="2414588" y="1349375"/>
              <a:ext cx="1401762" cy="2149475"/>
            </a:xfrm>
            <a:custGeom>
              <a:avLst/>
              <a:gdLst>
                <a:gd name="T0" fmla="*/ 234 w 760"/>
                <a:gd name="T1" fmla="*/ 2 h 1166"/>
                <a:gd name="T2" fmla="*/ 152 w 760"/>
                <a:gd name="T3" fmla="*/ 662 h 1166"/>
                <a:gd name="T4" fmla="*/ 260 w 760"/>
                <a:gd name="T5" fmla="*/ 476 h 1166"/>
                <a:gd name="T6" fmla="*/ 262 w 760"/>
                <a:gd name="T7" fmla="*/ 474 h 1166"/>
                <a:gd name="T8" fmla="*/ 284 w 760"/>
                <a:gd name="T9" fmla="*/ 472 h 1166"/>
                <a:gd name="T10" fmla="*/ 330 w 760"/>
                <a:gd name="T11" fmla="*/ 482 h 1166"/>
                <a:gd name="T12" fmla="*/ 402 w 760"/>
                <a:gd name="T13" fmla="*/ 506 h 1166"/>
                <a:gd name="T14" fmla="*/ 424 w 760"/>
                <a:gd name="T15" fmla="*/ 516 h 1166"/>
                <a:gd name="T16" fmla="*/ 464 w 760"/>
                <a:gd name="T17" fmla="*/ 542 h 1166"/>
                <a:gd name="T18" fmla="*/ 502 w 760"/>
                <a:gd name="T19" fmla="*/ 574 h 1166"/>
                <a:gd name="T20" fmla="*/ 532 w 760"/>
                <a:gd name="T21" fmla="*/ 610 h 1166"/>
                <a:gd name="T22" fmla="*/ 546 w 760"/>
                <a:gd name="T23" fmla="*/ 630 h 1166"/>
                <a:gd name="T24" fmla="*/ 566 w 760"/>
                <a:gd name="T25" fmla="*/ 676 h 1166"/>
                <a:gd name="T26" fmla="*/ 576 w 760"/>
                <a:gd name="T27" fmla="*/ 726 h 1166"/>
                <a:gd name="T28" fmla="*/ 576 w 760"/>
                <a:gd name="T29" fmla="*/ 776 h 1166"/>
                <a:gd name="T30" fmla="*/ 570 w 760"/>
                <a:gd name="T31" fmla="*/ 830 h 1166"/>
                <a:gd name="T32" fmla="*/ 556 w 760"/>
                <a:gd name="T33" fmla="*/ 880 h 1166"/>
                <a:gd name="T34" fmla="*/ 538 w 760"/>
                <a:gd name="T35" fmla="*/ 930 h 1166"/>
                <a:gd name="T36" fmla="*/ 492 w 760"/>
                <a:gd name="T37" fmla="*/ 1020 h 1166"/>
                <a:gd name="T38" fmla="*/ 476 w 760"/>
                <a:gd name="T39" fmla="*/ 1042 h 1166"/>
                <a:gd name="T40" fmla="*/ 438 w 760"/>
                <a:gd name="T41" fmla="*/ 1084 h 1166"/>
                <a:gd name="T42" fmla="*/ 396 w 760"/>
                <a:gd name="T43" fmla="*/ 1124 h 1166"/>
                <a:gd name="T44" fmla="*/ 350 w 760"/>
                <a:gd name="T45" fmla="*/ 1154 h 1166"/>
                <a:gd name="T46" fmla="*/ 324 w 760"/>
                <a:gd name="T47" fmla="*/ 1166 h 1166"/>
                <a:gd name="T48" fmla="*/ 412 w 760"/>
                <a:gd name="T49" fmla="*/ 1122 h 1166"/>
                <a:gd name="T50" fmla="*/ 468 w 760"/>
                <a:gd name="T51" fmla="*/ 1086 h 1166"/>
                <a:gd name="T52" fmla="*/ 520 w 760"/>
                <a:gd name="T53" fmla="*/ 1048 h 1166"/>
                <a:gd name="T54" fmla="*/ 568 w 760"/>
                <a:gd name="T55" fmla="*/ 1004 h 1166"/>
                <a:gd name="T56" fmla="*/ 614 w 760"/>
                <a:gd name="T57" fmla="*/ 956 h 1166"/>
                <a:gd name="T58" fmla="*/ 652 w 760"/>
                <a:gd name="T59" fmla="*/ 904 h 1166"/>
                <a:gd name="T60" fmla="*/ 688 w 760"/>
                <a:gd name="T61" fmla="*/ 848 h 1166"/>
                <a:gd name="T62" fmla="*/ 702 w 760"/>
                <a:gd name="T63" fmla="*/ 820 h 1166"/>
                <a:gd name="T64" fmla="*/ 734 w 760"/>
                <a:gd name="T65" fmla="*/ 744 h 1166"/>
                <a:gd name="T66" fmla="*/ 752 w 760"/>
                <a:gd name="T67" fmla="*/ 662 h 1166"/>
                <a:gd name="T68" fmla="*/ 760 w 760"/>
                <a:gd name="T69" fmla="*/ 578 h 1166"/>
                <a:gd name="T70" fmla="*/ 750 w 760"/>
                <a:gd name="T71" fmla="*/ 496 h 1166"/>
                <a:gd name="T72" fmla="*/ 742 w 760"/>
                <a:gd name="T73" fmla="*/ 466 h 1166"/>
                <a:gd name="T74" fmla="*/ 714 w 760"/>
                <a:gd name="T75" fmla="*/ 410 h 1166"/>
                <a:gd name="T76" fmla="*/ 676 w 760"/>
                <a:gd name="T77" fmla="*/ 358 h 1166"/>
                <a:gd name="T78" fmla="*/ 632 w 760"/>
                <a:gd name="T79" fmla="*/ 314 h 1166"/>
                <a:gd name="T80" fmla="*/ 608 w 760"/>
                <a:gd name="T81" fmla="*/ 294 h 1166"/>
                <a:gd name="T82" fmla="*/ 518 w 760"/>
                <a:gd name="T83" fmla="*/ 228 h 1166"/>
                <a:gd name="T84" fmla="*/ 460 w 760"/>
                <a:gd name="T85" fmla="*/ 190 h 1166"/>
                <a:gd name="T86" fmla="*/ 434 w 760"/>
                <a:gd name="T87" fmla="*/ 178 h 1166"/>
                <a:gd name="T88" fmla="*/ 534 w 760"/>
                <a:gd name="T89" fmla="*/ 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0" h="1166">
                  <a:moveTo>
                    <a:pt x="534" y="0"/>
                  </a:moveTo>
                  <a:lnTo>
                    <a:pt x="234" y="2"/>
                  </a:lnTo>
                  <a:lnTo>
                    <a:pt x="0" y="407"/>
                  </a:lnTo>
                  <a:lnTo>
                    <a:pt x="152" y="662"/>
                  </a:lnTo>
                  <a:lnTo>
                    <a:pt x="152" y="662"/>
                  </a:lnTo>
                  <a:lnTo>
                    <a:pt x="260" y="476"/>
                  </a:lnTo>
                  <a:lnTo>
                    <a:pt x="260" y="476"/>
                  </a:lnTo>
                  <a:lnTo>
                    <a:pt x="262" y="474"/>
                  </a:lnTo>
                  <a:lnTo>
                    <a:pt x="268" y="472"/>
                  </a:lnTo>
                  <a:lnTo>
                    <a:pt x="284" y="472"/>
                  </a:lnTo>
                  <a:lnTo>
                    <a:pt x="306" y="476"/>
                  </a:lnTo>
                  <a:lnTo>
                    <a:pt x="330" y="482"/>
                  </a:lnTo>
                  <a:lnTo>
                    <a:pt x="376" y="496"/>
                  </a:lnTo>
                  <a:lnTo>
                    <a:pt x="402" y="506"/>
                  </a:lnTo>
                  <a:lnTo>
                    <a:pt x="402" y="506"/>
                  </a:lnTo>
                  <a:lnTo>
                    <a:pt x="424" y="516"/>
                  </a:lnTo>
                  <a:lnTo>
                    <a:pt x="444" y="528"/>
                  </a:lnTo>
                  <a:lnTo>
                    <a:pt x="464" y="542"/>
                  </a:lnTo>
                  <a:lnTo>
                    <a:pt x="484" y="556"/>
                  </a:lnTo>
                  <a:lnTo>
                    <a:pt x="502" y="574"/>
                  </a:lnTo>
                  <a:lnTo>
                    <a:pt x="518" y="590"/>
                  </a:lnTo>
                  <a:lnTo>
                    <a:pt x="532" y="610"/>
                  </a:lnTo>
                  <a:lnTo>
                    <a:pt x="546" y="630"/>
                  </a:lnTo>
                  <a:lnTo>
                    <a:pt x="546" y="630"/>
                  </a:lnTo>
                  <a:lnTo>
                    <a:pt x="556" y="652"/>
                  </a:lnTo>
                  <a:lnTo>
                    <a:pt x="566" y="676"/>
                  </a:lnTo>
                  <a:lnTo>
                    <a:pt x="572" y="700"/>
                  </a:lnTo>
                  <a:lnTo>
                    <a:pt x="576" y="726"/>
                  </a:lnTo>
                  <a:lnTo>
                    <a:pt x="576" y="752"/>
                  </a:lnTo>
                  <a:lnTo>
                    <a:pt x="576" y="776"/>
                  </a:lnTo>
                  <a:lnTo>
                    <a:pt x="574" y="804"/>
                  </a:lnTo>
                  <a:lnTo>
                    <a:pt x="570" y="830"/>
                  </a:lnTo>
                  <a:lnTo>
                    <a:pt x="564" y="856"/>
                  </a:lnTo>
                  <a:lnTo>
                    <a:pt x="556" y="880"/>
                  </a:lnTo>
                  <a:lnTo>
                    <a:pt x="548" y="906"/>
                  </a:lnTo>
                  <a:lnTo>
                    <a:pt x="538" y="930"/>
                  </a:lnTo>
                  <a:lnTo>
                    <a:pt x="516" y="978"/>
                  </a:lnTo>
                  <a:lnTo>
                    <a:pt x="492" y="1020"/>
                  </a:lnTo>
                  <a:lnTo>
                    <a:pt x="492" y="1020"/>
                  </a:lnTo>
                  <a:lnTo>
                    <a:pt x="476" y="1042"/>
                  </a:lnTo>
                  <a:lnTo>
                    <a:pt x="458" y="1064"/>
                  </a:lnTo>
                  <a:lnTo>
                    <a:pt x="438" y="1084"/>
                  </a:lnTo>
                  <a:lnTo>
                    <a:pt x="418" y="1104"/>
                  </a:lnTo>
                  <a:lnTo>
                    <a:pt x="396" y="1124"/>
                  </a:lnTo>
                  <a:lnTo>
                    <a:pt x="374" y="1140"/>
                  </a:lnTo>
                  <a:lnTo>
                    <a:pt x="350" y="1154"/>
                  </a:lnTo>
                  <a:lnTo>
                    <a:pt x="324" y="1166"/>
                  </a:lnTo>
                  <a:lnTo>
                    <a:pt x="324" y="1166"/>
                  </a:lnTo>
                  <a:lnTo>
                    <a:pt x="384" y="1138"/>
                  </a:lnTo>
                  <a:lnTo>
                    <a:pt x="412" y="1122"/>
                  </a:lnTo>
                  <a:lnTo>
                    <a:pt x="440" y="1104"/>
                  </a:lnTo>
                  <a:lnTo>
                    <a:pt x="468" y="1086"/>
                  </a:lnTo>
                  <a:lnTo>
                    <a:pt x="494" y="1068"/>
                  </a:lnTo>
                  <a:lnTo>
                    <a:pt x="520" y="1048"/>
                  </a:lnTo>
                  <a:lnTo>
                    <a:pt x="546" y="1026"/>
                  </a:lnTo>
                  <a:lnTo>
                    <a:pt x="568" y="1004"/>
                  </a:lnTo>
                  <a:lnTo>
                    <a:pt x="592" y="980"/>
                  </a:lnTo>
                  <a:lnTo>
                    <a:pt x="614" y="956"/>
                  </a:lnTo>
                  <a:lnTo>
                    <a:pt x="634" y="932"/>
                  </a:lnTo>
                  <a:lnTo>
                    <a:pt x="652" y="904"/>
                  </a:lnTo>
                  <a:lnTo>
                    <a:pt x="670" y="878"/>
                  </a:lnTo>
                  <a:lnTo>
                    <a:pt x="688" y="848"/>
                  </a:lnTo>
                  <a:lnTo>
                    <a:pt x="702" y="820"/>
                  </a:lnTo>
                  <a:lnTo>
                    <a:pt x="702" y="820"/>
                  </a:lnTo>
                  <a:lnTo>
                    <a:pt x="720" y="782"/>
                  </a:lnTo>
                  <a:lnTo>
                    <a:pt x="734" y="744"/>
                  </a:lnTo>
                  <a:lnTo>
                    <a:pt x="744" y="702"/>
                  </a:lnTo>
                  <a:lnTo>
                    <a:pt x="752" y="662"/>
                  </a:lnTo>
                  <a:lnTo>
                    <a:pt x="758" y="620"/>
                  </a:lnTo>
                  <a:lnTo>
                    <a:pt x="760" y="578"/>
                  </a:lnTo>
                  <a:lnTo>
                    <a:pt x="758" y="538"/>
                  </a:lnTo>
                  <a:lnTo>
                    <a:pt x="750" y="496"/>
                  </a:lnTo>
                  <a:lnTo>
                    <a:pt x="750" y="496"/>
                  </a:lnTo>
                  <a:lnTo>
                    <a:pt x="742" y="466"/>
                  </a:lnTo>
                  <a:lnTo>
                    <a:pt x="730" y="436"/>
                  </a:lnTo>
                  <a:lnTo>
                    <a:pt x="714" y="410"/>
                  </a:lnTo>
                  <a:lnTo>
                    <a:pt x="696" y="384"/>
                  </a:lnTo>
                  <a:lnTo>
                    <a:pt x="676" y="358"/>
                  </a:lnTo>
                  <a:lnTo>
                    <a:pt x="654" y="336"/>
                  </a:lnTo>
                  <a:lnTo>
                    <a:pt x="632" y="314"/>
                  </a:lnTo>
                  <a:lnTo>
                    <a:pt x="608" y="294"/>
                  </a:lnTo>
                  <a:lnTo>
                    <a:pt x="608" y="294"/>
                  </a:lnTo>
                  <a:lnTo>
                    <a:pt x="576" y="270"/>
                  </a:lnTo>
                  <a:lnTo>
                    <a:pt x="518" y="228"/>
                  </a:lnTo>
                  <a:lnTo>
                    <a:pt x="486" y="206"/>
                  </a:lnTo>
                  <a:lnTo>
                    <a:pt x="460" y="190"/>
                  </a:lnTo>
                  <a:lnTo>
                    <a:pt x="440" y="180"/>
                  </a:lnTo>
                  <a:lnTo>
                    <a:pt x="434" y="178"/>
                  </a:lnTo>
                  <a:lnTo>
                    <a:pt x="430" y="180"/>
                  </a:lnTo>
                  <a:lnTo>
                    <a:pt x="534" y="0"/>
                  </a:ln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Freeform 4445"/>
            <p:cNvSpPr>
              <a:spLocks/>
            </p:cNvSpPr>
            <p:nvPr/>
          </p:nvSpPr>
          <p:spPr bwMode="auto">
            <a:xfrm rot="7212422">
              <a:off x="2045495" y="3196431"/>
              <a:ext cx="1401762" cy="2149475"/>
            </a:xfrm>
            <a:custGeom>
              <a:avLst/>
              <a:gdLst>
                <a:gd name="T0" fmla="*/ 234 w 760"/>
                <a:gd name="T1" fmla="*/ 2 h 1166"/>
                <a:gd name="T2" fmla="*/ 152 w 760"/>
                <a:gd name="T3" fmla="*/ 662 h 1166"/>
                <a:gd name="T4" fmla="*/ 260 w 760"/>
                <a:gd name="T5" fmla="*/ 476 h 1166"/>
                <a:gd name="T6" fmla="*/ 262 w 760"/>
                <a:gd name="T7" fmla="*/ 474 h 1166"/>
                <a:gd name="T8" fmla="*/ 284 w 760"/>
                <a:gd name="T9" fmla="*/ 472 h 1166"/>
                <a:gd name="T10" fmla="*/ 330 w 760"/>
                <a:gd name="T11" fmla="*/ 482 h 1166"/>
                <a:gd name="T12" fmla="*/ 402 w 760"/>
                <a:gd name="T13" fmla="*/ 506 h 1166"/>
                <a:gd name="T14" fmla="*/ 424 w 760"/>
                <a:gd name="T15" fmla="*/ 516 h 1166"/>
                <a:gd name="T16" fmla="*/ 464 w 760"/>
                <a:gd name="T17" fmla="*/ 542 h 1166"/>
                <a:gd name="T18" fmla="*/ 502 w 760"/>
                <a:gd name="T19" fmla="*/ 574 h 1166"/>
                <a:gd name="T20" fmla="*/ 532 w 760"/>
                <a:gd name="T21" fmla="*/ 610 h 1166"/>
                <a:gd name="T22" fmla="*/ 546 w 760"/>
                <a:gd name="T23" fmla="*/ 630 h 1166"/>
                <a:gd name="T24" fmla="*/ 566 w 760"/>
                <a:gd name="T25" fmla="*/ 676 h 1166"/>
                <a:gd name="T26" fmla="*/ 576 w 760"/>
                <a:gd name="T27" fmla="*/ 726 h 1166"/>
                <a:gd name="T28" fmla="*/ 576 w 760"/>
                <a:gd name="T29" fmla="*/ 776 h 1166"/>
                <a:gd name="T30" fmla="*/ 570 w 760"/>
                <a:gd name="T31" fmla="*/ 830 h 1166"/>
                <a:gd name="T32" fmla="*/ 556 w 760"/>
                <a:gd name="T33" fmla="*/ 880 h 1166"/>
                <a:gd name="T34" fmla="*/ 538 w 760"/>
                <a:gd name="T35" fmla="*/ 930 h 1166"/>
                <a:gd name="T36" fmla="*/ 492 w 760"/>
                <a:gd name="T37" fmla="*/ 1020 h 1166"/>
                <a:gd name="T38" fmla="*/ 476 w 760"/>
                <a:gd name="T39" fmla="*/ 1042 h 1166"/>
                <a:gd name="T40" fmla="*/ 438 w 760"/>
                <a:gd name="T41" fmla="*/ 1084 h 1166"/>
                <a:gd name="T42" fmla="*/ 396 w 760"/>
                <a:gd name="T43" fmla="*/ 1124 h 1166"/>
                <a:gd name="T44" fmla="*/ 350 w 760"/>
                <a:gd name="T45" fmla="*/ 1154 h 1166"/>
                <a:gd name="T46" fmla="*/ 324 w 760"/>
                <a:gd name="T47" fmla="*/ 1166 h 1166"/>
                <a:gd name="T48" fmla="*/ 412 w 760"/>
                <a:gd name="T49" fmla="*/ 1122 h 1166"/>
                <a:gd name="T50" fmla="*/ 468 w 760"/>
                <a:gd name="T51" fmla="*/ 1086 h 1166"/>
                <a:gd name="T52" fmla="*/ 520 w 760"/>
                <a:gd name="T53" fmla="*/ 1048 h 1166"/>
                <a:gd name="T54" fmla="*/ 568 w 760"/>
                <a:gd name="T55" fmla="*/ 1004 h 1166"/>
                <a:gd name="T56" fmla="*/ 614 w 760"/>
                <a:gd name="T57" fmla="*/ 956 h 1166"/>
                <a:gd name="T58" fmla="*/ 652 w 760"/>
                <a:gd name="T59" fmla="*/ 904 h 1166"/>
                <a:gd name="T60" fmla="*/ 688 w 760"/>
                <a:gd name="T61" fmla="*/ 848 h 1166"/>
                <a:gd name="T62" fmla="*/ 702 w 760"/>
                <a:gd name="T63" fmla="*/ 820 h 1166"/>
                <a:gd name="T64" fmla="*/ 734 w 760"/>
                <a:gd name="T65" fmla="*/ 744 h 1166"/>
                <a:gd name="T66" fmla="*/ 752 w 760"/>
                <a:gd name="T67" fmla="*/ 662 h 1166"/>
                <a:gd name="T68" fmla="*/ 760 w 760"/>
                <a:gd name="T69" fmla="*/ 578 h 1166"/>
                <a:gd name="T70" fmla="*/ 750 w 760"/>
                <a:gd name="T71" fmla="*/ 496 h 1166"/>
                <a:gd name="T72" fmla="*/ 742 w 760"/>
                <a:gd name="T73" fmla="*/ 466 h 1166"/>
                <a:gd name="T74" fmla="*/ 714 w 760"/>
                <a:gd name="T75" fmla="*/ 410 h 1166"/>
                <a:gd name="T76" fmla="*/ 676 w 760"/>
                <a:gd name="T77" fmla="*/ 358 h 1166"/>
                <a:gd name="T78" fmla="*/ 632 w 760"/>
                <a:gd name="T79" fmla="*/ 314 h 1166"/>
                <a:gd name="T80" fmla="*/ 608 w 760"/>
                <a:gd name="T81" fmla="*/ 294 h 1166"/>
                <a:gd name="T82" fmla="*/ 518 w 760"/>
                <a:gd name="T83" fmla="*/ 228 h 1166"/>
                <a:gd name="T84" fmla="*/ 460 w 760"/>
                <a:gd name="T85" fmla="*/ 190 h 1166"/>
                <a:gd name="T86" fmla="*/ 434 w 760"/>
                <a:gd name="T87" fmla="*/ 178 h 1166"/>
                <a:gd name="T88" fmla="*/ 534 w 760"/>
                <a:gd name="T89" fmla="*/ 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0" h="1166">
                  <a:moveTo>
                    <a:pt x="534" y="0"/>
                  </a:moveTo>
                  <a:lnTo>
                    <a:pt x="234" y="2"/>
                  </a:lnTo>
                  <a:lnTo>
                    <a:pt x="0" y="407"/>
                  </a:lnTo>
                  <a:lnTo>
                    <a:pt x="152" y="662"/>
                  </a:lnTo>
                  <a:lnTo>
                    <a:pt x="152" y="662"/>
                  </a:lnTo>
                  <a:lnTo>
                    <a:pt x="260" y="476"/>
                  </a:lnTo>
                  <a:lnTo>
                    <a:pt x="260" y="476"/>
                  </a:lnTo>
                  <a:lnTo>
                    <a:pt x="262" y="474"/>
                  </a:lnTo>
                  <a:lnTo>
                    <a:pt x="268" y="472"/>
                  </a:lnTo>
                  <a:lnTo>
                    <a:pt x="284" y="472"/>
                  </a:lnTo>
                  <a:lnTo>
                    <a:pt x="306" y="476"/>
                  </a:lnTo>
                  <a:lnTo>
                    <a:pt x="330" y="482"/>
                  </a:lnTo>
                  <a:lnTo>
                    <a:pt x="376" y="496"/>
                  </a:lnTo>
                  <a:lnTo>
                    <a:pt x="402" y="506"/>
                  </a:lnTo>
                  <a:lnTo>
                    <a:pt x="402" y="506"/>
                  </a:lnTo>
                  <a:lnTo>
                    <a:pt x="424" y="516"/>
                  </a:lnTo>
                  <a:lnTo>
                    <a:pt x="444" y="528"/>
                  </a:lnTo>
                  <a:lnTo>
                    <a:pt x="464" y="542"/>
                  </a:lnTo>
                  <a:lnTo>
                    <a:pt x="484" y="556"/>
                  </a:lnTo>
                  <a:lnTo>
                    <a:pt x="502" y="574"/>
                  </a:lnTo>
                  <a:lnTo>
                    <a:pt x="518" y="590"/>
                  </a:lnTo>
                  <a:lnTo>
                    <a:pt x="532" y="610"/>
                  </a:lnTo>
                  <a:lnTo>
                    <a:pt x="546" y="630"/>
                  </a:lnTo>
                  <a:lnTo>
                    <a:pt x="546" y="630"/>
                  </a:lnTo>
                  <a:lnTo>
                    <a:pt x="556" y="652"/>
                  </a:lnTo>
                  <a:lnTo>
                    <a:pt x="566" y="676"/>
                  </a:lnTo>
                  <a:lnTo>
                    <a:pt x="572" y="700"/>
                  </a:lnTo>
                  <a:lnTo>
                    <a:pt x="576" y="726"/>
                  </a:lnTo>
                  <a:lnTo>
                    <a:pt x="576" y="752"/>
                  </a:lnTo>
                  <a:lnTo>
                    <a:pt x="576" y="776"/>
                  </a:lnTo>
                  <a:lnTo>
                    <a:pt x="574" y="804"/>
                  </a:lnTo>
                  <a:lnTo>
                    <a:pt x="570" y="830"/>
                  </a:lnTo>
                  <a:lnTo>
                    <a:pt x="564" y="856"/>
                  </a:lnTo>
                  <a:lnTo>
                    <a:pt x="556" y="880"/>
                  </a:lnTo>
                  <a:lnTo>
                    <a:pt x="548" y="906"/>
                  </a:lnTo>
                  <a:lnTo>
                    <a:pt x="538" y="930"/>
                  </a:lnTo>
                  <a:lnTo>
                    <a:pt x="516" y="978"/>
                  </a:lnTo>
                  <a:lnTo>
                    <a:pt x="492" y="1020"/>
                  </a:lnTo>
                  <a:lnTo>
                    <a:pt x="492" y="1020"/>
                  </a:lnTo>
                  <a:lnTo>
                    <a:pt x="476" y="1042"/>
                  </a:lnTo>
                  <a:lnTo>
                    <a:pt x="458" y="1064"/>
                  </a:lnTo>
                  <a:lnTo>
                    <a:pt x="438" y="1084"/>
                  </a:lnTo>
                  <a:lnTo>
                    <a:pt x="418" y="1104"/>
                  </a:lnTo>
                  <a:lnTo>
                    <a:pt x="396" y="1124"/>
                  </a:lnTo>
                  <a:lnTo>
                    <a:pt x="374" y="1140"/>
                  </a:lnTo>
                  <a:lnTo>
                    <a:pt x="350" y="1154"/>
                  </a:lnTo>
                  <a:lnTo>
                    <a:pt x="324" y="1166"/>
                  </a:lnTo>
                  <a:lnTo>
                    <a:pt x="324" y="1166"/>
                  </a:lnTo>
                  <a:lnTo>
                    <a:pt x="384" y="1138"/>
                  </a:lnTo>
                  <a:lnTo>
                    <a:pt x="412" y="1122"/>
                  </a:lnTo>
                  <a:lnTo>
                    <a:pt x="440" y="1104"/>
                  </a:lnTo>
                  <a:lnTo>
                    <a:pt x="468" y="1086"/>
                  </a:lnTo>
                  <a:lnTo>
                    <a:pt x="494" y="1068"/>
                  </a:lnTo>
                  <a:lnTo>
                    <a:pt x="520" y="1048"/>
                  </a:lnTo>
                  <a:lnTo>
                    <a:pt x="546" y="1026"/>
                  </a:lnTo>
                  <a:lnTo>
                    <a:pt x="568" y="1004"/>
                  </a:lnTo>
                  <a:lnTo>
                    <a:pt x="592" y="980"/>
                  </a:lnTo>
                  <a:lnTo>
                    <a:pt x="614" y="956"/>
                  </a:lnTo>
                  <a:lnTo>
                    <a:pt x="634" y="932"/>
                  </a:lnTo>
                  <a:lnTo>
                    <a:pt x="652" y="904"/>
                  </a:lnTo>
                  <a:lnTo>
                    <a:pt x="670" y="878"/>
                  </a:lnTo>
                  <a:lnTo>
                    <a:pt x="688" y="848"/>
                  </a:lnTo>
                  <a:lnTo>
                    <a:pt x="702" y="820"/>
                  </a:lnTo>
                  <a:lnTo>
                    <a:pt x="702" y="820"/>
                  </a:lnTo>
                  <a:lnTo>
                    <a:pt x="720" y="782"/>
                  </a:lnTo>
                  <a:lnTo>
                    <a:pt x="734" y="744"/>
                  </a:lnTo>
                  <a:lnTo>
                    <a:pt x="744" y="702"/>
                  </a:lnTo>
                  <a:lnTo>
                    <a:pt x="752" y="662"/>
                  </a:lnTo>
                  <a:lnTo>
                    <a:pt x="758" y="620"/>
                  </a:lnTo>
                  <a:lnTo>
                    <a:pt x="760" y="578"/>
                  </a:lnTo>
                  <a:lnTo>
                    <a:pt x="758" y="538"/>
                  </a:lnTo>
                  <a:lnTo>
                    <a:pt x="750" y="496"/>
                  </a:lnTo>
                  <a:lnTo>
                    <a:pt x="750" y="496"/>
                  </a:lnTo>
                  <a:lnTo>
                    <a:pt x="742" y="466"/>
                  </a:lnTo>
                  <a:lnTo>
                    <a:pt x="730" y="436"/>
                  </a:lnTo>
                  <a:lnTo>
                    <a:pt x="714" y="410"/>
                  </a:lnTo>
                  <a:lnTo>
                    <a:pt x="696" y="384"/>
                  </a:lnTo>
                  <a:lnTo>
                    <a:pt x="676" y="358"/>
                  </a:lnTo>
                  <a:lnTo>
                    <a:pt x="654" y="336"/>
                  </a:lnTo>
                  <a:lnTo>
                    <a:pt x="632" y="314"/>
                  </a:lnTo>
                  <a:lnTo>
                    <a:pt x="608" y="294"/>
                  </a:lnTo>
                  <a:lnTo>
                    <a:pt x="608" y="294"/>
                  </a:lnTo>
                  <a:lnTo>
                    <a:pt x="576" y="270"/>
                  </a:lnTo>
                  <a:lnTo>
                    <a:pt x="518" y="228"/>
                  </a:lnTo>
                  <a:lnTo>
                    <a:pt x="486" y="206"/>
                  </a:lnTo>
                  <a:lnTo>
                    <a:pt x="460" y="190"/>
                  </a:lnTo>
                  <a:lnTo>
                    <a:pt x="440" y="180"/>
                  </a:lnTo>
                  <a:lnTo>
                    <a:pt x="434" y="178"/>
                  </a:lnTo>
                  <a:lnTo>
                    <a:pt x="430" y="180"/>
                  </a:lnTo>
                  <a:lnTo>
                    <a:pt x="534" y="0"/>
                  </a:lnTo>
                  <a:close/>
                </a:path>
              </a:pathLst>
            </a:custGeom>
            <a:gradFill rotWithShape="1">
              <a:gsLst>
                <a:gs pos="0">
                  <a:srgbClr val="99CC00"/>
                </a:gs>
                <a:gs pos="100000">
                  <a:srgbClr val="0099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Freeform 4446"/>
            <p:cNvSpPr>
              <a:spLocks/>
            </p:cNvSpPr>
            <p:nvPr/>
          </p:nvSpPr>
          <p:spPr bwMode="auto">
            <a:xfrm rot="14400000" flipH="1" flipV="1">
              <a:off x="3429000" y="4386263"/>
              <a:ext cx="1401763" cy="2147887"/>
            </a:xfrm>
            <a:custGeom>
              <a:avLst/>
              <a:gdLst>
                <a:gd name="T0" fmla="*/ 234 w 760"/>
                <a:gd name="T1" fmla="*/ 2 h 1166"/>
                <a:gd name="T2" fmla="*/ 152 w 760"/>
                <a:gd name="T3" fmla="*/ 662 h 1166"/>
                <a:gd name="T4" fmla="*/ 260 w 760"/>
                <a:gd name="T5" fmla="*/ 476 h 1166"/>
                <a:gd name="T6" fmla="*/ 262 w 760"/>
                <a:gd name="T7" fmla="*/ 474 h 1166"/>
                <a:gd name="T8" fmla="*/ 284 w 760"/>
                <a:gd name="T9" fmla="*/ 472 h 1166"/>
                <a:gd name="T10" fmla="*/ 330 w 760"/>
                <a:gd name="T11" fmla="*/ 482 h 1166"/>
                <a:gd name="T12" fmla="*/ 402 w 760"/>
                <a:gd name="T13" fmla="*/ 506 h 1166"/>
                <a:gd name="T14" fmla="*/ 424 w 760"/>
                <a:gd name="T15" fmla="*/ 516 h 1166"/>
                <a:gd name="T16" fmla="*/ 464 w 760"/>
                <a:gd name="T17" fmla="*/ 542 h 1166"/>
                <a:gd name="T18" fmla="*/ 502 w 760"/>
                <a:gd name="T19" fmla="*/ 574 h 1166"/>
                <a:gd name="T20" fmla="*/ 532 w 760"/>
                <a:gd name="T21" fmla="*/ 610 h 1166"/>
                <a:gd name="T22" fmla="*/ 546 w 760"/>
                <a:gd name="T23" fmla="*/ 630 h 1166"/>
                <a:gd name="T24" fmla="*/ 566 w 760"/>
                <a:gd name="T25" fmla="*/ 676 h 1166"/>
                <a:gd name="T26" fmla="*/ 576 w 760"/>
                <a:gd name="T27" fmla="*/ 726 h 1166"/>
                <a:gd name="T28" fmla="*/ 576 w 760"/>
                <a:gd name="T29" fmla="*/ 776 h 1166"/>
                <a:gd name="T30" fmla="*/ 570 w 760"/>
                <a:gd name="T31" fmla="*/ 830 h 1166"/>
                <a:gd name="T32" fmla="*/ 556 w 760"/>
                <a:gd name="T33" fmla="*/ 880 h 1166"/>
                <a:gd name="T34" fmla="*/ 538 w 760"/>
                <a:gd name="T35" fmla="*/ 930 h 1166"/>
                <a:gd name="T36" fmla="*/ 492 w 760"/>
                <a:gd name="T37" fmla="*/ 1020 h 1166"/>
                <a:gd name="T38" fmla="*/ 476 w 760"/>
                <a:gd name="T39" fmla="*/ 1042 h 1166"/>
                <a:gd name="T40" fmla="*/ 438 w 760"/>
                <a:gd name="T41" fmla="*/ 1084 h 1166"/>
                <a:gd name="T42" fmla="*/ 396 w 760"/>
                <a:gd name="T43" fmla="*/ 1124 h 1166"/>
                <a:gd name="T44" fmla="*/ 350 w 760"/>
                <a:gd name="T45" fmla="*/ 1154 h 1166"/>
                <a:gd name="T46" fmla="*/ 324 w 760"/>
                <a:gd name="T47" fmla="*/ 1166 h 1166"/>
                <a:gd name="T48" fmla="*/ 412 w 760"/>
                <a:gd name="T49" fmla="*/ 1122 h 1166"/>
                <a:gd name="T50" fmla="*/ 468 w 760"/>
                <a:gd name="T51" fmla="*/ 1086 h 1166"/>
                <a:gd name="T52" fmla="*/ 520 w 760"/>
                <a:gd name="T53" fmla="*/ 1048 h 1166"/>
                <a:gd name="T54" fmla="*/ 568 w 760"/>
                <a:gd name="T55" fmla="*/ 1004 h 1166"/>
                <a:gd name="T56" fmla="*/ 614 w 760"/>
                <a:gd name="T57" fmla="*/ 956 h 1166"/>
                <a:gd name="T58" fmla="*/ 652 w 760"/>
                <a:gd name="T59" fmla="*/ 904 h 1166"/>
                <a:gd name="T60" fmla="*/ 688 w 760"/>
                <a:gd name="T61" fmla="*/ 848 h 1166"/>
                <a:gd name="T62" fmla="*/ 702 w 760"/>
                <a:gd name="T63" fmla="*/ 820 h 1166"/>
                <a:gd name="T64" fmla="*/ 734 w 760"/>
                <a:gd name="T65" fmla="*/ 744 h 1166"/>
                <a:gd name="T66" fmla="*/ 752 w 760"/>
                <a:gd name="T67" fmla="*/ 662 h 1166"/>
                <a:gd name="T68" fmla="*/ 760 w 760"/>
                <a:gd name="T69" fmla="*/ 578 h 1166"/>
                <a:gd name="T70" fmla="*/ 750 w 760"/>
                <a:gd name="T71" fmla="*/ 496 h 1166"/>
                <a:gd name="T72" fmla="*/ 742 w 760"/>
                <a:gd name="T73" fmla="*/ 466 h 1166"/>
                <a:gd name="T74" fmla="*/ 714 w 760"/>
                <a:gd name="T75" fmla="*/ 410 h 1166"/>
                <a:gd name="T76" fmla="*/ 676 w 760"/>
                <a:gd name="T77" fmla="*/ 358 h 1166"/>
                <a:gd name="T78" fmla="*/ 632 w 760"/>
                <a:gd name="T79" fmla="*/ 314 h 1166"/>
                <a:gd name="T80" fmla="*/ 608 w 760"/>
                <a:gd name="T81" fmla="*/ 294 h 1166"/>
                <a:gd name="T82" fmla="*/ 518 w 760"/>
                <a:gd name="T83" fmla="*/ 228 h 1166"/>
                <a:gd name="T84" fmla="*/ 460 w 760"/>
                <a:gd name="T85" fmla="*/ 190 h 1166"/>
                <a:gd name="T86" fmla="*/ 434 w 760"/>
                <a:gd name="T87" fmla="*/ 178 h 1166"/>
                <a:gd name="T88" fmla="*/ 534 w 760"/>
                <a:gd name="T89" fmla="*/ 0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0" h="1166">
                  <a:moveTo>
                    <a:pt x="534" y="0"/>
                  </a:moveTo>
                  <a:lnTo>
                    <a:pt x="234" y="2"/>
                  </a:lnTo>
                  <a:lnTo>
                    <a:pt x="0" y="407"/>
                  </a:lnTo>
                  <a:lnTo>
                    <a:pt x="152" y="662"/>
                  </a:lnTo>
                  <a:lnTo>
                    <a:pt x="152" y="662"/>
                  </a:lnTo>
                  <a:lnTo>
                    <a:pt x="260" y="476"/>
                  </a:lnTo>
                  <a:lnTo>
                    <a:pt x="260" y="476"/>
                  </a:lnTo>
                  <a:lnTo>
                    <a:pt x="262" y="474"/>
                  </a:lnTo>
                  <a:lnTo>
                    <a:pt x="268" y="472"/>
                  </a:lnTo>
                  <a:lnTo>
                    <a:pt x="284" y="472"/>
                  </a:lnTo>
                  <a:lnTo>
                    <a:pt x="306" y="476"/>
                  </a:lnTo>
                  <a:lnTo>
                    <a:pt x="330" y="482"/>
                  </a:lnTo>
                  <a:lnTo>
                    <a:pt x="376" y="496"/>
                  </a:lnTo>
                  <a:lnTo>
                    <a:pt x="402" y="506"/>
                  </a:lnTo>
                  <a:lnTo>
                    <a:pt x="402" y="506"/>
                  </a:lnTo>
                  <a:lnTo>
                    <a:pt x="424" y="516"/>
                  </a:lnTo>
                  <a:lnTo>
                    <a:pt x="444" y="528"/>
                  </a:lnTo>
                  <a:lnTo>
                    <a:pt x="464" y="542"/>
                  </a:lnTo>
                  <a:lnTo>
                    <a:pt x="484" y="556"/>
                  </a:lnTo>
                  <a:lnTo>
                    <a:pt x="502" y="574"/>
                  </a:lnTo>
                  <a:lnTo>
                    <a:pt x="518" y="590"/>
                  </a:lnTo>
                  <a:lnTo>
                    <a:pt x="532" y="610"/>
                  </a:lnTo>
                  <a:lnTo>
                    <a:pt x="546" y="630"/>
                  </a:lnTo>
                  <a:lnTo>
                    <a:pt x="546" y="630"/>
                  </a:lnTo>
                  <a:lnTo>
                    <a:pt x="556" y="652"/>
                  </a:lnTo>
                  <a:lnTo>
                    <a:pt x="566" y="676"/>
                  </a:lnTo>
                  <a:lnTo>
                    <a:pt x="572" y="700"/>
                  </a:lnTo>
                  <a:lnTo>
                    <a:pt x="576" y="726"/>
                  </a:lnTo>
                  <a:lnTo>
                    <a:pt x="576" y="752"/>
                  </a:lnTo>
                  <a:lnTo>
                    <a:pt x="576" y="776"/>
                  </a:lnTo>
                  <a:lnTo>
                    <a:pt x="574" y="804"/>
                  </a:lnTo>
                  <a:lnTo>
                    <a:pt x="570" y="830"/>
                  </a:lnTo>
                  <a:lnTo>
                    <a:pt x="564" y="856"/>
                  </a:lnTo>
                  <a:lnTo>
                    <a:pt x="556" y="880"/>
                  </a:lnTo>
                  <a:lnTo>
                    <a:pt x="548" y="906"/>
                  </a:lnTo>
                  <a:lnTo>
                    <a:pt x="538" y="930"/>
                  </a:lnTo>
                  <a:lnTo>
                    <a:pt x="516" y="978"/>
                  </a:lnTo>
                  <a:lnTo>
                    <a:pt x="492" y="1020"/>
                  </a:lnTo>
                  <a:lnTo>
                    <a:pt x="492" y="1020"/>
                  </a:lnTo>
                  <a:lnTo>
                    <a:pt x="476" y="1042"/>
                  </a:lnTo>
                  <a:lnTo>
                    <a:pt x="458" y="1064"/>
                  </a:lnTo>
                  <a:lnTo>
                    <a:pt x="438" y="1084"/>
                  </a:lnTo>
                  <a:lnTo>
                    <a:pt x="418" y="1104"/>
                  </a:lnTo>
                  <a:lnTo>
                    <a:pt x="396" y="1124"/>
                  </a:lnTo>
                  <a:lnTo>
                    <a:pt x="374" y="1140"/>
                  </a:lnTo>
                  <a:lnTo>
                    <a:pt x="350" y="1154"/>
                  </a:lnTo>
                  <a:lnTo>
                    <a:pt x="324" y="1166"/>
                  </a:lnTo>
                  <a:lnTo>
                    <a:pt x="324" y="1166"/>
                  </a:lnTo>
                  <a:lnTo>
                    <a:pt x="384" y="1138"/>
                  </a:lnTo>
                  <a:lnTo>
                    <a:pt x="412" y="1122"/>
                  </a:lnTo>
                  <a:lnTo>
                    <a:pt x="440" y="1104"/>
                  </a:lnTo>
                  <a:lnTo>
                    <a:pt x="468" y="1086"/>
                  </a:lnTo>
                  <a:lnTo>
                    <a:pt x="494" y="1068"/>
                  </a:lnTo>
                  <a:lnTo>
                    <a:pt x="520" y="1048"/>
                  </a:lnTo>
                  <a:lnTo>
                    <a:pt x="546" y="1026"/>
                  </a:lnTo>
                  <a:lnTo>
                    <a:pt x="568" y="1004"/>
                  </a:lnTo>
                  <a:lnTo>
                    <a:pt x="592" y="980"/>
                  </a:lnTo>
                  <a:lnTo>
                    <a:pt x="614" y="956"/>
                  </a:lnTo>
                  <a:lnTo>
                    <a:pt x="634" y="932"/>
                  </a:lnTo>
                  <a:lnTo>
                    <a:pt x="652" y="904"/>
                  </a:lnTo>
                  <a:lnTo>
                    <a:pt x="670" y="878"/>
                  </a:lnTo>
                  <a:lnTo>
                    <a:pt x="688" y="848"/>
                  </a:lnTo>
                  <a:lnTo>
                    <a:pt x="702" y="820"/>
                  </a:lnTo>
                  <a:lnTo>
                    <a:pt x="702" y="820"/>
                  </a:lnTo>
                  <a:lnTo>
                    <a:pt x="720" y="782"/>
                  </a:lnTo>
                  <a:lnTo>
                    <a:pt x="734" y="744"/>
                  </a:lnTo>
                  <a:lnTo>
                    <a:pt x="744" y="702"/>
                  </a:lnTo>
                  <a:lnTo>
                    <a:pt x="752" y="662"/>
                  </a:lnTo>
                  <a:lnTo>
                    <a:pt x="758" y="620"/>
                  </a:lnTo>
                  <a:lnTo>
                    <a:pt x="760" y="578"/>
                  </a:lnTo>
                  <a:lnTo>
                    <a:pt x="758" y="538"/>
                  </a:lnTo>
                  <a:lnTo>
                    <a:pt x="750" y="496"/>
                  </a:lnTo>
                  <a:lnTo>
                    <a:pt x="750" y="496"/>
                  </a:lnTo>
                  <a:lnTo>
                    <a:pt x="742" y="466"/>
                  </a:lnTo>
                  <a:lnTo>
                    <a:pt x="730" y="436"/>
                  </a:lnTo>
                  <a:lnTo>
                    <a:pt x="714" y="410"/>
                  </a:lnTo>
                  <a:lnTo>
                    <a:pt x="696" y="384"/>
                  </a:lnTo>
                  <a:lnTo>
                    <a:pt x="676" y="358"/>
                  </a:lnTo>
                  <a:lnTo>
                    <a:pt x="654" y="336"/>
                  </a:lnTo>
                  <a:lnTo>
                    <a:pt x="632" y="314"/>
                  </a:lnTo>
                  <a:lnTo>
                    <a:pt x="608" y="294"/>
                  </a:lnTo>
                  <a:lnTo>
                    <a:pt x="608" y="294"/>
                  </a:lnTo>
                  <a:lnTo>
                    <a:pt x="576" y="270"/>
                  </a:lnTo>
                  <a:lnTo>
                    <a:pt x="518" y="228"/>
                  </a:lnTo>
                  <a:lnTo>
                    <a:pt x="486" y="206"/>
                  </a:lnTo>
                  <a:lnTo>
                    <a:pt x="460" y="190"/>
                  </a:lnTo>
                  <a:lnTo>
                    <a:pt x="440" y="180"/>
                  </a:lnTo>
                  <a:lnTo>
                    <a:pt x="434" y="178"/>
                  </a:lnTo>
                  <a:lnTo>
                    <a:pt x="430" y="180"/>
                  </a:lnTo>
                  <a:lnTo>
                    <a:pt x="53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rgbClr val="3399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AutoShape 4448"/>
            <p:cNvSpPr>
              <a:spLocks noChangeArrowheads="1"/>
            </p:cNvSpPr>
            <p:nvPr/>
          </p:nvSpPr>
          <p:spPr bwMode="auto">
            <a:xfrm>
              <a:off x="3443288" y="2776538"/>
              <a:ext cx="2044700" cy="1770062"/>
            </a:xfrm>
            <a:prstGeom prst="hexagon">
              <a:avLst>
                <a:gd name="adj" fmla="val 28879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algn="ctr"/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4458"/>
            <p:cNvSpPr>
              <a:spLocks noChangeShapeType="1"/>
            </p:cNvSpPr>
            <p:nvPr/>
          </p:nvSpPr>
          <p:spPr bwMode="auto">
            <a:xfrm>
              <a:off x="3454400" y="3663950"/>
              <a:ext cx="2025650" cy="0"/>
            </a:xfrm>
            <a:prstGeom prst="line">
              <a:avLst/>
            </a:prstGeom>
            <a:noFill/>
            <a:ln w="12700" cap="rnd">
              <a:solidFill>
                <a:srgbClr val="5F5F5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4461"/>
            <p:cNvSpPr>
              <a:spLocks noChangeShapeType="1"/>
            </p:cNvSpPr>
            <p:nvPr/>
          </p:nvSpPr>
          <p:spPr bwMode="auto">
            <a:xfrm>
              <a:off x="3454400" y="3797300"/>
              <a:ext cx="2025650" cy="0"/>
            </a:xfrm>
            <a:prstGeom prst="line">
              <a:avLst/>
            </a:prstGeom>
            <a:noFill/>
            <a:ln w="12700" cap="rnd">
              <a:solidFill>
                <a:srgbClr val="5F5F5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4466"/>
            <p:cNvSpPr>
              <a:spLocks noChangeShapeType="1"/>
            </p:cNvSpPr>
            <p:nvPr/>
          </p:nvSpPr>
          <p:spPr bwMode="auto">
            <a:xfrm>
              <a:off x="3694113" y="4203700"/>
              <a:ext cx="1554162" cy="0"/>
            </a:xfrm>
            <a:prstGeom prst="line">
              <a:avLst/>
            </a:prstGeom>
            <a:noFill/>
            <a:ln w="12700" cap="rnd">
              <a:solidFill>
                <a:srgbClr val="5F5F5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4467"/>
            <p:cNvSpPr>
              <a:spLocks noChangeShapeType="1"/>
            </p:cNvSpPr>
            <p:nvPr/>
          </p:nvSpPr>
          <p:spPr bwMode="auto">
            <a:xfrm>
              <a:off x="3767138" y="4337050"/>
              <a:ext cx="1412875" cy="0"/>
            </a:xfrm>
            <a:prstGeom prst="line">
              <a:avLst/>
            </a:prstGeom>
            <a:noFill/>
            <a:ln w="12700" cap="rnd">
              <a:solidFill>
                <a:srgbClr val="5F5F5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4469"/>
            <p:cNvSpPr>
              <a:spLocks noChangeShapeType="1"/>
            </p:cNvSpPr>
            <p:nvPr/>
          </p:nvSpPr>
          <p:spPr bwMode="auto">
            <a:xfrm>
              <a:off x="3627438" y="4068763"/>
              <a:ext cx="1687512" cy="0"/>
            </a:xfrm>
            <a:prstGeom prst="line">
              <a:avLst/>
            </a:prstGeom>
            <a:noFill/>
            <a:ln w="12700" cap="rnd">
              <a:solidFill>
                <a:srgbClr val="5F5F5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ine 4471"/>
            <p:cNvSpPr>
              <a:spLocks noChangeShapeType="1"/>
            </p:cNvSpPr>
            <p:nvPr/>
          </p:nvSpPr>
          <p:spPr bwMode="auto">
            <a:xfrm>
              <a:off x="3560763" y="3932238"/>
              <a:ext cx="1820862" cy="0"/>
            </a:xfrm>
            <a:prstGeom prst="line">
              <a:avLst/>
            </a:prstGeom>
            <a:noFill/>
            <a:ln w="12700" cap="rnd">
              <a:solidFill>
                <a:srgbClr val="5F5F5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4487"/>
            <p:cNvSpPr txBox="1">
              <a:spLocks noChangeArrowheads="1"/>
            </p:cNvSpPr>
            <p:nvPr/>
          </p:nvSpPr>
          <p:spPr bwMode="auto">
            <a:xfrm>
              <a:off x="1227764" y="3465068"/>
              <a:ext cx="1033047" cy="335965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ru-RU" altLang="ko-KR" sz="1400" dirty="0" smtClean="0">
                  <a:solidFill>
                    <a:srgbClr val="457A10"/>
                  </a:solidFill>
                  <a:latin typeface="Times New Roman" pitchFamily="18" charset="0"/>
                  <a:cs typeface="Times New Roman" pitchFamily="18" charset="0"/>
                </a:rPr>
                <a:t>5 ТУРИЗМ</a:t>
              </a:r>
              <a:endParaRPr lang="en-US" altLang="ko-KR" sz="1400" dirty="0">
                <a:solidFill>
                  <a:srgbClr val="457A1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Text Box 4495"/>
          <p:cNvSpPr txBox="1">
            <a:spLocks noChangeArrowheads="1"/>
          </p:cNvSpPr>
          <p:nvPr/>
        </p:nvSpPr>
        <p:spPr bwMode="auto">
          <a:xfrm>
            <a:off x="6574214" y="3612568"/>
            <a:ext cx="1735091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ru-RU" altLang="ko-KR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ПОЧЕПСКИЙ</a:t>
            </a:r>
          </a:p>
          <a:p>
            <a:pPr algn="ctr"/>
            <a:r>
              <a:rPr lang="ru-RU" altLang="ko-KR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</a:p>
        </p:txBody>
      </p:sp>
      <p:sp>
        <p:nvSpPr>
          <p:cNvPr id="37" name="Text Box 4487"/>
          <p:cNvSpPr txBox="1">
            <a:spLocks noChangeArrowheads="1"/>
          </p:cNvSpPr>
          <p:nvPr/>
        </p:nvSpPr>
        <p:spPr bwMode="auto">
          <a:xfrm>
            <a:off x="3647728" y="1196752"/>
            <a:ext cx="4587603" cy="30841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ru-RU" altLang="ko-KR" sz="1400" b="1" dirty="0" smtClean="0">
                <a:solidFill>
                  <a:srgbClr val="EAB200"/>
                </a:solidFill>
                <a:latin typeface="Times New Roman" pitchFamily="18" charset="0"/>
                <a:cs typeface="Times New Roman" pitchFamily="18" charset="0"/>
              </a:rPr>
              <a:t>6 МАЛОЕ И СРЕДНЕЕ ПРЕДПРИНИМАТЕЛЬСТВО</a:t>
            </a:r>
            <a:endParaRPr lang="en-US" altLang="ko-KR" sz="1400" b="1" dirty="0">
              <a:solidFill>
                <a:srgbClr val="EAB2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КОНОМИКО-ГЕОГРАФИЧЕСКОЕ ПОЛОЖЕНИЕ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024166" y="428604"/>
            <a:ext cx="3276600" cy="48931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160"/>
              </a:lnSpc>
            </a:pPr>
            <a:r>
              <a:rPr lang="ru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Средний потенциал</a:t>
            </a:r>
          </a:p>
          <a:p>
            <a:pPr indent="0" algn="just">
              <a:lnSpc>
                <a:spcPts val="2160"/>
              </a:lnSpc>
            </a:pPr>
            <a:r>
              <a:rPr lang="ru" sz="1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экономико-географического</a:t>
            </a:r>
          </a:p>
          <a:p>
            <a:pPr indent="0" algn="just">
              <a:lnSpc>
                <a:spcPts val="2160"/>
              </a:lnSpc>
            </a:pPr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оложения:</a:t>
            </a:r>
            <a:endParaRPr lang="ru" sz="17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ts val="2160"/>
              </a:lnSpc>
            </a:pPr>
            <a:endParaRPr lang="ru" sz="17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Почепский район расположен в центральной части Брянской области в 75 км к юго-западу от города Брянска. Район располагается в пределах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Полесской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низменности, которая представляет собой слабо всхолмленную равнину, расчлененную речной и овражно-балочной сетью;</a:t>
            </a:r>
          </a:p>
          <a:p>
            <a:pPr algn="just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 севере Почепский район граничит 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Жирятинским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районом, на северо-востоке – 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Мглинским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районом, на западе – 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Унечским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районом; на юго-западе – 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Трубчевским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районом; на юго-востоке – с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Выгоничским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районом. Протяженность территории района с востока на запад – 45 км, с севера на юг - 50 км. Площадь Почепского района составляет 1887 кв. км (около 5,5% площади Брянской области). </a:t>
            </a:r>
          </a:p>
          <a:p>
            <a:pPr algn="just">
              <a:lnSpc>
                <a:spcPts val="1680"/>
              </a:lnSpc>
            </a:pPr>
            <a:endParaRPr lang="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7" t="27343" r="29843" b="14655"/>
          <a:stretch/>
        </p:blipFill>
        <p:spPr bwMode="auto">
          <a:xfrm>
            <a:off x="6456040" y="955809"/>
            <a:ext cx="5616624" cy="5415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Овал 17"/>
          <p:cNvSpPr/>
          <p:nvPr/>
        </p:nvSpPr>
        <p:spPr>
          <a:xfrm>
            <a:off x="8739206" y="2857496"/>
            <a:ext cx="1214446" cy="150019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noFill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ОТЕНЦИАЛ, ОРГАНИЧЕНИЯ И ВОЗМОЖНОСТИ СОЦИАЛЬНО-ЭКОНОМИЧЕСКОГО РАЗВИТИЯ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862475"/>
              </p:ext>
            </p:extLst>
          </p:nvPr>
        </p:nvGraphicFramePr>
        <p:xfrm>
          <a:off x="3068419" y="357166"/>
          <a:ext cx="8932237" cy="3075539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369733"/>
                <a:gridCol w="4314032"/>
                <a:gridCol w="4248472"/>
              </a:tblGrid>
              <a:tr h="1803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ПОЛОЖИТЕЛЬНОЕ ВЛИЯНИЕ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ОТРИЦАТЕЛЬНОЕ ВЛИЯНИЕ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1516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ВНУТРЕННЯЯ СРЕДА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Сильные стороны:</a:t>
                      </a:r>
                    </a:p>
                    <a:p>
                      <a:pPr marL="171450" lvl="0" indent="-17145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ожидаемой продолжительности жизни</a:t>
                      </a:r>
                    </a:p>
                    <a:p>
                      <a:pPr marL="171450" lvl="0" indent="-17145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мер поддержки предпринимательства (имущественная, консультационная, финансовая поддержка)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Сравнительная близость к рынкам сбыта нескольких крупнейших агломераций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Комфортные климатические условия для проживания населения, развития сельского хозяйства, привлечения мигрантов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инвестиционных площадок для развития производства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Высокая инвестиционная привлекательность сельского хозяйства 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Применение элементов муниципально-частного партнерства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Приоритетное развитие малого и среднего бизнеса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автомобильных дорог федерального значения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Стабильная обеспеченность </a:t>
                      </a:r>
                      <a:r>
                        <a:rPr lang="ru-RU" sz="105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электротеплоэнергией</a:t>
                      </a: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газом, водой, канализацией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Слабые стороны: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численности населения трудоспособного возраста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Отрицательный естественный прирост и старение населения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Отток высококвалифицированных кадров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Низкий уровень инвестиционной активности района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Неравномерное размещение организаций по территории района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Низкая инновационная активность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Доминирование сельскохозяйственных организаций в производстве продукции сельского хозяйства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Усиление поляризации развития животноводства, т.е. повышение роли лидеров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Истощение почвенных ресурсов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Отсутствие полигона ТБО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Неудовлетворительное качество артезианских вод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Высокий уровень износа коммунальных объектов и инженерных сетей 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Недостаточная правовая грамотность населения 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331464" y="-24"/>
            <a:ext cx="7162800" cy="3261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lnSpc>
                <a:spcPts val="2460"/>
              </a:lnSpc>
            </a:pPr>
            <a:r>
              <a:rPr lang="en-US" sz="2400" b="1" dirty="0" smtClean="0">
                <a:solidFill>
                  <a:srgbClr val="4A4441"/>
                </a:solidFill>
                <a:latin typeface="Times New Roman" pitchFamily="18" charset="0"/>
                <a:cs typeface="Times New Roman" pitchFamily="18" charset="0"/>
              </a:rPr>
              <a:t>SWOT</a:t>
            </a:r>
            <a:r>
              <a:rPr lang="ru" sz="2400" b="1" dirty="0" smtClean="0">
                <a:solidFill>
                  <a:srgbClr val="4A4441"/>
                </a:solidFill>
                <a:latin typeface="Times New Roman" pitchFamily="18" charset="0"/>
                <a:cs typeface="Times New Roman" pitchFamily="18" charset="0"/>
              </a:rPr>
              <a:t>-анализ</a:t>
            </a:r>
            <a:endParaRPr lang="ru" sz="2400" b="1" dirty="0">
              <a:solidFill>
                <a:srgbClr val="4A444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063369"/>
              </p:ext>
            </p:extLst>
          </p:nvPr>
        </p:nvGraphicFramePr>
        <p:xfrm>
          <a:off x="3071665" y="3500438"/>
          <a:ext cx="8928991" cy="3088386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360892"/>
                <a:gridCol w="4319627"/>
                <a:gridCol w="4248472"/>
              </a:tblGrid>
              <a:tr h="29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ПОЛОЖИТЕЛЬНОЕ ВЛИЯНИЕ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ОТРИЦАТЕЛЬНОЕ ВЛИЯНИЕ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976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ВНЕШНЯЯ СРЕДА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269" marR="39269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Возможности</a:t>
                      </a:r>
                      <a:r>
                        <a:rPr lang="ru-RU" sz="105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социальной инфраструктуры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творческих промыслов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Популяризация и обучение предпринимательству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административной нагрузки на предпринимательский сектор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Высокие темпы потребления картофеля в Центральном федеральном округе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Спрос на качественную и экологически чистую российскую продукцию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Использование зеленых технологий в промышленности и сельском хозяйств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и реализация туристско-рекреационного потенциала района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подходов к снижению доли теневого сектора в экономике района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Использование современных материалов при ремонте инфраструктуры ЖКХ 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Активное участие в региональных программах развития </a:t>
                      </a:r>
                      <a:endParaRPr lang="ru-RU" sz="105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Угрозы: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Негативные демографические тенденции, снижение уровня рождаемости 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уровня смертности вследствие ухудшения экологической обстановки, старения населения 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Дальнейший отток молодежи и высококвалифицированных кадров в другие регионы России 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Усиление конкуренции на рынках промышленной  и сельскохозяйственной продукции</a:t>
                      </a:r>
                    </a:p>
                    <a:p>
                      <a:pPr marL="171450" marR="0" lvl="0" indent="-17145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Дальнейшее ухудшение экологической обстановки вследствие истощения почвенных ресурсов, роста антропогенной нагрузки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инвестиционной привлекательности ЖКХ для частных инвестиций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объема региональных дотаций и субсидий со стороны федерального бюджета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Высокая конкуренция со стороны других районов, в том числе за инвесторов</a:t>
                      </a:r>
                    </a:p>
                    <a:p>
                      <a:pPr marL="171450" lvl="0" indent="-171450" algn="just">
                        <a:buFont typeface="Wingdings" pitchFamily="2" charset="2"/>
                        <a:buChar char="Ø"/>
                      </a:pPr>
                      <a:r>
                        <a:rPr lang="ru-RU" sz="105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Падение платежеспособности населения</a:t>
                      </a:r>
                    </a:p>
                  </a:txBody>
                  <a:tcPr marL="39269" marR="392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ИССИЯ ПОЧЕПСКОГО РАЙОНА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09918" y="857232"/>
            <a:ext cx="2343912" cy="15087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8877" y="5517232"/>
            <a:ext cx="1200912" cy="10119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50336" y="142852"/>
            <a:ext cx="6452616" cy="47548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lnSpc>
                <a:spcPts val="3350"/>
              </a:lnSpc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Почепский </a:t>
            </a:r>
            <a:r>
              <a:rPr lang="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 в </a:t>
            </a:r>
            <a:r>
              <a:rPr lang="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2030 году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81686" y="3873900"/>
            <a:ext cx="4554963" cy="347188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Территория устойчивого </a:t>
            </a:r>
            <a:r>
              <a:rPr lang="ru-RU" sz="1400" b="1" kern="500" dirty="0">
                <a:latin typeface="Times New Roman" pitchFamily="18" charset="0"/>
                <a:cs typeface="Times New Roman" pitchFamily="18" charset="0"/>
              </a:rPr>
              <a:t>развития</a:t>
            </a:r>
            <a:endParaRPr lang="ru" sz="1400" b="1" kern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81686" y="5013176"/>
            <a:ext cx="4554963" cy="487526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" sz="1400" b="1" kern="500" dirty="0">
                <a:latin typeface="Times New Roman" pitchFamily="18" charset="0"/>
                <a:cs typeface="Times New Roman" pitchFamily="18" charset="0"/>
              </a:rPr>
              <a:t>Территория сотрудничества и </a:t>
            </a:r>
            <a:endParaRPr lang="ru" sz="1400" b="1" kern="5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" sz="1400" b="1" kern="500" dirty="0" smtClean="0">
                <a:latin typeface="Times New Roman" pitchFamily="18" charset="0"/>
                <a:cs typeface="Times New Roman" pitchFamily="18" charset="0"/>
              </a:rPr>
              <a:t>взаимодействия</a:t>
            </a:r>
            <a:endParaRPr lang="ru" sz="1400" b="1" kern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81686" y="642918"/>
            <a:ext cx="4554963" cy="697850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Центральный сельскохозяйственно-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логистический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экономический район</a:t>
            </a:r>
            <a:endParaRPr lang="ru" sz="1400" b="1" kern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56647" y="4365104"/>
            <a:ext cx="4559833" cy="576064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" sz="1400" b="1" kern="500" dirty="0">
                <a:latin typeface="Times New Roman" pitchFamily="18" charset="0"/>
                <a:cs typeface="Times New Roman" pitchFamily="18" charset="0"/>
              </a:rPr>
              <a:t>Территория </a:t>
            </a:r>
            <a:r>
              <a:rPr lang="ru" sz="1400" b="1" kern="500" dirty="0" smtClean="0">
                <a:latin typeface="Times New Roman" pitchFamily="18" charset="0"/>
                <a:cs typeface="Times New Roman" pitchFamily="18" charset="0"/>
              </a:rPr>
              <a:t>поддержки</a:t>
            </a:r>
          </a:p>
          <a:p>
            <a:pPr algn="ctr"/>
            <a:r>
              <a:rPr lang="ru" sz="1400" b="1" kern="500" dirty="0" smtClean="0">
                <a:latin typeface="Times New Roman" pitchFamily="18" charset="0"/>
                <a:cs typeface="Times New Roman" pitchFamily="18" charset="0"/>
              </a:rPr>
              <a:t>сельских </a:t>
            </a:r>
            <a:r>
              <a:rPr lang="ru" sz="1400" b="1" kern="500" dirty="0">
                <a:latin typeface="Times New Roman" pitchFamily="18" charset="0"/>
                <a:cs typeface="Times New Roman" pitchFamily="18" charset="0"/>
              </a:rPr>
              <a:t>поселений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892040" y="5616914"/>
            <a:ext cx="5800344" cy="883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400"/>
              </a:lnSpc>
              <a:spcBef>
                <a:spcPts val="2590"/>
              </a:spcBef>
            </a:pPr>
            <a:r>
              <a:rPr lang="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 и цели Стратегии</a:t>
            </a:r>
          </a:p>
          <a:p>
            <a:pPr indent="0" algn="just">
              <a:lnSpc>
                <a:spcPts val="2400"/>
              </a:lnSpc>
            </a:pPr>
            <a:r>
              <a:rPr lang="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соответствуют «Майскому указу» Президента Российской Федерации </a:t>
            </a:r>
            <a:r>
              <a:rPr lang="ru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Н НН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881686" y="1484784"/>
            <a:ext cx="4554963" cy="1086960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Один из наиболее динамично развивающихся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муниципальных образований с развитым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агропромышленным комплексом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(растениеводство, молочное животноводство,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пищевая промышленность)</a:t>
            </a:r>
            <a:endParaRPr lang="ru" sz="1400" b="1" kern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57844" y="2713341"/>
            <a:ext cx="4554963" cy="357190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Район с развитым фармацевтическим производством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80439" y="3217536"/>
            <a:ext cx="4554963" cy="571504"/>
          </a:xfrm>
          <a:prstGeom prst="rect">
            <a:avLst/>
          </a:prstGeom>
          <a:solidFill>
            <a:srgbClr val="EAEAEA"/>
          </a:solidFill>
          <a:ln w="15875"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6350"/>
          </a:sp3d>
        </p:spPr>
        <p:txBody>
          <a:bodyPr wrap="none" lIns="0" tIns="0" rIns="0" bIns="0">
            <a:noAutofit/>
          </a:bodyPr>
          <a:lstStyle/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Район, продвигающий туристический бренд </a:t>
            </a:r>
          </a:p>
          <a:p>
            <a:pPr algn="ctr"/>
            <a:r>
              <a:rPr lang="ru-RU" sz="1400" b="1" kern="500" dirty="0" smtClean="0">
                <a:latin typeface="Times New Roman" pitchFamily="18" charset="0"/>
                <a:cs typeface="Times New Roman" pitchFamily="18" charset="0"/>
              </a:rPr>
              <a:t>«Родина «Князя Серебряного»</a:t>
            </a:r>
            <a:endParaRPr lang="ru" sz="1400" b="1" kern="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РИОРИТЕТНЫЕ НАПРАВЛЕНИЯ РАЗВИТИЯ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2855640" y="1"/>
            <a:ext cx="9336360" cy="6851904"/>
            <a:chOff x="2855640" y="1"/>
            <a:chExt cx="9336360" cy="685190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855640" y="1"/>
              <a:ext cx="9336360" cy="6851903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4845367" y="914864"/>
              <a:ext cx="5132390" cy="5022177"/>
            </a:xfrm>
            <a:prstGeom prst="ellipse">
              <a:avLst/>
            </a:prstGeom>
            <a:gradFill flip="none" rotWithShape="1">
              <a:gsLst>
                <a:gs pos="43000">
                  <a:schemeClr val="bg1">
                    <a:lumMod val="0"/>
                    <a:lumOff val="100000"/>
                  </a:schemeClr>
                </a:gs>
                <a:gs pos="7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9457" y="2"/>
              <a:ext cx="7002270" cy="6851903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 rot="2669599">
              <a:off x="6456923" y="1242268"/>
              <a:ext cx="2133793" cy="369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285771" y="3103075"/>
              <a:ext cx="2429643" cy="9225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ПРИОРИТЕТНЫЕ НАПРАВЛЕНИЯ РАЗВИТИЯ</a:t>
              </a:r>
              <a:endPara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 rot="5400000">
              <a:off x="8277477" y="1487473"/>
              <a:ext cx="2087972" cy="9427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Человеческий капитал и социальная сфера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 rot="19032732">
              <a:off x="8790298" y="3241451"/>
              <a:ext cx="2133793" cy="6457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Промышленность и инновации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914604" y="4883851"/>
              <a:ext cx="2410835" cy="6457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Агропромышленный комплекс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 rot="13369646">
              <a:off x="6343343" y="5430144"/>
              <a:ext cx="2133793" cy="6457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Пространственное развитие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 rot="16200000">
              <a:off x="4643631" y="4787573"/>
              <a:ext cx="2087972" cy="3771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Зеленый район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 rot="19076041">
              <a:off x="4119915" y="2926318"/>
              <a:ext cx="2133793" cy="6457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Современное управление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977097" y="1484923"/>
              <a:ext cx="2133793" cy="3690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Инвестиции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КОНОМИЧЕСКОЕ РАЙОНИРОВАНИЕ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85744" y="302001"/>
            <a:ext cx="7058728" cy="7528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384"/>
              </a:lnSpc>
            </a:pPr>
            <a:r>
              <a:rPr lang="ru" sz="2800" b="1" dirty="0">
                <a:latin typeface="Times New Roman" pitchFamily="18" charset="0"/>
                <a:cs typeface="Times New Roman" pitchFamily="18" charset="0"/>
              </a:rPr>
              <a:t>Пространственная структура </a:t>
            </a:r>
            <a:r>
              <a:rPr lang="ru" sz="2800" b="1" dirty="0" smtClean="0">
                <a:latin typeface="Times New Roman" pitchFamily="18" charset="0"/>
                <a:cs typeface="Times New Roman" pitchFamily="18" charset="0"/>
              </a:rPr>
              <a:t>социально-экономического развития</a:t>
            </a:r>
            <a:endParaRPr lang="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058" y="1118897"/>
            <a:ext cx="8872598" cy="552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/>
          <p:cNvSpPr/>
          <p:nvPr/>
        </p:nvSpPr>
        <p:spPr>
          <a:xfrm>
            <a:off x="8667768" y="3494591"/>
            <a:ext cx="1214446" cy="1214446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ЦЕНАРИИ И ЭТАПЫ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4593" y="4955794"/>
            <a:ext cx="3009880" cy="1902206"/>
            <a:chOff x="0" y="0"/>
            <a:chExt cx="9144000" cy="68580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5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50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586" y="261440"/>
              <a:ext cx="8446826" cy="6335120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4830029" y="417903"/>
              <a:ext cx="677892" cy="6102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500" b="1" i="0" spc="50" dirty="0" smtClean="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5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475087" y="781194"/>
              <a:ext cx="2194957" cy="8876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500" dirty="0" smtClean="0">
                  <a:latin typeface="Times New Roman" pitchFamily="18" charset="0"/>
                  <a:cs typeface="Times New Roman" pitchFamily="18" charset="0"/>
                </a:rPr>
                <a:t>ЦЕЛЕВОЙ СЦЕНАРИЙ</a:t>
              </a:r>
              <a:endParaRPr lang="ru-RU" sz="5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575094" y="1365971"/>
              <a:ext cx="677892" cy="6102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00" b="1" spc="50" dirty="0">
                  <a:ln w="0"/>
                  <a:solidFill>
                    <a:srgbClr val="D07C7A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248046" y="1766483"/>
              <a:ext cx="2194957" cy="8876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500" dirty="0" smtClean="0">
                  <a:latin typeface="Times New Roman" pitchFamily="18" charset="0"/>
                  <a:cs typeface="Times New Roman" pitchFamily="18" charset="0"/>
                </a:rPr>
                <a:t>БАЗОВЫЙ СЦЕНАРИЙ</a:t>
              </a:r>
              <a:endParaRPr lang="ru-RU" sz="5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823722" y="2280406"/>
              <a:ext cx="677892" cy="6102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00" b="1" spc="50" dirty="0" smtClean="0">
                  <a:ln w="0"/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500" b="1" spc="5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168975" y="2667271"/>
              <a:ext cx="2522651" cy="8876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5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КОНСЕРВАТИВНЫЙ СЦЕНАРИЙ</a:t>
              </a:r>
              <a:endParaRPr lang="ru-RU" sz="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036570" y="809108"/>
            <a:ext cx="9155430" cy="6120354"/>
            <a:chOff x="3036570" y="828343"/>
            <a:chExt cx="9155430" cy="6120354"/>
          </a:xfrm>
        </p:grpSpPr>
        <p:sp>
          <p:nvSpPr>
            <p:cNvPr id="18" name="Rectangle 3"/>
            <p:cNvSpPr>
              <a:spLocks noChangeArrowheads="1"/>
            </p:cNvSpPr>
            <p:nvPr/>
          </p:nvSpPr>
          <p:spPr bwMode="gray">
            <a:xfrm>
              <a:off x="3036570" y="1597419"/>
              <a:ext cx="9155430" cy="5318329"/>
            </a:xfrm>
            <a:prstGeom prst="rect">
              <a:avLst/>
            </a:prstGeom>
            <a:gradFill flip="none" rotWithShape="1">
              <a:gsLst>
                <a:gs pos="0">
                  <a:srgbClr val="000000">
                    <a:alpha val="1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6200000" scaled="1"/>
              <a:tileRect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>
              <a:defPPr>
                <a:defRPr lang="en-US"/>
              </a:defPPr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marL="190500" indent="-190500">
                <a:lnSpc>
                  <a:spcPct val="95000"/>
                </a:lnSpc>
                <a:spcAft>
                  <a:spcPts val="800"/>
                </a:spcAft>
                <a:buClr>
                  <a:srgbClr val="969696"/>
                </a:buClr>
                <a:buFont typeface="Wingdings" pitchFamily="2" charset="2"/>
                <a:buChar char="§"/>
                <a:defRPr/>
              </a:pPr>
              <a:endParaRPr lang="de-DE" noProof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9" name="Picture 5" descr="C:\Users\pmarkasian\Desktop\Other\Шаблоны\заготовки1\9\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8980" y="1506522"/>
              <a:ext cx="2381250" cy="3683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C:\Users\pmarkasian\Desktop\Other\Шаблоны\заготовки1\9\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310" y="1506522"/>
              <a:ext cx="2381250" cy="4018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7" descr="C:\Users\pmarkasian\Desktop\Other\Шаблоны\заготовки1\9\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7740" y="1506522"/>
              <a:ext cx="2381250" cy="5442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19"/>
            <p:cNvSpPr/>
            <p:nvPr/>
          </p:nvSpPr>
          <p:spPr>
            <a:xfrm>
              <a:off x="3455180" y="2539881"/>
              <a:ext cx="2057400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" lvl="1" indent="-57150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инерционное развитие экономики при сохранении инфраструктурных ограничений, сохранение специализации в сфере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сельского хозяйства и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отдельных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отраслях; </a:t>
              </a:r>
            </a:p>
            <a:p>
              <a:pPr marL="0" lvl="1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1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57150" lvl="1" indent="-57150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азвитие обрабатывающей промышленности не требует существенных изменений в сложившейся структуре экономики и управления.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17"/>
            <p:cNvSpPr/>
            <p:nvPr/>
          </p:nvSpPr>
          <p:spPr>
            <a:xfrm>
              <a:off x="6122180" y="2544787"/>
              <a:ext cx="2057400" cy="1971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" lvl="1" indent="-57150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устойчивое развитие, умеренный рост экономики, прежде всего, в традиционных отраслях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;</a:t>
              </a:r>
            </a:p>
            <a:p>
              <a:pPr marL="0" lvl="1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 marL="57150" lvl="1" indent="-57150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диверсификация и рост числа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малого и среднего предпринимательства,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создание благоприятных условий для бизнеса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и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поддержки со стороны региональных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властей.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3"/>
            <p:cNvSpPr/>
            <p:nvPr/>
          </p:nvSpPr>
          <p:spPr>
            <a:xfrm>
              <a:off x="8789180" y="2544787"/>
              <a:ext cx="2057400" cy="33932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" lvl="1" indent="-57150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повышение конкурентоспособности производства за счет диверсификации, программ и проектов по инновационному развитию отраслей и росту производительности труда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;</a:t>
              </a:r>
            </a:p>
            <a:p>
              <a:pPr marL="0" lvl="1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 marL="57150" lvl="1" indent="-57150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комфортные условия для жизни населения за счет применения «зеленых» технологий в промышленности, сельском хозяйстве и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инфраструктуре;</a:t>
              </a:r>
            </a:p>
            <a:p>
              <a:pPr marL="0" lvl="1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 marL="57150" lvl="1" indent="-57150" algn="just" defTabSz="4889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формирование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новой городской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среды,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акцент на человеческий капитал с преобладающей ролью системы образования всех уровней.</a:t>
              </a:r>
            </a:p>
          </p:txBody>
        </p:sp>
        <p:pic>
          <p:nvPicPr>
            <p:cNvPr id="26" name="Picture 8" descr="C:\Users\pmarkasian\Desktop\Other\Шаблоны\заготовки1\9\5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7040"/>
            <a:stretch/>
          </p:blipFill>
          <p:spPr bwMode="auto">
            <a:xfrm>
              <a:off x="3302780" y="836716"/>
              <a:ext cx="2265655" cy="164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8" descr="C:\Users\pmarkasian\Desktop\Other\Шаблоны\заготовки1\9\5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102" b="35938"/>
            <a:stretch/>
          </p:blipFill>
          <p:spPr bwMode="auto">
            <a:xfrm>
              <a:off x="5913925" y="828343"/>
              <a:ext cx="2265655" cy="164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8" descr="C:\Users\pmarkasian\Desktop\Other\Шаблоны\заготовки1\9\5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04" t="65792" r="504" b="1248"/>
            <a:stretch/>
          </p:blipFill>
          <p:spPr bwMode="auto">
            <a:xfrm>
              <a:off x="8685052" y="870206"/>
              <a:ext cx="2265655" cy="1641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/>
            <p:cNvSpPr txBox="1"/>
            <p:nvPr/>
          </p:nvSpPr>
          <p:spPr>
            <a:xfrm>
              <a:off x="3455180" y="1690718"/>
              <a:ext cx="15607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dirty="0" smtClean="0">
                  <a:latin typeface="Times New Roman" pitchFamily="18" charset="0"/>
                  <a:cs typeface="Times New Roman" pitchFamily="18" charset="0"/>
                </a:rPr>
                <a:t>КОНСЕРВАТИВНЫЙ СЦЕНАРИЙ</a:t>
              </a:r>
              <a:endParaRPr lang="ru-RU" sz="105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22180" y="1830769"/>
              <a:ext cx="1447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БАЗОВЫЙ СЦЕНАРИЙ</a:t>
              </a:r>
              <a:endParaRPr lang="ru-RU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941580" y="1858170"/>
              <a:ext cx="1447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ЦЕЛЕВОЙ СЦЕНАРИЙ</a:t>
              </a:r>
              <a:endParaRPr lang="ru-RU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3014472" cy="6858000"/>
          </a:xfrm>
          <a:prstGeom prst="rect">
            <a:avLst/>
          </a:prstGeom>
          <a:solidFill>
            <a:srgbClr val="EAEAE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9704" cy="2743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360" y="1435608"/>
            <a:ext cx="2801112" cy="1962912"/>
          </a:xfrm>
          <a:prstGeom prst="rect">
            <a:avLst/>
          </a:prstGeom>
          <a:solidFill>
            <a:srgbClr val="EAEAEA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ts val="3024"/>
              </a:lnSpc>
            </a:pPr>
            <a:r>
              <a:rPr lang="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ЕЛЕВЫЕ ИНДИКАТОРЫ РЕАЛИЗАЦИИ СТРАТЕГИИ</a:t>
            </a:r>
            <a:endParaRPr lang="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041904" cy="283464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014472" y="251457"/>
            <a:ext cx="7474016" cy="99060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32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Ожидаемая продолжительность жизни при рождении, лет</a:t>
            </a:r>
            <a:endParaRPr lang="en-US" sz="3200" b="1" kern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gray">
          <a:xfrm>
            <a:off x="4223792" y="4142184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3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92D36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92D36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en-US" sz="2400" b="1" dirty="0">
              <a:solidFill>
                <a:srgbClr val="92D36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4639460" y="5042297"/>
            <a:ext cx="228600" cy="228600"/>
            <a:chOff x="2016" y="1920"/>
            <a:chExt cx="1680" cy="1680"/>
          </a:xfrm>
        </p:grpSpPr>
        <p:sp>
          <p:nvSpPr>
            <p:cNvPr id="9" name="Oval 12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92D365"/>
                </a:gs>
                <a:gs pos="100000">
                  <a:srgbClr val="92D365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92D365">
                    <a:gamma/>
                    <a:tint val="0"/>
                    <a:invGamma/>
                  </a:srgbClr>
                </a:gs>
                <a:gs pos="100000">
                  <a:srgbClr val="92D3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" name="AutoShape 14"/>
          <p:cNvCxnSpPr>
            <a:cxnSpLocks noChangeShapeType="1"/>
            <a:stCxn id="7" idx="2"/>
            <a:endCxn id="9" idx="0"/>
          </p:cNvCxnSpPr>
          <p:nvPr/>
        </p:nvCxnSpPr>
        <p:spPr bwMode="gray">
          <a:xfrm>
            <a:off x="4623902" y="4603849"/>
            <a:ext cx="129858" cy="438448"/>
          </a:xfrm>
          <a:prstGeom prst="straightConnector1">
            <a:avLst/>
          </a:prstGeom>
          <a:noFill/>
          <a:ln w="38100" cap="rnd">
            <a:solidFill>
              <a:srgbClr val="92D365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AutoShape 15"/>
          <p:cNvSpPr>
            <a:spLocks noChangeArrowheads="1"/>
          </p:cNvSpPr>
          <p:nvPr/>
        </p:nvSpPr>
        <p:spPr bwMode="gray">
          <a:xfrm flipH="1">
            <a:off x="4885522" y="4623197"/>
            <a:ext cx="6434138" cy="1066800"/>
          </a:xfrm>
          <a:prstGeom prst="homePlate">
            <a:avLst>
              <a:gd name="adj" fmla="val 44955"/>
            </a:avLst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2D365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gray">
          <a:xfrm>
            <a:off x="5799922" y="4726384"/>
            <a:ext cx="30303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73,5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73,5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73,5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gray">
          <a:xfrm>
            <a:off x="5061992" y="2999184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6CEF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25</a:t>
            </a:r>
            <a:endParaRPr lang="en-US" sz="2400" b="1" dirty="0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18"/>
          <p:cNvGrpSpPr>
            <a:grpSpLocks/>
          </p:cNvGrpSpPr>
          <p:nvPr/>
        </p:nvGrpSpPr>
        <p:grpSpPr bwMode="auto">
          <a:xfrm>
            <a:off x="5477660" y="3894534"/>
            <a:ext cx="228600" cy="228600"/>
            <a:chOff x="2016" y="1920"/>
            <a:chExt cx="1680" cy="1680"/>
          </a:xfrm>
        </p:grpSpPr>
        <p:sp>
          <p:nvSpPr>
            <p:cNvPr id="17" name="Oval 19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3399FF"/>
                </a:gs>
                <a:gs pos="100000">
                  <a:srgbClr val="33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3399FF">
                    <a:gamma/>
                    <a:tint val="3137"/>
                    <a:invGamma/>
                  </a:srgbClr>
                </a:gs>
                <a:gs pos="100000">
                  <a:srgbClr val="3399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9" name="AutoShape 21"/>
          <p:cNvCxnSpPr>
            <a:cxnSpLocks noChangeShapeType="1"/>
            <a:stCxn id="15" idx="2"/>
          </p:cNvCxnSpPr>
          <p:nvPr/>
        </p:nvCxnSpPr>
        <p:spPr bwMode="gray">
          <a:xfrm>
            <a:off x="5462102" y="3460849"/>
            <a:ext cx="129860" cy="430510"/>
          </a:xfrm>
          <a:prstGeom prst="straightConnector1">
            <a:avLst/>
          </a:prstGeom>
          <a:noFill/>
          <a:ln w="38100" cap="rnd">
            <a:solidFill>
              <a:srgbClr val="86CEF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AutoShape 22"/>
          <p:cNvSpPr>
            <a:spLocks noChangeArrowheads="1"/>
          </p:cNvSpPr>
          <p:nvPr/>
        </p:nvSpPr>
        <p:spPr bwMode="gray">
          <a:xfrm flipH="1">
            <a:off x="5723722" y="3456384"/>
            <a:ext cx="5600700" cy="1066800"/>
          </a:xfrm>
          <a:prstGeom prst="homePlate">
            <a:avLst>
              <a:gd name="adj" fmla="val 39083"/>
            </a:avLst>
          </a:prstGeom>
          <a:gradFill rotWithShape="1">
            <a:gsLst>
              <a:gs pos="0">
                <a:srgbClr val="5491D4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91D4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gray">
          <a:xfrm>
            <a:off x="6638122" y="3559572"/>
            <a:ext cx="30303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74,8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75,5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76,6 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gray">
          <a:xfrm>
            <a:off x="5825726" y="1700808"/>
            <a:ext cx="800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en-US" sz="2400" b="1" dirty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5"/>
          <p:cNvGrpSpPr>
            <a:grpSpLocks/>
          </p:cNvGrpSpPr>
          <p:nvPr/>
        </p:nvGrpSpPr>
        <p:grpSpPr bwMode="auto">
          <a:xfrm>
            <a:off x="6353960" y="2715022"/>
            <a:ext cx="228600" cy="228600"/>
            <a:chOff x="2016" y="1920"/>
            <a:chExt cx="1680" cy="1680"/>
          </a:xfrm>
        </p:grpSpPr>
        <p:sp>
          <p:nvSpPr>
            <p:cNvPr id="25" name="Oval 26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6600">
                    <a:gamma/>
                    <a:tint val="0"/>
                    <a:invGamma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AutoShape 28"/>
          <p:cNvCxnSpPr>
            <a:cxnSpLocks noChangeShapeType="1"/>
            <a:endCxn id="25" idx="0"/>
          </p:cNvCxnSpPr>
          <p:nvPr/>
        </p:nvCxnSpPr>
        <p:spPr bwMode="gray">
          <a:xfrm>
            <a:off x="6338402" y="2284512"/>
            <a:ext cx="129858" cy="430510"/>
          </a:xfrm>
          <a:prstGeom prst="straightConnector1">
            <a:avLst/>
          </a:prstGeom>
          <a:noFill/>
          <a:ln w="38100" cap="rnd">
            <a:solidFill>
              <a:srgbClr val="B67FF3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AutoShape 29"/>
          <p:cNvSpPr>
            <a:spLocks noChangeArrowheads="1"/>
          </p:cNvSpPr>
          <p:nvPr/>
        </p:nvSpPr>
        <p:spPr bwMode="gray">
          <a:xfrm flipH="1">
            <a:off x="6600022" y="2276872"/>
            <a:ext cx="4727575" cy="1066800"/>
          </a:xfrm>
          <a:prstGeom prst="homePlate">
            <a:avLst>
              <a:gd name="adj" fmla="val 37730"/>
            </a:avLst>
          </a:prstGeom>
          <a:gradFill rotWithShape="1">
            <a:gsLst>
              <a:gs pos="0">
                <a:srgbClr val="FF9933"/>
              </a:gs>
              <a:gs pos="100000">
                <a:srgbClr val="FFCC66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9933"/>
            </a:extrusionClr>
          </a:sp3d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gray">
          <a:xfrm>
            <a:off x="7514422" y="2380059"/>
            <a:ext cx="30303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76,5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Консервативный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77,7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80,0</a:t>
            </a:r>
            <a:r>
              <a:rPr lang="en-US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Целевой сценарий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32"/>
          <p:cNvSpPr>
            <a:spLocks noChangeArrowheads="1"/>
          </p:cNvSpPr>
          <p:nvPr/>
        </p:nvSpPr>
        <p:spPr bwMode="gray">
          <a:xfrm>
            <a:off x="3036570" y="2040571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1560</Words>
  <Application>Microsoft Office PowerPoint</Application>
  <PresentationFormat>Произвольный</PresentationFormat>
  <Paragraphs>298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разработки стратегий социально-экономического развития территорий</dc:title>
  <dc:creator>Анна Волошинская</dc:creator>
  <cp:lastModifiedBy>Артём</cp:lastModifiedBy>
  <cp:revision>163</cp:revision>
  <dcterms:modified xsi:type="dcterms:W3CDTF">2019-03-22T09:15:39Z</dcterms:modified>
</cp:coreProperties>
</file>